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760" r:id="rId3"/>
    <p:sldId id="762" r:id="rId4"/>
    <p:sldId id="837" r:id="rId5"/>
    <p:sldId id="839" r:id="rId6"/>
    <p:sldId id="841" r:id="rId7"/>
    <p:sldId id="842" r:id="rId8"/>
    <p:sldId id="843" r:id="rId9"/>
    <p:sldId id="844" r:id="rId10"/>
    <p:sldId id="840" r:id="rId11"/>
    <p:sldId id="845" r:id="rId12"/>
    <p:sldId id="846" r:id="rId13"/>
    <p:sldId id="851" r:id="rId14"/>
    <p:sldId id="850" r:id="rId15"/>
    <p:sldId id="852" r:id="rId16"/>
    <p:sldId id="853" r:id="rId17"/>
    <p:sldId id="854" r:id="rId18"/>
    <p:sldId id="859" r:id="rId19"/>
    <p:sldId id="855" r:id="rId20"/>
    <p:sldId id="860" r:id="rId21"/>
    <p:sldId id="862" r:id="rId22"/>
    <p:sldId id="861" r:id="rId23"/>
    <p:sldId id="863" r:id="rId24"/>
    <p:sldId id="864" r:id="rId25"/>
    <p:sldId id="865" r:id="rId26"/>
    <p:sldId id="866" r:id="rId27"/>
    <p:sldId id="867" r:id="rId28"/>
    <p:sldId id="868" r:id="rId29"/>
    <p:sldId id="869" r:id="rId30"/>
    <p:sldId id="870" r:id="rId31"/>
    <p:sldId id="871" r:id="rId32"/>
    <p:sldId id="872" r:id="rId33"/>
    <p:sldId id="873" r:id="rId34"/>
    <p:sldId id="874" r:id="rId35"/>
    <p:sldId id="875" r:id="rId36"/>
    <p:sldId id="876" r:id="rId37"/>
    <p:sldId id="877" r:id="rId38"/>
    <p:sldId id="878" r:id="rId39"/>
    <p:sldId id="879" r:id="rId40"/>
    <p:sldId id="880" r:id="rId41"/>
    <p:sldId id="881" r:id="rId42"/>
    <p:sldId id="882" r:id="rId43"/>
    <p:sldId id="883" r:id="rId44"/>
    <p:sldId id="884" r:id="rId45"/>
    <p:sldId id="885" r:id="rId46"/>
    <p:sldId id="886" r:id="rId47"/>
    <p:sldId id="887" r:id="rId48"/>
    <p:sldId id="890" r:id="rId49"/>
    <p:sldId id="889" r:id="rId50"/>
    <p:sldId id="891" r:id="rId51"/>
    <p:sldId id="892" r:id="rId52"/>
    <p:sldId id="836" r:id="rId53"/>
    <p:sldId id="798"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54" autoAdjust="0"/>
    <p:restoredTop sz="94660"/>
  </p:normalViewPr>
  <p:slideViewPr>
    <p:cSldViewPr snapToGrid="0">
      <p:cViewPr varScale="1">
        <p:scale>
          <a:sx n="77" d="100"/>
          <a:sy n="77" d="100"/>
        </p:scale>
        <p:origin x="243"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8" Type="http://schemas.openxmlformats.org/officeDocument/2006/relationships/hyperlink" Target="https://el.wikipedia.org/wiki/%CE%91%CF%81%CF%87%CE%B5%CE%AF%CE%BF:Data_Science_storytelling.jpg" TargetMode="External"/><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hyperlink" Target="https://commons.wikimedia.org/wiki/File:Earth_with_server.jpg" TargetMode="External"/><Relationship Id="rId1" Type="http://schemas.openxmlformats.org/officeDocument/2006/relationships/image" Target="../media/image6.jpg"/><Relationship Id="rId6" Type="http://schemas.openxmlformats.org/officeDocument/2006/relationships/hyperlink" Target="https://www.tasnimnews.com/fa/news/1395/10/29/1300159/%D8%AF%D9%88%D9%85%DB%8C%D9%86-%DA%A9%D9%86%D9%81%D8%B1%D8%A7%D9%86%D8%B3-%D9%85%D9%84%DB%8C-%D8%B3%D9%86%D8%AC%D8%B4-%D9%88-%D8%A7%D8%B1%D8%B2%D8%B4%DB%8C%D8%A7%D8%A8%DB%8C-%D8%B9%D9%84%D9%85-%D8%AF%D8%B1-%D8%A7%D8%B5%D9%81%D9%87%D8%A7%D9%86-%D8%A8%D8%B1%DA%AF%D8%B2%D8%A7%D8%B1-%D9%85%DB%8C-%D8%B4%D9%88%D8%AF" TargetMode="External"/><Relationship Id="rId5" Type="http://schemas.openxmlformats.org/officeDocument/2006/relationships/image" Target="../media/image8.jpeg"/><Relationship Id="rId4" Type="http://schemas.openxmlformats.org/officeDocument/2006/relationships/hyperlink" Target="http://juandomingofarnos.wordpress.com/2011/08/13/aprendizaje-en-red-scoop-it" TargetMode="External"/><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hyperlink" Target="https://el.wikipedia.org/wiki/%CE%91%CF%81%CF%87%CE%B5%CE%AF%CE%BF:Data_Science_storytelling.jpg" TargetMode="External"/><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hyperlink" Target="https://commons.wikimedia.org/wiki/File:Earth_with_server.jpg" TargetMode="External"/><Relationship Id="rId1" Type="http://schemas.openxmlformats.org/officeDocument/2006/relationships/image" Target="../media/image6.jpg"/><Relationship Id="rId6" Type="http://schemas.openxmlformats.org/officeDocument/2006/relationships/hyperlink" Target="https://www.tasnimnews.com/fa/news/1395/10/29/1300159/%D8%AF%D9%88%D9%85%DB%8C%D9%86-%DA%A9%D9%86%D9%81%D8%B1%D8%A7%D9%86%D8%B3-%D9%85%D9%84%DB%8C-%D8%B3%D9%86%D8%AC%D8%B4-%D9%88-%D8%A7%D8%B1%D8%B2%D8%B4%DB%8C%D8%A7%D8%A8%DB%8C-%D8%B9%D9%84%D9%85-%D8%AF%D8%B1-%D8%A7%D8%B5%D9%81%D9%87%D8%A7%D9%86-%D8%A8%D8%B1%DA%AF%D8%B2%D8%A7%D8%B1-%D9%85%DB%8C-%D8%B4%D9%88%D8%AF" TargetMode="External"/><Relationship Id="rId5" Type="http://schemas.openxmlformats.org/officeDocument/2006/relationships/image" Target="../media/image8.jpeg"/><Relationship Id="rId4" Type="http://schemas.openxmlformats.org/officeDocument/2006/relationships/hyperlink" Target="http://juandomingofarnos.wordpress.com/2011/08/13/aprendizaje-en-red-scoop-it" TargetMode="External"/><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7123B46-A4E7-412F-8805-D62CF229935E}" type="doc">
      <dgm:prSet loTypeId="urn:microsoft.com/office/officeart/2005/8/layout/hList7" loCatId="process" qsTypeId="urn:microsoft.com/office/officeart/2005/8/quickstyle/simple5" qsCatId="simple" csTypeId="urn:microsoft.com/office/officeart/2005/8/colors/colorful5" csCatId="colorful" phldr="1"/>
      <dgm:spPr/>
      <dgm:t>
        <a:bodyPr/>
        <a:lstStyle/>
        <a:p>
          <a:endParaRPr lang="zh-CN" altLang="en-US"/>
        </a:p>
      </dgm:t>
    </dgm:pt>
    <dgm:pt modelId="{B8F4CCC3-EDCE-45A2-AACB-D94CB5C77F21}">
      <dgm:prSet/>
      <dgm:spPr>
        <a:xfrm>
          <a:off x="0" y="0"/>
          <a:ext cx="1791334" cy="3482157"/>
        </a:xfrm>
        <a:prstGeom prst="roundRect">
          <a:avLst>
            <a:gd name="adj" fmla="val 10000"/>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en-US" b="1" dirty="0">
              <a:solidFill>
                <a:sysClr val="window" lastClr="FFFFFF"/>
              </a:solidFill>
              <a:latin typeface="Arial"/>
              <a:ea typeface="宋体"/>
              <a:cs typeface="+mn-cs"/>
            </a:rPr>
            <a:t>Tableau</a:t>
          </a:r>
          <a:r>
            <a:rPr lang="zh-CN" altLang="en-US" b="1" dirty="0">
              <a:solidFill>
                <a:sysClr val="window" lastClr="FFFFFF"/>
              </a:solidFill>
              <a:latin typeface="Arial"/>
              <a:ea typeface="宋体"/>
              <a:cs typeface="+mn-cs"/>
            </a:rPr>
            <a:t>数据故事化流程</a:t>
          </a:r>
        </a:p>
      </dgm:t>
    </dgm:pt>
    <dgm:pt modelId="{4E7BD9F4-04C5-4034-8D5E-09B49FCA7F97}" type="parTrans" cxnId="{100BED2B-AA5A-4B94-AF0C-39A3A485308E}">
      <dgm:prSet/>
      <dgm:spPr/>
      <dgm:t>
        <a:bodyPr/>
        <a:lstStyle/>
        <a:p>
          <a:endParaRPr lang="zh-CN" altLang="en-US" b="1"/>
        </a:p>
      </dgm:t>
    </dgm:pt>
    <dgm:pt modelId="{B60928DA-64BB-437F-9723-452D5ECF4319}" type="sibTrans" cxnId="{100BED2B-AA5A-4B94-AF0C-39A3A485308E}">
      <dgm:prSet/>
      <dgm:spPr/>
      <dgm:t>
        <a:bodyPr/>
        <a:lstStyle/>
        <a:p>
          <a:endParaRPr lang="zh-CN" altLang="en-US" b="1"/>
        </a:p>
      </dgm:t>
    </dgm:pt>
    <dgm:pt modelId="{24602B6A-AC06-4344-83E9-1F8605A09467}">
      <dgm:prSet/>
      <dgm:spPr>
        <a:xfrm>
          <a:off x="1845074" y="0"/>
          <a:ext cx="1791334" cy="3482157"/>
        </a:xfrm>
        <a:prstGeom prst="roundRect">
          <a:avLst>
            <a:gd name="adj" fmla="val 10000"/>
          </a:avLst>
        </a:prstGeom>
        <a:gradFill rotWithShape="0">
          <a:gsLst>
            <a:gs pos="0">
              <a:srgbClr val="4472C4">
                <a:hueOff val="-1838336"/>
                <a:satOff val="-2557"/>
                <a:lumOff val="-981"/>
                <a:alphaOff val="0"/>
                <a:shade val="47500"/>
                <a:satMod val="137000"/>
              </a:srgbClr>
            </a:gs>
            <a:gs pos="55000">
              <a:srgbClr val="4472C4">
                <a:hueOff val="-1838336"/>
                <a:satOff val="-2557"/>
                <a:lumOff val="-981"/>
                <a:alphaOff val="0"/>
                <a:shade val="69000"/>
                <a:satMod val="137000"/>
              </a:srgbClr>
            </a:gs>
            <a:gs pos="100000">
              <a:srgbClr val="4472C4">
                <a:hueOff val="-1838336"/>
                <a:satOff val="-2557"/>
                <a:lumOff val="-981"/>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数据故事的需求分析</a:t>
          </a:r>
        </a:p>
      </dgm:t>
    </dgm:pt>
    <dgm:pt modelId="{F43C8191-8047-410C-BE6A-2F758AC79B0B}" type="parTrans" cxnId="{3DFC580F-48F8-46AA-B6EF-60D8E9A8218E}">
      <dgm:prSet/>
      <dgm:spPr/>
      <dgm:t>
        <a:bodyPr/>
        <a:lstStyle/>
        <a:p>
          <a:endParaRPr lang="zh-CN" altLang="en-US" b="1"/>
        </a:p>
      </dgm:t>
    </dgm:pt>
    <dgm:pt modelId="{FC74D54C-149E-4785-A2C2-F1D89EED4EFE}" type="sibTrans" cxnId="{3DFC580F-48F8-46AA-B6EF-60D8E9A8218E}">
      <dgm:prSet/>
      <dgm:spPr/>
      <dgm:t>
        <a:bodyPr/>
        <a:lstStyle/>
        <a:p>
          <a:endParaRPr lang="zh-CN" altLang="en-US" b="1"/>
        </a:p>
      </dgm:t>
    </dgm:pt>
    <dgm:pt modelId="{C02A8D88-2E72-4B1C-B97A-CFFA5B86078A}">
      <dgm:prSet/>
      <dgm:spPr>
        <a:xfrm>
          <a:off x="3690148" y="0"/>
          <a:ext cx="1791334" cy="3482157"/>
        </a:xfrm>
        <a:prstGeom prst="roundRect">
          <a:avLst>
            <a:gd name="adj" fmla="val 10000"/>
          </a:avLst>
        </a:prstGeom>
        <a:gradFill rotWithShape="0">
          <a:gsLst>
            <a:gs pos="0">
              <a:srgbClr val="4472C4">
                <a:hueOff val="-3676672"/>
                <a:satOff val="-5114"/>
                <a:lumOff val="-1961"/>
                <a:alphaOff val="0"/>
                <a:shade val="47500"/>
                <a:satMod val="137000"/>
              </a:srgbClr>
            </a:gs>
            <a:gs pos="55000">
              <a:srgbClr val="4472C4">
                <a:hueOff val="-3676672"/>
                <a:satOff val="-5114"/>
                <a:lumOff val="-1961"/>
                <a:alphaOff val="0"/>
                <a:shade val="69000"/>
                <a:satMod val="137000"/>
              </a:srgbClr>
            </a:gs>
            <a:gs pos="100000">
              <a:srgbClr val="4472C4">
                <a:hueOff val="-3676672"/>
                <a:satOff val="-5114"/>
                <a:lumOff val="-1961"/>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数据故事的设计</a:t>
          </a:r>
        </a:p>
      </dgm:t>
    </dgm:pt>
    <dgm:pt modelId="{F0CFABDF-4211-4092-A46E-ABE883890C9E}" type="parTrans" cxnId="{F5D08E6E-86CD-4140-B7DB-7AB69FC86587}">
      <dgm:prSet/>
      <dgm:spPr/>
      <dgm:t>
        <a:bodyPr/>
        <a:lstStyle/>
        <a:p>
          <a:endParaRPr lang="zh-CN" altLang="en-US" b="1"/>
        </a:p>
      </dgm:t>
    </dgm:pt>
    <dgm:pt modelId="{D26AA930-5685-43E9-B85A-4486C14F0660}" type="sibTrans" cxnId="{F5D08E6E-86CD-4140-B7DB-7AB69FC86587}">
      <dgm:prSet/>
      <dgm:spPr/>
      <dgm:t>
        <a:bodyPr/>
        <a:lstStyle/>
        <a:p>
          <a:endParaRPr lang="zh-CN" altLang="en-US" b="1"/>
        </a:p>
      </dgm:t>
    </dgm:pt>
    <dgm:pt modelId="{F9C1C32C-6080-4E0F-9DFD-3B715888AD5A}">
      <dgm:prSet/>
      <dgm:spPr>
        <a:xfrm>
          <a:off x="5535223" y="0"/>
          <a:ext cx="1791334" cy="3482157"/>
        </a:xfrm>
        <a:prstGeom prst="roundRect">
          <a:avLst>
            <a:gd name="adj" fmla="val 10000"/>
          </a:avLst>
        </a:prstGeom>
        <a:gradFill rotWithShape="0">
          <a:gsLst>
            <a:gs pos="0">
              <a:srgbClr val="4472C4">
                <a:hueOff val="-5515009"/>
                <a:satOff val="-7671"/>
                <a:lumOff val="-2942"/>
                <a:alphaOff val="0"/>
                <a:shade val="47500"/>
                <a:satMod val="137000"/>
              </a:srgbClr>
            </a:gs>
            <a:gs pos="55000">
              <a:srgbClr val="4472C4">
                <a:hueOff val="-5515009"/>
                <a:satOff val="-7671"/>
                <a:lumOff val="-2942"/>
                <a:alphaOff val="0"/>
                <a:shade val="69000"/>
                <a:satMod val="137000"/>
              </a:srgbClr>
            </a:gs>
            <a:gs pos="100000">
              <a:srgbClr val="4472C4">
                <a:hueOff val="-5515009"/>
                <a:satOff val="-7671"/>
                <a:lumOff val="-294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数据故事的生成</a:t>
          </a:r>
        </a:p>
      </dgm:t>
    </dgm:pt>
    <dgm:pt modelId="{6D4F4CFE-BFF9-46EC-8F6A-0AA2EDE1F0FD}" type="parTrans" cxnId="{9F815B32-1ED5-4084-9132-BDE9A6D61BAE}">
      <dgm:prSet/>
      <dgm:spPr/>
      <dgm:t>
        <a:bodyPr/>
        <a:lstStyle/>
        <a:p>
          <a:endParaRPr lang="zh-CN" altLang="en-US" b="1"/>
        </a:p>
      </dgm:t>
    </dgm:pt>
    <dgm:pt modelId="{2069C66A-C835-44EF-8DA4-35D6B4A7B50D}" type="sibTrans" cxnId="{9F815B32-1ED5-4084-9132-BDE9A6D61BAE}">
      <dgm:prSet/>
      <dgm:spPr/>
      <dgm:t>
        <a:bodyPr/>
        <a:lstStyle/>
        <a:p>
          <a:endParaRPr lang="zh-CN" altLang="en-US" b="1"/>
        </a:p>
      </dgm:t>
    </dgm:pt>
    <dgm:pt modelId="{8F95F348-34F6-8646-B486-BE21CA0B558F}">
      <dgm:prSet/>
      <dgm:spPr>
        <a:xfrm>
          <a:off x="7380297" y="0"/>
          <a:ext cx="1791334" cy="3482157"/>
        </a:xfrm>
        <a:prstGeom prst="roundRect">
          <a:avLst>
            <a:gd name="adj" fmla="val 10000"/>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a:buNone/>
          </a:pPr>
          <a:endParaRPr lang="zh-CN" altLang="en-US">
            <a:solidFill>
              <a:sysClr val="window" lastClr="FFFFFF"/>
            </a:solidFill>
            <a:latin typeface="Arial"/>
            <a:ea typeface="宋体"/>
            <a:cs typeface="+mn-cs"/>
          </a:endParaRPr>
        </a:p>
      </dgm:t>
    </dgm:pt>
    <dgm:pt modelId="{96992662-ECAE-4548-A72E-864579EBB821}" type="parTrans" cxnId="{AE52C96C-14A0-5A43-A148-0DC862758FE2}">
      <dgm:prSet/>
      <dgm:spPr/>
      <dgm:t>
        <a:bodyPr/>
        <a:lstStyle/>
        <a:p>
          <a:endParaRPr lang="zh-CN" altLang="en-US"/>
        </a:p>
      </dgm:t>
    </dgm:pt>
    <dgm:pt modelId="{E46EB021-CC56-A949-976B-DD8ABC08116C}" type="sibTrans" cxnId="{AE52C96C-14A0-5A43-A148-0DC862758FE2}">
      <dgm:prSet/>
      <dgm:spPr/>
      <dgm:t>
        <a:bodyPr/>
        <a:lstStyle/>
        <a:p>
          <a:endParaRPr lang="zh-CN" altLang="en-US"/>
        </a:p>
      </dgm:t>
    </dgm:pt>
    <dgm:pt modelId="{8B0CD4C3-770B-4C36-B583-58244FB3BD6C}" type="pres">
      <dgm:prSet presAssocID="{77123B46-A4E7-412F-8805-D62CF229935E}" presName="Name0" presStyleCnt="0">
        <dgm:presLayoutVars>
          <dgm:dir/>
          <dgm:resizeHandles val="exact"/>
        </dgm:presLayoutVars>
      </dgm:prSet>
      <dgm:spPr/>
    </dgm:pt>
    <dgm:pt modelId="{D83DDF26-F72B-4630-BEBC-5198B5124E96}" type="pres">
      <dgm:prSet presAssocID="{77123B46-A4E7-412F-8805-D62CF229935E}" presName="fgShape" presStyleLbl="fgShp" presStyleIdx="0" presStyleCnt="1"/>
      <dgm:spPr>
        <a:xfrm>
          <a:off x="366865" y="2785725"/>
          <a:ext cx="8437901" cy="522323"/>
        </a:xfrm>
        <a:prstGeom prst="leftRightArrow">
          <a:avLst/>
        </a:prstGeom>
        <a:gradFill rotWithShape="0">
          <a:gsLst>
            <a:gs pos="0">
              <a:srgbClr val="4472C4">
                <a:tint val="40000"/>
                <a:hueOff val="0"/>
                <a:satOff val="0"/>
                <a:lumOff val="0"/>
                <a:alphaOff val="0"/>
                <a:shade val="47500"/>
                <a:satMod val="137000"/>
              </a:srgbClr>
            </a:gs>
            <a:gs pos="55000">
              <a:srgbClr val="4472C4">
                <a:tint val="40000"/>
                <a:hueOff val="0"/>
                <a:satOff val="0"/>
                <a:lumOff val="0"/>
                <a:alphaOff val="0"/>
                <a:shade val="69000"/>
                <a:satMod val="137000"/>
              </a:srgbClr>
            </a:gs>
            <a:gs pos="100000">
              <a:srgbClr val="4472C4">
                <a:tint val="40000"/>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8A41CF35-BD96-4879-9C14-248F34E5A987}" type="pres">
      <dgm:prSet presAssocID="{77123B46-A4E7-412F-8805-D62CF229935E}" presName="linComp" presStyleCnt="0"/>
      <dgm:spPr/>
    </dgm:pt>
    <dgm:pt modelId="{F9A6BF00-DE9E-41D9-86F5-3EC2BA04D5EE}" type="pres">
      <dgm:prSet presAssocID="{B8F4CCC3-EDCE-45A2-AACB-D94CB5C77F21}" presName="compNode" presStyleCnt="0"/>
      <dgm:spPr/>
    </dgm:pt>
    <dgm:pt modelId="{C5C8A3DA-539C-4E3C-AE8C-CCF2A38CCE3F}" type="pres">
      <dgm:prSet presAssocID="{B8F4CCC3-EDCE-45A2-AACB-D94CB5C77F21}" presName="bkgdShape" presStyleLbl="node1" presStyleIdx="0" presStyleCnt="5"/>
      <dgm:spPr/>
    </dgm:pt>
    <dgm:pt modelId="{2E632D04-0E4D-4AD1-8FA2-0023591FB85B}" type="pres">
      <dgm:prSet presAssocID="{B8F4CCC3-EDCE-45A2-AACB-D94CB5C77F21}" presName="nodeTx" presStyleLbl="node1" presStyleIdx="0" presStyleCnt="5">
        <dgm:presLayoutVars>
          <dgm:bulletEnabled val="1"/>
        </dgm:presLayoutVars>
      </dgm:prSet>
      <dgm:spPr/>
    </dgm:pt>
    <dgm:pt modelId="{226FFF12-6DF8-40BD-9A39-87226C5BC830}" type="pres">
      <dgm:prSet presAssocID="{B8F4CCC3-EDCE-45A2-AACB-D94CB5C77F21}" presName="invisiNode" presStyleLbl="node1" presStyleIdx="0" presStyleCnt="5"/>
      <dgm:spPr/>
    </dgm:pt>
    <dgm:pt modelId="{DDD7E12D-F1FB-4FB8-91DA-AB80413C3B70}" type="pres">
      <dgm:prSet presAssocID="{B8F4CCC3-EDCE-45A2-AACB-D94CB5C77F21}" presName="imagNode" presStyleLbl="fgImgPlace1" presStyleIdx="0" presStyleCnt="5"/>
      <dgm:spPr>
        <a:xfrm>
          <a:off x="315888" y="208929"/>
          <a:ext cx="1159558" cy="1159558"/>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056F7EDD-0662-4839-AA06-96E1D6919294}" type="pres">
      <dgm:prSet presAssocID="{B60928DA-64BB-437F-9723-452D5ECF4319}" presName="sibTrans" presStyleLbl="sibTrans2D1" presStyleIdx="0" presStyleCnt="0"/>
      <dgm:spPr/>
    </dgm:pt>
    <dgm:pt modelId="{A55F84D2-BA57-4A03-BA10-56551A445C17}" type="pres">
      <dgm:prSet presAssocID="{24602B6A-AC06-4344-83E9-1F8605A09467}" presName="compNode" presStyleCnt="0"/>
      <dgm:spPr/>
    </dgm:pt>
    <dgm:pt modelId="{DA59F893-5610-4FF2-AEA6-78093C427B00}" type="pres">
      <dgm:prSet presAssocID="{24602B6A-AC06-4344-83E9-1F8605A09467}" presName="bkgdShape" presStyleLbl="node1" presStyleIdx="1" presStyleCnt="5"/>
      <dgm:spPr/>
    </dgm:pt>
    <dgm:pt modelId="{232D0081-61DB-4D5A-8031-F25F501CAF2F}" type="pres">
      <dgm:prSet presAssocID="{24602B6A-AC06-4344-83E9-1F8605A09467}" presName="nodeTx" presStyleLbl="node1" presStyleIdx="1" presStyleCnt="5">
        <dgm:presLayoutVars>
          <dgm:bulletEnabled val="1"/>
        </dgm:presLayoutVars>
      </dgm:prSet>
      <dgm:spPr/>
    </dgm:pt>
    <dgm:pt modelId="{4C7F43AF-92A0-47D6-8ED0-55D6E4572DF0}" type="pres">
      <dgm:prSet presAssocID="{24602B6A-AC06-4344-83E9-1F8605A09467}" presName="invisiNode" presStyleLbl="node1" presStyleIdx="1" presStyleCnt="5"/>
      <dgm:spPr/>
    </dgm:pt>
    <dgm:pt modelId="{A4DAE783-FE56-4563-AC64-AE86422C5F53}" type="pres">
      <dgm:prSet presAssocID="{24602B6A-AC06-4344-83E9-1F8605A09467}" presName="imagNode" presStyleLbl="fgImgPlace1" presStyleIdx="1" presStyleCnt="5"/>
      <dgm:spPr>
        <a:xfrm>
          <a:off x="2160962" y="208929"/>
          <a:ext cx="1159558" cy="1159558"/>
        </a:xfrm>
        <a:prstGeom prst="ellipse">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E27D06E8-A66C-4241-8DD0-4F907ED7E75B}" type="pres">
      <dgm:prSet presAssocID="{FC74D54C-149E-4785-A2C2-F1D89EED4EFE}" presName="sibTrans" presStyleLbl="sibTrans2D1" presStyleIdx="0" presStyleCnt="0"/>
      <dgm:spPr/>
    </dgm:pt>
    <dgm:pt modelId="{D1E65AAC-9205-45D8-9357-FEE9F6B7010F}" type="pres">
      <dgm:prSet presAssocID="{C02A8D88-2E72-4B1C-B97A-CFFA5B86078A}" presName="compNode" presStyleCnt="0"/>
      <dgm:spPr/>
    </dgm:pt>
    <dgm:pt modelId="{C3948280-F4D4-42BB-9093-C7B4EFEDE1AB}" type="pres">
      <dgm:prSet presAssocID="{C02A8D88-2E72-4B1C-B97A-CFFA5B86078A}" presName="bkgdShape" presStyleLbl="node1" presStyleIdx="2" presStyleCnt="5"/>
      <dgm:spPr/>
    </dgm:pt>
    <dgm:pt modelId="{ADA4ED7F-617B-4384-8A81-6D05755D9427}" type="pres">
      <dgm:prSet presAssocID="{C02A8D88-2E72-4B1C-B97A-CFFA5B86078A}" presName="nodeTx" presStyleLbl="node1" presStyleIdx="2" presStyleCnt="5">
        <dgm:presLayoutVars>
          <dgm:bulletEnabled val="1"/>
        </dgm:presLayoutVars>
      </dgm:prSet>
      <dgm:spPr/>
    </dgm:pt>
    <dgm:pt modelId="{3313A64A-A956-4E74-9D1F-18ACA5CAA5A2}" type="pres">
      <dgm:prSet presAssocID="{C02A8D88-2E72-4B1C-B97A-CFFA5B86078A}" presName="invisiNode" presStyleLbl="node1" presStyleIdx="2" presStyleCnt="5"/>
      <dgm:spPr/>
    </dgm:pt>
    <dgm:pt modelId="{74F2A69C-0462-4E84-8F17-0BF92A02E079}" type="pres">
      <dgm:prSet presAssocID="{C02A8D88-2E72-4B1C-B97A-CFFA5B86078A}" presName="imagNode" presStyleLbl="fgImgPlace1" presStyleIdx="2" presStyleCnt="5"/>
      <dgm:spPr>
        <a:xfrm>
          <a:off x="4006036" y="208929"/>
          <a:ext cx="1159558" cy="1159558"/>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2000" r="-22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C47A0595-70BA-43E7-985A-AFFA0D4418B6}" type="pres">
      <dgm:prSet presAssocID="{D26AA930-5685-43E9-B85A-4486C14F0660}" presName="sibTrans" presStyleLbl="sibTrans2D1" presStyleIdx="0" presStyleCnt="0"/>
      <dgm:spPr/>
    </dgm:pt>
    <dgm:pt modelId="{0E694F35-EB4A-4D33-8F4A-F5C176EA597C}" type="pres">
      <dgm:prSet presAssocID="{F9C1C32C-6080-4E0F-9DFD-3B715888AD5A}" presName="compNode" presStyleCnt="0"/>
      <dgm:spPr/>
    </dgm:pt>
    <dgm:pt modelId="{AF0414BF-B623-49E0-8D2E-E64753E53627}" type="pres">
      <dgm:prSet presAssocID="{F9C1C32C-6080-4E0F-9DFD-3B715888AD5A}" presName="bkgdShape" presStyleLbl="node1" presStyleIdx="3" presStyleCnt="5"/>
      <dgm:spPr/>
    </dgm:pt>
    <dgm:pt modelId="{5D15808B-5C6F-4F7A-9251-627B01911535}" type="pres">
      <dgm:prSet presAssocID="{F9C1C32C-6080-4E0F-9DFD-3B715888AD5A}" presName="nodeTx" presStyleLbl="node1" presStyleIdx="3" presStyleCnt="5">
        <dgm:presLayoutVars>
          <dgm:bulletEnabled val="1"/>
        </dgm:presLayoutVars>
      </dgm:prSet>
      <dgm:spPr/>
    </dgm:pt>
    <dgm:pt modelId="{555C1204-1F60-4419-858C-F55B8D2A5F1C}" type="pres">
      <dgm:prSet presAssocID="{F9C1C32C-6080-4E0F-9DFD-3B715888AD5A}" presName="invisiNode" presStyleLbl="node1" presStyleIdx="3" presStyleCnt="5"/>
      <dgm:spPr/>
    </dgm:pt>
    <dgm:pt modelId="{A257C0E1-4DE2-43C1-8B1C-2D7B2DCD3EEF}" type="pres">
      <dgm:prSet presAssocID="{F9C1C32C-6080-4E0F-9DFD-3B715888AD5A}" presName="imagNode" presStyleLbl="fgImgPlace1" presStyleIdx="3" presStyleCnt="5"/>
      <dgm:spPr>
        <a:xfrm>
          <a:off x="5851111" y="208929"/>
          <a:ext cx="1159558" cy="1159558"/>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4000" r="-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B6487C78-57EF-DF4D-83D5-0965CDC2CB2C}" type="pres">
      <dgm:prSet presAssocID="{2069C66A-C835-44EF-8DA4-35D6B4A7B50D}" presName="sibTrans" presStyleLbl="sibTrans2D1" presStyleIdx="0" presStyleCnt="0"/>
      <dgm:spPr/>
    </dgm:pt>
    <dgm:pt modelId="{9618B55A-0D9C-C34F-9009-95B98ACA83D2}" type="pres">
      <dgm:prSet presAssocID="{8F95F348-34F6-8646-B486-BE21CA0B558F}" presName="compNode" presStyleCnt="0"/>
      <dgm:spPr/>
    </dgm:pt>
    <dgm:pt modelId="{74919B55-F933-9D49-A07D-46FE047DA095}" type="pres">
      <dgm:prSet presAssocID="{8F95F348-34F6-8646-B486-BE21CA0B558F}" presName="bkgdShape" presStyleLbl="node1" presStyleIdx="4" presStyleCnt="5"/>
      <dgm:spPr/>
    </dgm:pt>
    <dgm:pt modelId="{237B77BB-06F8-0241-A713-DC68D4AD8E40}" type="pres">
      <dgm:prSet presAssocID="{8F95F348-34F6-8646-B486-BE21CA0B558F}" presName="nodeTx" presStyleLbl="node1" presStyleIdx="4" presStyleCnt="5">
        <dgm:presLayoutVars>
          <dgm:bulletEnabled val="1"/>
        </dgm:presLayoutVars>
      </dgm:prSet>
      <dgm:spPr/>
    </dgm:pt>
    <dgm:pt modelId="{6B31075B-9BFD-5948-A98C-26AA8EE60BBF}" type="pres">
      <dgm:prSet presAssocID="{8F95F348-34F6-8646-B486-BE21CA0B558F}" presName="invisiNode" presStyleLbl="node1" presStyleIdx="4" presStyleCnt="5"/>
      <dgm:spPr/>
    </dgm:pt>
    <dgm:pt modelId="{18F1C119-C4CF-3543-897B-D4CCA5D8F661}" type="pres">
      <dgm:prSet presAssocID="{8F95F348-34F6-8646-B486-BE21CA0B558F}" presName="imagNode" presStyleLbl="fgImgPlace1" presStyleIdx="4" presStyleCnt="5"/>
      <dgm:spPr>
        <a:xfrm>
          <a:off x="7696185" y="208929"/>
          <a:ext cx="1159558" cy="1159558"/>
        </a:xfrm>
        <a:prstGeom prst="ellipse">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11000" r="-11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Lst>
  <dgm:cxnLst>
    <dgm:cxn modelId="{3CDE8B08-3F33-874A-9D8C-83F8324B5AA1}" type="presOf" srcId="{8F95F348-34F6-8646-B486-BE21CA0B558F}" destId="{237B77BB-06F8-0241-A713-DC68D4AD8E40}" srcOrd="1" destOrd="0" presId="urn:microsoft.com/office/officeart/2005/8/layout/hList7"/>
    <dgm:cxn modelId="{3DFC580F-48F8-46AA-B6EF-60D8E9A8218E}" srcId="{77123B46-A4E7-412F-8805-D62CF229935E}" destId="{24602B6A-AC06-4344-83E9-1F8605A09467}" srcOrd="1" destOrd="0" parTransId="{F43C8191-8047-410C-BE6A-2F758AC79B0B}" sibTransId="{FC74D54C-149E-4785-A2C2-F1D89EED4EFE}"/>
    <dgm:cxn modelId="{19CF1A12-AF64-4E98-B940-C33D45B28E63}" type="presOf" srcId="{F9C1C32C-6080-4E0F-9DFD-3B715888AD5A}" destId="{AF0414BF-B623-49E0-8D2E-E64753E53627}" srcOrd="0" destOrd="0" presId="urn:microsoft.com/office/officeart/2005/8/layout/hList7"/>
    <dgm:cxn modelId="{D9CEAE21-2632-486E-939F-255FF4D7FD7E}" type="presOf" srcId="{B60928DA-64BB-437F-9723-452D5ECF4319}" destId="{056F7EDD-0662-4839-AA06-96E1D6919294}" srcOrd="0" destOrd="0" presId="urn:microsoft.com/office/officeart/2005/8/layout/hList7"/>
    <dgm:cxn modelId="{100BED2B-AA5A-4B94-AF0C-39A3A485308E}" srcId="{77123B46-A4E7-412F-8805-D62CF229935E}" destId="{B8F4CCC3-EDCE-45A2-AACB-D94CB5C77F21}" srcOrd="0" destOrd="0" parTransId="{4E7BD9F4-04C5-4034-8D5E-09B49FCA7F97}" sibTransId="{B60928DA-64BB-437F-9723-452D5ECF4319}"/>
    <dgm:cxn modelId="{9F815B32-1ED5-4084-9132-BDE9A6D61BAE}" srcId="{77123B46-A4E7-412F-8805-D62CF229935E}" destId="{F9C1C32C-6080-4E0F-9DFD-3B715888AD5A}" srcOrd="3" destOrd="0" parTransId="{6D4F4CFE-BFF9-46EC-8F6A-0AA2EDE1F0FD}" sibTransId="{2069C66A-C835-44EF-8DA4-35D6B4A7B50D}"/>
    <dgm:cxn modelId="{C7573C62-FEEB-456F-9915-3E2410E60D88}" type="presOf" srcId="{C02A8D88-2E72-4B1C-B97A-CFFA5B86078A}" destId="{C3948280-F4D4-42BB-9093-C7B4EFEDE1AB}" srcOrd="0" destOrd="0" presId="urn:microsoft.com/office/officeart/2005/8/layout/hList7"/>
    <dgm:cxn modelId="{AE52C96C-14A0-5A43-A148-0DC862758FE2}" srcId="{77123B46-A4E7-412F-8805-D62CF229935E}" destId="{8F95F348-34F6-8646-B486-BE21CA0B558F}" srcOrd="4" destOrd="0" parTransId="{96992662-ECAE-4548-A72E-864579EBB821}" sibTransId="{E46EB021-CC56-A949-976B-DD8ABC08116C}"/>
    <dgm:cxn modelId="{F5D08E6E-86CD-4140-B7DB-7AB69FC86587}" srcId="{77123B46-A4E7-412F-8805-D62CF229935E}" destId="{C02A8D88-2E72-4B1C-B97A-CFFA5B86078A}" srcOrd="2" destOrd="0" parTransId="{F0CFABDF-4211-4092-A46E-ABE883890C9E}" sibTransId="{D26AA930-5685-43E9-B85A-4486C14F0660}"/>
    <dgm:cxn modelId="{2631E371-BEFB-3246-889E-2609631B46CE}" type="presOf" srcId="{2069C66A-C835-44EF-8DA4-35D6B4A7B50D}" destId="{B6487C78-57EF-DF4D-83D5-0965CDC2CB2C}" srcOrd="0" destOrd="0" presId="urn:microsoft.com/office/officeart/2005/8/layout/hList7"/>
    <dgm:cxn modelId="{AA96647D-D1D4-4BD7-9D83-FC83DA1DE151}" type="presOf" srcId="{77123B46-A4E7-412F-8805-D62CF229935E}" destId="{8B0CD4C3-770B-4C36-B583-58244FB3BD6C}" srcOrd="0" destOrd="0" presId="urn:microsoft.com/office/officeart/2005/8/layout/hList7"/>
    <dgm:cxn modelId="{0AD6068A-5094-408C-84F9-E34369F0851E}" type="presOf" srcId="{D26AA930-5685-43E9-B85A-4486C14F0660}" destId="{C47A0595-70BA-43E7-985A-AFFA0D4418B6}" srcOrd="0" destOrd="0" presId="urn:microsoft.com/office/officeart/2005/8/layout/hList7"/>
    <dgm:cxn modelId="{6DB82590-20EA-4C41-B1B7-38F294B27B33}" type="presOf" srcId="{B8F4CCC3-EDCE-45A2-AACB-D94CB5C77F21}" destId="{2E632D04-0E4D-4AD1-8FA2-0023591FB85B}" srcOrd="1" destOrd="0" presId="urn:microsoft.com/office/officeart/2005/8/layout/hList7"/>
    <dgm:cxn modelId="{F23E629D-F69D-8C48-A020-02199D5F1F74}" type="presOf" srcId="{8F95F348-34F6-8646-B486-BE21CA0B558F}" destId="{74919B55-F933-9D49-A07D-46FE047DA095}" srcOrd="0" destOrd="0" presId="urn:microsoft.com/office/officeart/2005/8/layout/hList7"/>
    <dgm:cxn modelId="{10E160A2-A721-4424-92CE-0E42EA150E39}" type="presOf" srcId="{B8F4CCC3-EDCE-45A2-AACB-D94CB5C77F21}" destId="{C5C8A3DA-539C-4E3C-AE8C-CCF2A38CCE3F}" srcOrd="0" destOrd="0" presId="urn:microsoft.com/office/officeart/2005/8/layout/hList7"/>
    <dgm:cxn modelId="{336A6FAF-7BB5-4F69-88AE-1DDD398D9AAA}" type="presOf" srcId="{F9C1C32C-6080-4E0F-9DFD-3B715888AD5A}" destId="{5D15808B-5C6F-4F7A-9251-627B01911535}" srcOrd="1" destOrd="0" presId="urn:microsoft.com/office/officeart/2005/8/layout/hList7"/>
    <dgm:cxn modelId="{5008FABA-EB74-4CC0-AB5C-C53EF7933829}" type="presOf" srcId="{C02A8D88-2E72-4B1C-B97A-CFFA5B86078A}" destId="{ADA4ED7F-617B-4384-8A81-6D05755D9427}" srcOrd="1" destOrd="0" presId="urn:microsoft.com/office/officeart/2005/8/layout/hList7"/>
    <dgm:cxn modelId="{844EADF2-F1CB-4D77-8014-EAD64A36F243}" type="presOf" srcId="{24602B6A-AC06-4344-83E9-1F8605A09467}" destId="{232D0081-61DB-4D5A-8031-F25F501CAF2F}" srcOrd="1" destOrd="0" presId="urn:microsoft.com/office/officeart/2005/8/layout/hList7"/>
    <dgm:cxn modelId="{5037CAF3-6B5B-4313-B8E3-8A24BD17D2A4}" type="presOf" srcId="{24602B6A-AC06-4344-83E9-1F8605A09467}" destId="{DA59F893-5610-4FF2-AEA6-78093C427B00}" srcOrd="0" destOrd="0" presId="urn:microsoft.com/office/officeart/2005/8/layout/hList7"/>
    <dgm:cxn modelId="{ED1AECFA-571F-4727-974F-1D3A802A677F}" type="presOf" srcId="{FC74D54C-149E-4785-A2C2-F1D89EED4EFE}" destId="{E27D06E8-A66C-4241-8DD0-4F907ED7E75B}" srcOrd="0" destOrd="0" presId="urn:microsoft.com/office/officeart/2005/8/layout/hList7"/>
    <dgm:cxn modelId="{8A8C4EDC-C469-4599-BDA8-779AD09DCE7E}" type="presParOf" srcId="{8B0CD4C3-770B-4C36-B583-58244FB3BD6C}" destId="{D83DDF26-F72B-4630-BEBC-5198B5124E96}" srcOrd="0" destOrd="0" presId="urn:microsoft.com/office/officeart/2005/8/layout/hList7"/>
    <dgm:cxn modelId="{2FC3C726-428C-4007-B450-92AB9312A413}" type="presParOf" srcId="{8B0CD4C3-770B-4C36-B583-58244FB3BD6C}" destId="{8A41CF35-BD96-4879-9C14-248F34E5A987}" srcOrd="1" destOrd="0" presId="urn:microsoft.com/office/officeart/2005/8/layout/hList7"/>
    <dgm:cxn modelId="{45C4C060-520B-4F1F-BC00-ECA23071919A}" type="presParOf" srcId="{8A41CF35-BD96-4879-9C14-248F34E5A987}" destId="{F9A6BF00-DE9E-41D9-86F5-3EC2BA04D5EE}" srcOrd="0" destOrd="0" presId="urn:microsoft.com/office/officeart/2005/8/layout/hList7"/>
    <dgm:cxn modelId="{98A37A2E-34D5-4F4F-B1E6-5B878D18A8EF}" type="presParOf" srcId="{F9A6BF00-DE9E-41D9-86F5-3EC2BA04D5EE}" destId="{C5C8A3DA-539C-4E3C-AE8C-CCF2A38CCE3F}" srcOrd="0" destOrd="0" presId="urn:microsoft.com/office/officeart/2005/8/layout/hList7"/>
    <dgm:cxn modelId="{4F01259F-0E54-48E1-AE38-776E21C36477}" type="presParOf" srcId="{F9A6BF00-DE9E-41D9-86F5-3EC2BA04D5EE}" destId="{2E632D04-0E4D-4AD1-8FA2-0023591FB85B}" srcOrd="1" destOrd="0" presId="urn:microsoft.com/office/officeart/2005/8/layout/hList7"/>
    <dgm:cxn modelId="{3305D426-F9F4-4159-A182-4A8D444A82A9}" type="presParOf" srcId="{F9A6BF00-DE9E-41D9-86F5-3EC2BA04D5EE}" destId="{226FFF12-6DF8-40BD-9A39-87226C5BC830}" srcOrd="2" destOrd="0" presId="urn:microsoft.com/office/officeart/2005/8/layout/hList7"/>
    <dgm:cxn modelId="{1F335E26-0255-46AC-AF4B-91A37EC99D74}" type="presParOf" srcId="{F9A6BF00-DE9E-41D9-86F5-3EC2BA04D5EE}" destId="{DDD7E12D-F1FB-4FB8-91DA-AB80413C3B70}" srcOrd="3" destOrd="0" presId="urn:microsoft.com/office/officeart/2005/8/layout/hList7"/>
    <dgm:cxn modelId="{2DD23E0E-93D6-4A03-A1C4-75574D5BE87F}" type="presParOf" srcId="{8A41CF35-BD96-4879-9C14-248F34E5A987}" destId="{056F7EDD-0662-4839-AA06-96E1D6919294}" srcOrd="1" destOrd="0" presId="urn:microsoft.com/office/officeart/2005/8/layout/hList7"/>
    <dgm:cxn modelId="{BD285FF6-D4DB-452A-ACCF-83853AFE9DF0}" type="presParOf" srcId="{8A41CF35-BD96-4879-9C14-248F34E5A987}" destId="{A55F84D2-BA57-4A03-BA10-56551A445C17}" srcOrd="2" destOrd="0" presId="urn:microsoft.com/office/officeart/2005/8/layout/hList7"/>
    <dgm:cxn modelId="{F11D43D6-41C2-4B60-9C00-2BEF8AD3C9D2}" type="presParOf" srcId="{A55F84D2-BA57-4A03-BA10-56551A445C17}" destId="{DA59F893-5610-4FF2-AEA6-78093C427B00}" srcOrd="0" destOrd="0" presId="urn:microsoft.com/office/officeart/2005/8/layout/hList7"/>
    <dgm:cxn modelId="{1D84AD7D-4273-4AE1-8E1A-D96453371415}" type="presParOf" srcId="{A55F84D2-BA57-4A03-BA10-56551A445C17}" destId="{232D0081-61DB-4D5A-8031-F25F501CAF2F}" srcOrd="1" destOrd="0" presId="urn:microsoft.com/office/officeart/2005/8/layout/hList7"/>
    <dgm:cxn modelId="{2E2FD6A4-D17E-4B5D-B255-081887078081}" type="presParOf" srcId="{A55F84D2-BA57-4A03-BA10-56551A445C17}" destId="{4C7F43AF-92A0-47D6-8ED0-55D6E4572DF0}" srcOrd="2" destOrd="0" presId="urn:microsoft.com/office/officeart/2005/8/layout/hList7"/>
    <dgm:cxn modelId="{A87A413C-BD05-4BA5-B7A6-B0DE3D318810}" type="presParOf" srcId="{A55F84D2-BA57-4A03-BA10-56551A445C17}" destId="{A4DAE783-FE56-4563-AC64-AE86422C5F53}" srcOrd="3" destOrd="0" presId="urn:microsoft.com/office/officeart/2005/8/layout/hList7"/>
    <dgm:cxn modelId="{661CB756-7DE4-4A5D-91AC-0C08B888BAE7}" type="presParOf" srcId="{8A41CF35-BD96-4879-9C14-248F34E5A987}" destId="{E27D06E8-A66C-4241-8DD0-4F907ED7E75B}" srcOrd="3" destOrd="0" presId="urn:microsoft.com/office/officeart/2005/8/layout/hList7"/>
    <dgm:cxn modelId="{46D7D8BB-8958-40C1-A0CF-D03531EA4D8C}" type="presParOf" srcId="{8A41CF35-BD96-4879-9C14-248F34E5A987}" destId="{D1E65AAC-9205-45D8-9357-FEE9F6B7010F}" srcOrd="4" destOrd="0" presId="urn:microsoft.com/office/officeart/2005/8/layout/hList7"/>
    <dgm:cxn modelId="{6A5F64FF-D2B3-401B-BE8C-3E269D105542}" type="presParOf" srcId="{D1E65AAC-9205-45D8-9357-FEE9F6B7010F}" destId="{C3948280-F4D4-42BB-9093-C7B4EFEDE1AB}" srcOrd="0" destOrd="0" presId="urn:microsoft.com/office/officeart/2005/8/layout/hList7"/>
    <dgm:cxn modelId="{AC43BB38-F76C-4CC1-A511-02B75D917F9A}" type="presParOf" srcId="{D1E65AAC-9205-45D8-9357-FEE9F6B7010F}" destId="{ADA4ED7F-617B-4384-8A81-6D05755D9427}" srcOrd="1" destOrd="0" presId="urn:microsoft.com/office/officeart/2005/8/layout/hList7"/>
    <dgm:cxn modelId="{76B96C26-2E09-4836-80ED-A6B0AC7A6062}" type="presParOf" srcId="{D1E65AAC-9205-45D8-9357-FEE9F6B7010F}" destId="{3313A64A-A956-4E74-9D1F-18ACA5CAA5A2}" srcOrd="2" destOrd="0" presId="urn:microsoft.com/office/officeart/2005/8/layout/hList7"/>
    <dgm:cxn modelId="{E1185735-1E82-48A7-9722-71CA15A7AFB2}" type="presParOf" srcId="{D1E65AAC-9205-45D8-9357-FEE9F6B7010F}" destId="{74F2A69C-0462-4E84-8F17-0BF92A02E079}" srcOrd="3" destOrd="0" presId="urn:microsoft.com/office/officeart/2005/8/layout/hList7"/>
    <dgm:cxn modelId="{3A8CE890-509C-4F35-9EB3-D56C6F2BB30F}" type="presParOf" srcId="{8A41CF35-BD96-4879-9C14-248F34E5A987}" destId="{C47A0595-70BA-43E7-985A-AFFA0D4418B6}" srcOrd="5" destOrd="0" presId="urn:microsoft.com/office/officeart/2005/8/layout/hList7"/>
    <dgm:cxn modelId="{F0E617B3-CDCA-4B0B-8CF9-47822EDEC5DD}" type="presParOf" srcId="{8A41CF35-BD96-4879-9C14-248F34E5A987}" destId="{0E694F35-EB4A-4D33-8F4A-F5C176EA597C}" srcOrd="6" destOrd="0" presId="urn:microsoft.com/office/officeart/2005/8/layout/hList7"/>
    <dgm:cxn modelId="{34A310AB-AF15-4E8B-8688-08FB43AB483E}" type="presParOf" srcId="{0E694F35-EB4A-4D33-8F4A-F5C176EA597C}" destId="{AF0414BF-B623-49E0-8D2E-E64753E53627}" srcOrd="0" destOrd="0" presId="urn:microsoft.com/office/officeart/2005/8/layout/hList7"/>
    <dgm:cxn modelId="{137ECF53-50A4-41C1-9010-18B106B3EFEC}" type="presParOf" srcId="{0E694F35-EB4A-4D33-8F4A-F5C176EA597C}" destId="{5D15808B-5C6F-4F7A-9251-627B01911535}" srcOrd="1" destOrd="0" presId="urn:microsoft.com/office/officeart/2005/8/layout/hList7"/>
    <dgm:cxn modelId="{2BEE637E-9B8C-4B8E-89BE-03F232DE83F0}" type="presParOf" srcId="{0E694F35-EB4A-4D33-8F4A-F5C176EA597C}" destId="{555C1204-1F60-4419-858C-F55B8D2A5F1C}" srcOrd="2" destOrd="0" presId="urn:microsoft.com/office/officeart/2005/8/layout/hList7"/>
    <dgm:cxn modelId="{FBB29447-F234-4D49-AB04-817F657B4A70}" type="presParOf" srcId="{0E694F35-EB4A-4D33-8F4A-F5C176EA597C}" destId="{A257C0E1-4DE2-43C1-8B1C-2D7B2DCD3EEF}" srcOrd="3" destOrd="0" presId="urn:microsoft.com/office/officeart/2005/8/layout/hList7"/>
    <dgm:cxn modelId="{232EB6B5-9861-3F47-8BC4-835272A1F4A5}" type="presParOf" srcId="{8A41CF35-BD96-4879-9C14-248F34E5A987}" destId="{B6487C78-57EF-DF4D-83D5-0965CDC2CB2C}" srcOrd="7" destOrd="0" presId="urn:microsoft.com/office/officeart/2005/8/layout/hList7"/>
    <dgm:cxn modelId="{8B67E979-0B99-AB47-91CC-143FB086318A}" type="presParOf" srcId="{8A41CF35-BD96-4879-9C14-248F34E5A987}" destId="{9618B55A-0D9C-C34F-9009-95B98ACA83D2}" srcOrd="8" destOrd="0" presId="urn:microsoft.com/office/officeart/2005/8/layout/hList7"/>
    <dgm:cxn modelId="{1F1705E1-1596-E449-9982-D3952140A76A}" type="presParOf" srcId="{9618B55A-0D9C-C34F-9009-95B98ACA83D2}" destId="{74919B55-F933-9D49-A07D-46FE047DA095}" srcOrd="0" destOrd="0" presId="urn:microsoft.com/office/officeart/2005/8/layout/hList7"/>
    <dgm:cxn modelId="{9F7847A9-1106-8A47-AB62-B8B47D8F1163}" type="presParOf" srcId="{9618B55A-0D9C-C34F-9009-95B98ACA83D2}" destId="{237B77BB-06F8-0241-A713-DC68D4AD8E40}" srcOrd="1" destOrd="0" presId="urn:microsoft.com/office/officeart/2005/8/layout/hList7"/>
    <dgm:cxn modelId="{E65BA19C-028F-7746-B0EB-7D40D03D2843}" type="presParOf" srcId="{9618B55A-0D9C-C34F-9009-95B98ACA83D2}" destId="{6B31075B-9BFD-5948-A98C-26AA8EE60BBF}" srcOrd="2" destOrd="0" presId="urn:microsoft.com/office/officeart/2005/8/layout/hList7"/>
    <dgm:cxn modelId="{36D412DC-AC1D-4841-A2B0-3B743B9BA0EE}" type="presParOf" srcId="{9618B55A-0D9C-C34F-9009-95B98ACA83D2}" destId="{18F1C119-C4CF-3543-897B-D4CCA5D8F661}"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DB3D27-29BE-40D9-8E36-965D4849C3E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22C743F0-FD57-40BD-99A6-06C216AF9664}">
      <dgm:prSet custT="1"/>
      <dgm:spPr>
        <a:xfrm>
          <a:off x="0" y="14674"/>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工作表</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地震数据的散点图</a:t>
          </a:r>
        </a:p>
      </dgm:t>
    </dgm:pt>
    <dgm:pt modelId="{2BED033D-68A6-454B-B3F9-BDEB6104C15F}" type="parTrans" cxnId="{6A7D8E2F-B3A6-47EA-A82D-E7F47E43C934}">
      <dgm:prSet/>
      <dgm:spPr/>
      <dgm:t>
        <a:bodyPr/>
        <a:lstStyle/>
        <a:p>
          <a:endParaRPr lang="zh-CN" altLang="en-US" sz="2000"/>
        </a:p>
      </dgm:t>
    </dgm:pt>
    <dgm:pt modelId="{791C32A7-0B98-4C22-ADF8-4BFD15D1E11A}" type="sibTrans" cxnId="{6A7D8E2F-B3A6-47EA-A82D-E7F47E43C934}">
      <dgm:prSet/>
      <dgm:spPr/>
      <dgm:t>
        <a:bodyPr/>
        <a:lstStyle/>
        <a:p>
          <a:endParaRPr lang="zh-CN" altLang="en-US" sz="2000"/>
        </a:p>
      </dgm:t>
    </dgm:pt>
    <dgm:pt modelId="{CF6879E0-6B45-47B4-913F-449DE3113E12}">
      <dgm:prSet custT="1"/>
      <dgm:spPr>
        <a:xfrm>
          <a:off x="0" y="727474"/>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工作表</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地震次数的总计</a:t>
          </a:r>
        </a:p>
      </dgm:t>
    </dgm:pt>
    <dgm:pt modelId="{A55EA81B-935E-41C6-851A-C995328991C0}" type="parTrans" cxnId="{3B2E4442-007E-483E-B203-1F885069087C}">
      <dgm:prSet/>
      <dgm:spPr/>
      <dgm:t>
        <a:bodyPr/>
        <a:lstStyle/>
        <a:p>
          <a:endParaRPr lang="zh-CN" altLang="en-US" sz="2000"/>
        </a:p>
      </dgm:t>
    </dgm:pt>
    <dgm:pt modelId="{C3CC49AA-59BF-44EA-9AFA-C5B0B8BAD7A4}" type="sibTrans" cxnId="{3B2E4442-007E-483E-B203-1F885069087C}">
      <dgm:prSet/>
      <dgm:spPr/>
      <dgm:t>
        <a:bodyPr/>
        <a:lstStyle/>
        <a:p>
          <a:endParaRPr lang="zh-CN" altLang="en-US" sz="2000"/>
        </a:p>
      </dgm:t>
    </dgm:pt>
    <dgm:pt modelId="{112CD931-4F2B-4CC5-92F5-E2807FA4D0A8}">
      <dgm:prSet custT="1"/>
      <dgm:spPr>
        <a:xfrm>
          <a:off x="0" y="1440274"/>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工作表</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地震次数的折线图</a:t>
          </a:r>
          <a:endParaRPr lang="zh-CN" altLang="en-US" sz="2000" dirty="0">
            <a:solidFill>
              <a:sysClr val="window" lastClr="FFFFFF"/>
            </a:solidFill>
            <a:latin typeface="Arial"/>
            <a:ea typeface="宋体"/>
            <a:cs typeface="+mn-cs"/>
          </a:endParaRPr>
        </a:p>
      </dgm:t>
    </dgm:pt>
    <dgm:pt modelId="{8959806F-A0DA-49EE-A18B-5ED93C1FEFAF}" type="parTrans" cxnId="{062C698E-B1E7-4434-8A7E-5AA454AA090B}">
      <dgm:prSet/>
      <dgm:spPr/>
      <dgm:t>
        <a:bodyPr/>
        <a:lstStyle/>
        <a:p>
          <a:endParaRPr lang="zh-CN" altLang="en-US" sz="2000"/>
        </a:p>
      </dgm:t>
    </dgm:pt>
    <dgm:pt modelId="{EDA7671A-D703-4652-8B77-762CBB6E6AB6}" type="sibTrans" cxnId="{062C698E-B1E7-4434-8A7E-5AA454AA090B}">
      <dgm:prSet/>
      <dgm:spPr/>
      <dgm:t>
        <a:bodyPr/>
        <a:lstStyle/>
        <a:p>
          <a:endParaRPr lang="zh-CN" altLang="en-US" sz="2000"/>
        </a:p>
      </dgm:t>
    </dgm:pt>
    <dgm:pt modelId="{CB777738-ED6D-48BF-A4DF-8226D06F0C43}">
      <dgm:prSet custT="1"/>
      <dgm:spPr>
        <a:xfrm>
          <a:off x="0" y="2153075"/>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工作表</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不同地区的地震次数的增长趋势</a:t>
          </a:r>
        </a:p>
      </dgm:t>
    </dgm:pt>
    <dgm:pt modelId="{469D28EA-F3A3-42C6-A7BF-48885707CB96}" type="parTrans" cxnId="{CCFACB37-68D7-4E77-935F-DCE4D33868C4}">
      <dgm:prSet/>
      <dgm:spPr/>
      <dgm:t>
        <a:bodyPr/>
        <a:lstStyle/>
        <a:p>
          <a:endParaRPr lang="zh-CN" altLang="en-US" sz="2000"/>
        </a:p>
      </dgm:t>
    </dgm:pt>
    <dgm:pt modelId="{D4880B4C-B84A-47C6-8339-5A5AAFB09525}" type="sibTrans" cxnId="{CCFACB37-68D7-4E77-935F-DCE4D33868C4}">
      <dgm:prSet/>
      <dgm:spPr/>
      <dgm:t>
        <a:bodyPr/>
        <a:lstStyle/>
        <a:p>
          <a:endParaRPr lang="zh-CN" altLang="en-US" sz="2000"/>
        </a:p>
      </dgm:t>
    </dgm:pt>
    <dgm:pt modelId="{0A0764AA-190E-4DE0-B266-5F5AF1F42A6D}">
      <dgm:prSet custT="1"/>
      <dgm:spPr>
        <a:xfrm>
          <a:off x="0" y="2865875"/>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工作表</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不同地区的地震记录总数</a:t>
          </a:r>
        </a:p>
      </dgm:t>
    </dgm:pt>
    <dgm:pt modelId="{071FE5D7-CEB4-4004-AE57-36E10995486A}" type="parTrans" cxnId="{34BED6B8-2A92-4FA5-B2C0-3D1ACF0DB912}">
      <dgm:prSet/>
      <dgm:spPr/>
      <dgm:t>
        <a:bodyPr/>
        <a:lstStyle/>
        <a:p>
          <a:endParaRPr lang="zh-CN" altLang="en-US" sz="2000"/>
        </a:p>
      </dgm:t>
    </dgm:pt>
    <dgm:pt modelId="{83D8B791-6B6E-4122-8148-2481722118D0}" type="sibTrans" cxnId="{34BED6B8-2A92-4FA5-B2C0-3D1ACF0DB912}">
      <dgm:prSet/>
      <dgm:spPr/>
      <dgm:t>
        <a:bodyPr/>
        <a:lstStyle/>
        <a:p>
          <a:endParaRPr lang="zh-CN" altLang="en-US" sz="2000"/>
        </a:p>
      </dgm:t>
    </dgm:pt>
    <dgm:pt modelId="{388C6FF0-481A-4872-8307-A8D3EE9828D3}">
      <dgm:prSet custT="1"/>
      <dgm:spPr>
        <a:xfrm>
          <a:off x="0" y="3578675"/>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工作表</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不同地区地震级别的方差</a:t>
          </a:r>
        </a:p>
      </dgm:t>
    </dgm:pt>
    <dgm:pt modelId="{A0FB9D2A-2099-45C8-B34F-F534DE6407F1}" type="parTrans" cxnId="{179FB752-5852-402E-ADD7-731D1272F6AA}">
      <dgm:prSet/>
      <dgm:spPr/>
      <dgm:t>
        <a:bodyPr/>
        <a:lstStyle/>
        <a:p>
          <a:endParaRPr lang="zh-CN" altLang="en-US" sz="2000"/>
        </a:p>
      </dgm:t>
    </dgm:pt>
    <dgm:pt modelId="{ADBC50A9-933B-4D7B-8A00-2A92A3344FAD}" type="sibTrans" cxnId="{179FB752-5852-402E-ADD7-731D1272F6AA}">
      <dgm:prSet/>
      <dgm:spPr/>
      <dgm:t>
        <a:bodyPr/>
        <a:lstStyle/>
        <a:p>
          <a:endParaRPr lang="zh-CN" altLang="en-US" sz="2000"/>
        </a:p>
      </dgm:t>
    </dgm:pt>
    <dgm:pt modelId="{F83DCFF7-0EC6-4C82-BE03-096AD912E08F}">
      <dgm:prSet custT="1"/>
      <dgm:spPr>
        <a:xfrm>
          <a:off x="0" y="4291475"/>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工作表</a:t>
          </a:r>
          <a:r>
            <a:rPr lang="en-US" altLang="zh-CN" sz="2000" b="1" dirty="0">
              <a:solidFill>
                <a:sysClr val="window" lastClr="FFFFFF"/>
              </a:solidFill>
              <a:latin typeface="Arial"/>
              <a:ea typeface="宋体"/>
              <a:cs typeface="+mn-cs"/>
            </a:rPr>
            <a:t>——</a:t>
          </a:r>
          <a:r>
            <a:rPr lang="en-US" sz="2000" b="1" dirty="0">
              <a:solidFill>
                <a:sysClr val="window" lastClr="FFFFFF"/>
              </a:solidFill>
              <a:latin typeface="Arial"/>
              <a:ea typeface="宋体"/>
              <a:cs typeface="+mn-cs"/>
            </a:rPr>
            <a:t>2013</a:t>
          </a:r>
          <a:r>
            <a:rPr lang="zh-CN" altLang="en-US" sz="2000" b="1" dirty="0">
              <a:solidFill>
                <a:sysClr val="window" lastClr="FFFFFF"/>
              </a:solidFill>
              <a:latin typeface="Arial"/>
              <a:ea typeface="宋体"/>
              <a:cs typeface="+mn-cs"/>
            </a:rPr>
            <a:t>年雅安发生大地震</a:t>
          </a:r>
        </a:p>
      </dgm:t>
    </dgm:pt>
    <dgm:pt modelId="{15C3F418-0A1E-47AE-989F-87DCC0BB3455}" type="parTrans" cxnId="{96496287-4887-4805-9F76-C4DE477E20DD}">
      <dgm:prSet/>
      <dgm:spPr/>
      <dgm:t>
        <a:bodyPr/>
        <a:lstStyle/>
        <a:p>
          <a:endParaRPr lang="zh-CN" altLang="en-US" sz="2000"/>
        </a:p>
      </dgm:t>
    </dgm:pt>
    <dgm:pt modelId="{8BE24A21-BF0E-4DB5-9599-2356285472C1}" type="sibTrans" cxnId="{96496287-4887-4805-9F76-C4DE477E20DD}">
      <dgm:prSet/>
      <dgm:spPr/>
      <dgm:t>
        <a:bodyPr/>
        <a:lstStyle/>
        <a:p>
          <a:endParaRPr lang="zh-CN" altLang="en-US" sz="2000"/>
        </a:p>
      </dgm:t>
    </dgm:pt>
    <dgm:pt modelId="{9653425B-5D2E-4FEA-B2F9-50A418F46608}" type="pres">
      <dgm:prSet presAssocID="{55DB3D27-29BE-40D9-8E36-965D4849C3EF}" presName="linear" presStyleCnt="0">
        <dgm:presLayoutVars>
          <dgm:animLvl val="lvl"/>
          <dgm:resizeHandles val="exact"/>
        </dgm:presLayoutVars>
      </dgm:prSet>
      <dgm:spPr/>
    </dgm:pt>
    <dgm:pt modelId="{00C29211-4C03-4074-978C-475C9D7F27B2}" type="pres">
      <dgm:prSet presAssocID="{22C743F0-FD57-40BD-99A6-06C216AF9664}" presName="parentText" presStyleLbl="node1" presStyleIdx="0" presStyleCnt="7">
        <dgm:presLayoutVars>
          <dgm:chMax val="0"/>
          <dgm:bulletEnabled val="1"/>
        </dgm:presLayoutVars>
      </dgm:prSet>
      <dgm:spPr/>
    </dgm:pt>
    <dgm:pt modelId="{3181FC45-1BB4-4D80-A2C3-D09A8418756B}" type="pres">
      <dgm:prSet presAssocID="{791C32A7-0B98-4C22-ADF8-4BFD15D1E11A}" presName="spacer" presStyleCnt="0"/>
      <dgm:spPr/>
    </dgm:pt>
    <dgm:pt modelId="{398A49C4-0E50-497C-8D52-DF74E7A50515}" type="pres">
      <dgm:prSet presAssocID="{CF6879E0-6B45-47B4-913F-449DE3113E12}" presName="parentText" presStyleLbl="node1" presStyleIdx="1" presStyleCnt="7">
        <dgm:presLayoutVars>
          <dgm:chMax val="0"/>
          <dgm:bulletEnabled val="1"/>
        </dgm:presLayoutVars>
      </dgm:prSet>
      <dgm:spPr/>
    </dgm:pt>
    <dgm:pt modelId="{FCA45AF8-8C78-4B24-8860-174CF3F18805}" type="pres">
      <dgm:prSet presAssocID="{C3CC49AA-59BF-44EA-9AFA-C5B0B8BAD7A4}" presName="spacer" presStyleCnt="0"/>
      <dgm:spPr/>
    </dgm:pt>
    <dgm:pt modelId="{157EFF8E-FF47-4CCF-A5A6-CBA0DFFB49B9}" type="pres">
      <dgm:prSet presAssocID="{112CD931-4F2B-4CC5-92F5-E2807FA4D0A8}" presName="parentText" presStyleLbl="node1" presStyleIdx="2" presStyleCnt="7">
        <dgm:presLayoutVars>
          <dgm:chMax val="0"/>
          <dgm:bulletEnabled val="1"/>
        </dgm:presLayoutVars>
      </dgm:prSet>
      <dgm:spPr/>
    </dgm:pt>
    <dgm:pt modelId="{DA518A9C-87F2-4C12-96A4-06D581626340}" type="pres">
      <dgm:prSet presAssocID="{EDA7671A-D703-4652-8B77-762CBB6E6AB6}" presName="spacer" presStyleCnt="0"/>
      <dgm:spPr/>
    </dgm:pt>
    <dgm:pt modelId="{27A05FCE-1F61-44E8-BCF7-C5F57AC1D81F}" type="pres">
      <dgm:prSet presAssocID="{CB777738-ED6D-48BF-A4DF-8226D06F0C43}" presName="parentText" presStyleLbl="node1" presStyleIdx="3" presStyleCnt="7">
        <dgm:presLayoutVars>
          <dgm:chMax val="0"/>
          <dgm:bulletEnabled val="1"/>
        </dgm:presLayoutVars>
      </dgm:prSet>
      <dgm:spPr/>
    </dgm:pt>
    <dgm:pt modelId="{8B69AA69-7A17-4FB1-A5EA-EC0E10C90966}" type="pres">
      <dgm:prSet presAssocID="{D4880B4C-B84A-47C6-8339-5A5AAFB09525}" presName="spacer" presStyleCnt="0"/>
      <dgm:spPr/>
    </dgm:pt>
    <dgm:pt modelId="{80AE540C-135E-4B4C-BDA7-4B83148869C9}" type="pres">
      <dgm:prSet presAssocID="{0A0764AA-190E-4DE0-B266-5F5AF1F42A6D}" presName="parentText" presStyleLbl="node1" presStyleIdx="4" presStyleCnt="7">
        <dgm:presLayoutVars>
          <dgm:chMax val="0"/>
          <dgm:bulletEnabled val="1"/>
        </dgm:presLayoutVars>
      </dgm:prSet>
      <dgm:spPr/>
    </dgm:pt>
    <dgm:pt modelId="{CBC47AF8-0361-4563-A38B-F3CE741DAB30}" type="pres">
      <dgm:prSet presAssocID="{83D8B791-6B6E-4122-8148-2481722118D0}" presName="spacer" presStyleCnt="0"/>
      <dgm:spPr/>
    </dgm:pt>
    <dgm:pt modelId="{E4AE8FF8-5001-47B1-BBB5-007340AC9298}" type="pres">
      <dgm:prSet presAssocID="{388C6FF0-481A-4872-8307-A8D3EE9828D3}" presName="parentText" presStyleLbl="node1" presStyleIdx="5" presStyleCnt="7">
        <dgm:presLayoutVars>
          <dgm:chMax val="0"/>
          <dgm:bulletEnabled val="1"/>
        </dgm:presLayoutVars>
      </dgm:prSet>
      <dgm:spPr/>
    </dgm:pt>
    <dgm:pt modelId="{51F23F44-EC36-448C-B2C6-FFC7AF1B2645}" type="pres">
      <dgm:prSet presAssocID="{ADBC50A9-933B-4D7B-8A00-2A92A3344FAD}" presName="spacer" presStyleCnt="0"/>
      <dgm:spPr/>
    </dgm:pt>
    <dgm:pt modelId="{057667FE-212B-491B-A38F-174B58E98E2B}" type="pres">
      <dgm:prSet presAssocID="{F83DCFF7-0EC6-4C82-BE03-096AD912E08F}" presName="parentText" presStyleLbl="node1" presStyleIdx="6" presStyleCnt="7">
        <dgm:presLayoutVars>
          <dgm:chMax val="0"/>
          <dgm:bulletEnabled val="1"/>
        </dgm:presLayoutVars>
      </dgm:prSet>
      <dgm:spPr/>
    </dgm:pt>
  </dgm:ptLst>
  <dgm:cxnLst>
    <dgm:cxn modelId="{6A7D8E2F-B3A6-47EA-A82D-E7F47E43C934}" srcId="{55DB3D27-29BE-40D9-8E36-965D4849C3EF}" destId="{22C743F0-FD57-40BD-99A6-06C216AF9664}" srcOrd="0" destOrd="0" parTransId="{2BED033D-68A6-454B-B3F9-BDEB6104C15F}" sibTransId="{791C32A7-0B98-4C22-ADF8-4BFD15D1E11A}"/>
    <dgm:cxn modelId="{CCFACB37-68D7-4E77-935F-DCE4D33868C4}" srcId="{55DB3D27-29BE-40D9-8E36-965D4849C3EF}" destId="{CB777738-ED6D-48BF-A4DF-8226D06F0C43}" srcOrd="3" destOrd="0" parTransId="{469D28EA-F3A3-42C6-A7BF-48885707CB96}" sibTransId="{D4880B4C-B84A-47C6-8339-5A5AAFB09525}"/>
    <dgm:cxn modelId="{BB6A385D-10BA-49BF-A526-B8DEB341999C}" type="presOf" srcId="{0A0764AA-190E-4DE0-B266-5F5AF1F42A6D}" destId="{80AE540C-135E-4B4C-BDA7-4B83148869C9}" srcOrd="0" destOrd="0" presId="urn:microsoft.com/office/officeart/2005/8/layout/vList2"/>
    <dgm:cxn modelId="{00082741-4B15-446B-8E71-861BA3D71988}" type="presOf" srcId="{CB777738-ED6D-48BF-A4DF-8226D06F0C43}" destId="{27A05FCE-1F61-44E8-BCF7-C5F57AC1D81F}" srcOrd="0" destOrd="0" presId="urn:microsoft.com/office/officeart/2005/8/layout/vList2"/>
    <dgm:cxn modelId="{3B2E4442-007E-483E-B203-1F885069087C}" srcId="{55DB3D27-29BE-40D9-8E36-965D4849C3EF}" destId="{CF6879E0-6B45-47B4-913F-449DE3113E12}" srcOrd="1" destOrd="0" parTransId="{A55EA81B-935E-41C6-851A-C995328991C0}" sibTransId="{C3CC49AA-59BF-44EA-9AFA-C5B0B8BAD7A4}"/>
    <dgm:cxn modelId="{56CF0969-BFB7-4DF9-ADB8-3A99AEFD13D0}" type="presOf" srcId="{112CD931-4F2B-4CC5-92F5-E2807FA4D0A8}" destId="{157EFF8E-FF47-4CCF-A5A6-CBA0DFFB49B9}" srcOrd="0" destOrd="0" presId="urn:microsoft.com/office/officeart/2005/8/layout/vList2"/>
    <dgm:cxn modelId="{179FB752-5852-402E-ADD7-731D1272F6AA}" srcId="{55DB3D27-29BE-40D9-8E36-965D4849C3EF}" destId="{388C6FF0-481A-4872-8307-A8D3EE9828D3}" srcOrd="5" destOrd="0" parTransId="{A0FB9D2A-2099-45C8-B34F-F534DE6407F1}" sibTransId="{ADBC50A9-933B-4D7B-8A00-2A92A3344FAD}"/>
    <dgm:cxn modelId="{6B3BC582-5255-460A-A9E9-4DD250B02090}" type="presOf" srcId="{22C743F0-FD57-40BD-99A6-06C216AF9664}" destId="{00C29211-4C03-4074-978C-475C9D7F27B2}" srcOrd="0" destOrd="0" presId="urn:microsoft.com/office/officeart/2005/8/layout/vList2"/>
    <dgm:cxn modelId="{96496287-4887-4805-9F76-C4DE477E20DD}" srcId="{55DB3D27-29BE-40D9-8E36-965D4849C3EF}" destId="{F83DCFF7-0EC6-4C82-BE03-096AD912E08F}" srcOrd="6" destOrd="0" parTransId="{15C3F418-0A1E-47AE-989F-87DCC0BB3455}" sibTransId="{8BE24A21-BF0E-4DB5-9599-2356285472C1}"/>
    <dgm:cxn modelId="{062C698E-B1E7-4434-8A7E-5AA454AA090B}" srcId="{55DB3D27-29BE-40D9-8E36-965D4849C3EF}" destId="{112CD931-4F2B-4CC5-92F5-E2807FA4D0A8}" srcOrd="2" destOrd="0" parTransId="{8959806F-A0DA-49EE-A18B-5ED93C1FEFAF}" sibTransId="{EDA7671A-D703-4652-8B77-762CBB6E6AB6}"/>
    <dgm:cxn modelId="{6182C690-7322-4648-A74F-98F9F48FD962}" type="presOf" srcId="{CF6879E0-6B45-47B4-913F-449DE3113E12}" destId="{398A49C4-0E50-497C-8D52-DF74E7A50515}" srcOrd="0" destOrd="0" presId="urn:microsoft.com/office/officeart/2005/8/layout/vList2"/>
    <dgm:cxn modelId="{4784AD9C-27F8-4C32-ABDA-732088900089}" type="presOf" srcId="{388C6FF0-481A-4872-8307-A8D3EE9828D3}" destId="{E4AE8FF8-5001-47B1-BBB5-007340AC9298}" srcOrd="0" destOrd="0" presId="urn:microsoft.com/office/officeart/2005/8/layout/vList2"/>
    <dgm:cxn modelId="{06BC50B2-67D8-4408-816A-198FA3625977}" type="presOf" srcId="{55DB3D27-29BE-40D9-8E36-965D4849C3EF}" destId="{9653425B-5D2E-4FEA-B2F9-50A418F46608}" srcOrd="0" destOrd="0" presId="urn:microsoft.com/office/officeart/2005/8/layout/vList2"/>
    <dgm:cxn modelId="{34BED6B8-2A92-4FA5-B2C0-3D1ACF0DB912}" srcId="{55DB3D27-29BE-40D9-8E36-965D4849C3EF}" destId="{0A0764AA-190E-4DE0-B266-5F5AF1F42A6D}" srcOrd="4" destOrd="0" parTransId="{071FE5D7-CEB4-4004-AE57-36E10995486A}" sibTransId="{83D8B791-6B6E-4122-8148-2481722118D0}"/>
    <dgm:cxn modelId="{6EEEA9BB-8370-4770-9E8B-730E3537F077}" type="presOf" srcId="{F83DCFF7-0EC6-4C82-BE03-096AD912E08F}" destId="{057667FE-212B-491B-A38F-174B58E98E2B}" srcOrd="0" destOrd="0" presId="urn:microsoft.com/office/officeart/2005/8/layout/vList2"/>
    <dgm:cxn modelId="{F78253AB-9D7D-478D-91F5-C43CE3948285}" type="presParOf" srcId="{9653425B-5D2E-4FEA-B2F9-50A418F46608}" destId="{00C29211-4C03-4074-978C-475C9D7F27B2}" srcOrd="0" destOrd="0" presId="urn:microsoft.com/office/officeart/2005/8/layout/vList2"/>
    <dgm:cxn modelId="{F5F57B61-A891-4AB9-B213-58B4AFD7057A}" type="presParOf" srcId="{9653425B-5D2E-4FEA-B2F9-50A418F46608}" destId="{3181FC45-1BB4-4D80-A2C3-D09A8418756B}" srcOrd="1" destOrd="0" presId="urn:microsoft.com/office/officeart/2005/8/layout/vList2"/>
    <dgm:cxn modelId="{D350D62E-7BC5-4B07-BE5F-C7232F099D72}" type="presParOf" srcId="{9653425B-5D2E-4FEA-B2F9-50A418F46608}" destId="{398A49C4-0E50-497C-8D52-DF74E7A50515}" srcOrd="2" destOrd="0" presId="urn:microsoft.com/office/officeart/2005/8/layout/vList2"/>
    <dgm:cxn modelId="{1C92F9AD-4138-46BC-8F89-47B8C78B87B0}" type="presParOf" srcId="{9653425B-5D2E-4FEA-B2F9-50A418F46608}" destId="{FCA45AF8-8C78-4B24-8860-174CF3F18805}" srcOrd="3" destOrd="0" presId="urn:microsoft.com/office/officeart/2005/8/layout/vList2"/>
    <dgm:cxn modelId="{0B65F1CD-0769-4434-BBBB-B7508D2CFA68}" type="presParOf" srcId="{9653425B-5D2E-4FEA-B2F9-50A418F46608}" destId="{157EFF8E-FF47-4CCF-A5A6-CBA0DFFB49B9}" srcOrd="4" destOrd="0" presId="urn:microsoft.com/office/officeart/2005/8/layout/vList2"/>
    <dgm:cxn modelId="{D1BB32E5-3E83-45C3-9287-0C6F25084CAE}" type="presParOf" srcId="{9653425B-5D2E-4FEA-B2F9-50A418F46608}" destId="{DA518A9C-87F2-4C12-96A4-06D581626340}" srcOrd="5" destOrd="0" presId="urn:microsoft.com/office/officeart/2005/8/layout/vList2"/>
    <dgm:cxn modelId="{91D01989-20F4-420A-9752-EA48F699C0AE}" type="presParOf" srcId="{9653425B-5D2E-4FEA-B2F9-50A418F46608}" destId="{27A05FCE-1F61-44E8-BCF7-C5F57AC1D81F}" srcOrd="6" destOrd="0" presId="urn:microsoft.com/office/officeart/2005/8/layout/vList2"/>
    <dgm:cxn modelId="{8BBBAD4B-656D-4DB0-A44C-38AAAAD24DCC}" type="presParOf" srcId="{9653425B-5D2E-4FEA-B2F9-50A418F46608}" destId="{8B69AA69-7A17-4FB1-A5EA-EC0E10C90966}" srcOrd="7" destOrd="0" presId="urn:microsoft.com/office/officeart/2005/8/layout/vList2"/>
    <dgm:cxn modelId="{C2FE8055-907E-478C-838C-5DCB0E6F917C}" type="presParOf" srcId="{9653425B-5D2E-4FEA-B2F9-50A418F46608}" destId="{80AE540C-135E-4B4C-BDA7-4B83148869C9}" srcOrd="8" destOrd="0" presId="urn:microsoft.com/office/officeart/2005/8/layout/vList2"/>
    <dgm:cxn modelId="{2F8D2CAF-3E36-4E9A-9D92-E90A797653DC}" type="presParOf" srcId="{9653425B-5D2E-4FEA-B2F9-50A418F46608}" destId="{CBC47AF8-0361-4563-A38B-F3CE741DAB30}" srcOrd="9" destOrd="0" presId="urn:microsoft.com/office/officeart/2005/8/layout/vList2"/>
    <dgm:cxn modelId="{CB7CBB31-72A2-4F49-BD2D-CF5B31EF1CE0}" type="presParOf" srcId="{9653425B-5D2E-4FEA-B2F9-50A418F46608}" destId="{E4AE8FF8-5001-47B1-BBB5-007340AC9298}" srcOrd="10" destOrd="0" presId="urn:microsoft.com/office/officeart/2005/8/layout/vList2"/>
    <dgm:cxn modelId="{BD9D2895-91FB-4D09-B77D-50FED26044A5}" type="presParOf" srcId="{9653425B-5D2E-4FEA-B2F9-50A418F46608}" destId="{51F23F44-EC36-448C-B2C6-FFC7AF1B2645}" srcOrd="11" destOrd="0" presId="urn:microsoft.com/office/officeart/2005/8/layout/vList2"/>
    <dgm:cxn modelId="{4A4BCAB2-AAC6-4BA7-97B9-44C14DDE87A6}" type="presParOf" srcId="{9653425B-5D2E-4FEA-B2F9-50A418F46608}" destId="{057667FE-212B-491B-A38F-174B58E98E2B}"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B3D27-29BE-40D9-8E36-965D4849C3E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22C743F0-FD57-40BD-99A6-06C216AF9664}">
      <dgm:prSet custT="1"/>
      <dgm:spPr>
        <a:xfrm>
          <a:off x="0" y="54274"/>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仪表板</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地震数据的显示</a:t>
          </a:r>
        </a:p>
      </dgm:t>
    </dgm:pt>
    <dgm:pt modelId="{2BED033D-68A6-454B-B3F9-BDEB6104C15F}" type="parTrans" cxnId="{6A7D8E2F-B3A6-47EA-A82D-E7F47E43C934}">
      <dgm:prSet/>
      <dgm:spPr/>
      <dgm:t>
        <a:bodyPr/>
        <a:lstStyle/>
        <a:p>
          <a:endParaRPr lang="zh-CN" altLang="en-US" sz="2000"/>
        </a:p>
      </dgm:t>
    </dgm:pt>
    <dgm:pt modelId="{791C32A7-0B98-4C22-ADF8-4BFD15D1E11A}" type="sibTrans" cxnId="{6A7D8E2F-B3A6-47EA-A82D-E7F47E43C934}">
      <dgm:prSet/>
      <dgm:spPr/>
      <dgm:t>
        <a:bodyPr/>
        <a:lstStyle/>
        <a:p>
          <a:endParaRPr lang="zh-CN" altLang="en-US" sz="2000"/>
        </a:p>
      </dgm:t>
    </dgm:pt>
    <dgm:pt modelId="{CF6879E0-6B45-47B4-913F-449DE3113E12}">
      <dgm:prSet custT="1"/>
      <dgm:spPr>
        <a:xfrm>
          <a:off x="0" y="875074"/>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仪表板</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地震次数的趋势</a:t>
          </a:r>
        </a:p>
      </dgm:t>
    </dgm:pt>
    <dgm:pt modelId="{A55EA81B-935E-41C6-851A-C995328991C0}" type="parTrans" cxnId="{3B2E4442-007E-483E-B203-1F885069087C}">
      <dgm:prSet/>
      <dgm:spPr/>
      <dgm:t>
        <a:bodyPr/>
        <a:lstStyle/>
        <a:p>
          <a:endParaRPr lang="zh-CN" altLang="en-US" sz="2000"/>
        </a:p>
      </dgm:t>
    </dgm:pt>
    <dgm:pt modelId="{C3CC49AA-59BF-44EA-9AFA-C5B0B8BAD7A4}" type="sibTrans" cxnId="{3B2E4442-007E-483E-B203-1F885069087C}">
      <dgm:prSet/>
      <dgm:spPr/>
      <dgm:t>
        <a:bodyPr/>
        <a:lstStyle/>
        <a:p>
          <a:endParaRPr lang="zh-CN" altLang="en-US" sz="2000"/>
        </a:p>
      </dgm:t>
    </dgm:pt>
    <dgm:pt modelId="{112CD931-4F2B-4CC5-92F5-E2807FA4D0A8}">
      <dgm:prSet custT="1"/>
      <dgm:spPr>
        <a:xfrm>
          <a:off x="0" y="1695874"/>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仪表板</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不同区域的地震数据比较</a:t>
          </a:r>
        </a:p>
      </dgm:t>
    </dgm:pt>
    <dgm:pt modelId="{8959806F-A0DA-49EE-A18B-5ED93C1FEFAF}" type="parTrans" cxnId="{062C698E-B1E7-4434-8A7E-5AA454AA090B}">
      <dgm:prSet/>
      <dgm:spPr/>
      <dgm:t>
        <a:bodyPr/>
        <a:lstStyle/>
        <a:p>
          <a:endParaRPr lang="zh-CN" altLang="en-US" sz="2000"/>
        </a:p>
      </dgm:t>
    </dgm:pt>
    <dgm:pt modelId="{EDA7671A-D703-4652-8B77-762CBB6E6AB6}" type="sibTrans" cxnId="{062C698E-B1E7-4434-8A7E-5AA454AA090B}">
      <dgm:prSet/>
      <dgm:spPr/>
      <dgm:t>
        <a:bodyPr/>
        <a:lstStyle/>
        <a:p>
          <a:endParaRPr lang="zh-CN" altLang="en-US" sz="2000"/>
        </a:p>
      </dgm:t>
    </dgm:pt>
    <dgm:pt modelId="{CB777738-ED6D-48BF-A4DF-8226D06F0C43}">
      <dgm:prSet custT="1"/>
      <dgm:spPr>
        <a:xfrm>
          <a:off x="0" y="2516674"/>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仪表板</a:t>
          </a:r>
          <a:r>
            <a:rPr lang="en-US" altLang="zh-CN" sz="2000" b="1" dirty="0">
              <a:solidFill>
                <a:sysClr val="window" lastClr="FFFFFF"/>
              </a:solidFill>
              <a:latin typeface="Arial"/>
              <a:ea typeface="宋体"/>
              <a:cs typeface="+mn-cs"/>
            </a:rPr>
            <a:t>——</a:t>
          </a:r>
          <a:r>
            <a:rPr lang="en-US" sz="2000" b="1" dirty="0">
              <a:solidFill>
                <a:sysClr val="window" lastClr="FFFFFF"/>
              </a:solidFill>
              <a:latin typeface="Arial"/>
              <a:ea typeface="宋体"/>
              <a:cs typeface="+mn-cs"/>
            </a:rPr>
            <a:t>2011</a:t>
          </a:r>
          <a:r>
            <a:rPr lang="zh-CN" altLang="en-US" sz="2000" b="1" dirty="0">
              <a:solidFill>
                <a:sysClr val="window" lastClr="FFFFFF"/>
              </a:solidFill>
              <a:latin typeface="Arial"/>
              <a:ea typeface="宋体"/>
              <a:cs typeface="+mn-cs"/>
            </a:rPr>
            <a:t>年日本大地震</a:t>
          </a:r>
        </a:p>
      </dgm:t>
    </dgm:pt>
    <dgm:pt modelId="{469D28EA-F3A3-42C6-A7BF-48885707CB96}" type="parTrans" cxnId="{CCFACB37-68D7-4E77-935F-DCE4D33868C4}">
      <dgm:prSet/>
      <dgm:spPr/>
      <dgm:t>
        <a:bodyPr/>
        <a:lstStyle/>
        <a:p>
          <a:endParaRPr lang="zh-CN" altLang="en-US" sz="2000"/>
        </a:p>
      </dgm:t>
    </dgm:pt>
    <dgm:pt modelId="{D4880B4C-B84A-47C6-8339-5A5AAFB09525}" type="sibTrans" cxnId="{CCFACB37-68D7-4E77-935F-DCE4D33868C4}">
      <dgm:prSet/>
      <dgm:spPr/>
      <dgm:t>
        <a:bodyPr/>
        <a:lstStyle/>
        <a:p>
          <a:endParaRPr lang="zh-CN" altLang="en-US" sz="2000"/>
        </a:p>
      </dgm:t>
    </dgm:pt>
    <dgm:pt modelId="{0A0764AA-190E-4DE0-B266-5F5AF1F42A6D}">
      <dgm:prSet custT="1"/>
      <dgm:spPr>
        <a:xfrm>
          <a:off x="0" y="3337475"/>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仪表板</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习近平总书记到灾区考察</a:t>
          </a:r>
        </a:p>
      </dgm:t>
    </dgm:pt>
    <dgm:pt modelId="{071FE5D7-CEB4-4004-AE57-36E10995486A}" type="parTrans" cxnId="{34BED6B8-2A92-4FA5-B2C0-3D1ACF0DB912}">
      <dgm:prSet/>
      <dgm:spPr/>
      <dgm:t>
        <a:bodyPr/>
        <a:lstStyle/>
        <a:p>
          <a:endParaRPr lang="zh-CN" altLang="en-US" sz="2000"/>
        </a:p>
      </dgm:t>
    </dgm:pt>
    <dgm:pt modelId="{83D8B791-6B6E-4122-8148-2481722118D0}" type="sibTrans" cxnId="{34BED6B8-2A92-4FA5-B2C0-3D1ACF0DB912}">
      <dgm:prSet/>
      <dgm:spPr/>
      <dgm:t>
        <a:bodyPr/>
        <a:lstStyle/>
        <a:p>
          <a:endParaRPr lang="zh-CN" altLang="en-US" sz="2000"/>
        </a:p>
      </dgm:t>
    </dgm:pt>
    <dgm:pt modelId="{388C6FF0-481A-4872-8307-A8D3EE9828D3}">
      <dgm:prSet custT="1"/>
      <dgm:spPr>
        <a:xfrm>
          <a:off x="0" y="4158275"/>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a:buNone/>
          </a:pPr>
          <a:r>
            <a:rPr lang="zh-CN" altLang="en-US" sz="2000" b="1" dirty="0">
              <a:solidFill>
                <a:sysClr val="window" lastClr="FFFFFF"/>
              </a:solidFill>
              <a:latin typeface="Arial"/>
              <a:ea typeface="宋体"/>
              <a:cs typeface="+mn-cs"/>
            </a:rPr>
            <a:t>仪表板</a:t>
          </a:r>
          <a:r>
            <a:rPr lang="en-US" altLang="zh-CN" sz="2000" b="1" dirty="0">
              <a:solidFill>
                <a:sysClr val="window" lastClr="FFFFFF"/>
              </a:solidFill>
              <a:latin typeface="Arial"/>
              <a:ea typeface="宋体"/>
              <a:cs typeface="+mn-cs"/>
            </a:rPr>
            <a:t>——</a:t>
          </a:r>
          <a:r>
            <a:rPr lang="zh-CN" altLang="en-US" sz="2000" b="1" dirty="0">
              <a:solidFill>
                <a:sysClr val="window" lastClr="FFFFFF"/>
              </a:solidFill>
              <a:latin typeface="Arial"/>
              <a:ea typeface="宋体"/>
              <a:cs typeface="+mn-cs"/>
            </a:rPr>
            <a:t>抗震救灾精神</a:t>
          </a:r>
        </a:p>
      </dgm:t>
    </dgm:pt>
    <dgm:pt modelId="{A0FB9D2A-2099-45C8-B34F-F534DE6407F1}" type="parTrans" cxnId="{179FB752-5852-402E-ADD7-731D1272F6AA}">
      <dgm:prSet/>
      <dgm:spPr/>
      <dgm:t>
        <a:bodyPr/>
        <a:lstStyle/>
        <a:p>
          <a:endParaRPr lang="zh-CN" altLang="en-US" sz="2000"/>
        </a:p>
      </dgm:t>
    </dgm:pt>
    <dgm:pt modelId="{ADBC50A9-933B-4D7B-8A00-2A92A3344FAD}" type="sibTrans" cxnId="{179FB752-5852-402E-ADD7-731D1272F6AA}">
      <dgm:prSet/>
      <dgm:spPr/>
      <dgm:t>
        <a:bodyPr/>
        <a:lstStyle/>
        <a:p>
          <a:endParaRPr lang="zh-CN" altLang="en-US" sz="2000"/>
        </a:p>
      </dgm:t>
    </dgm:pt>
    <dgm:pt modelId="{9653425B-5D2E-4FEA-B2F9-50A418F46608}" type="pres">
      <dgm:prSet presAssocID="{55DB3D27-29BE-40D9-8E36-965D4849C3EF}" presName="linear" presStyleCnt="0">
        <dgm:presLayoutVars>
          <dgm:animLvl val="lvl"/>
          <dgm:resizeHandles val="exact"/>
        </dgm:presLayoutVars>
      </dgm:prSet>
      <dgm:spPr/>
    </dgm:pt>
    <dgm:pt modelId="{00C29211-4C03-4074-978C-475C9D7F27B2}" type="pres">
      <dgm:prSet presAssocID="{22C743F0-FD57-40BD-99A6-06C216AF9664}" presName="parentText" presStyleLbl="node1" presStyleIdx="0" presStyleCnt="6">
        <dgm:presLayoutVars>
          <dgm:chMax val="0"/>
          <dgm:bulletEnabled val="1"/>
        </dgm:presLayoutVars>
      </dgm:prSet>
      <dgm:spPr/>
    </dgm:pt>
    <dgm:pt modelId="{3181FC45-1BB4-4D80-A2C3-D09A8418756B}" type="pres">
      <dgm:prSet presAssocID="{791C32A7-0B98-4C22-ADF8-4BFD15D1E11A}" presName="spacer" presStyleCnt="0"/>
      <dgm:spPr/>
    </dgm:pt>
    <dgm:pt modelId="{398A49C4-0E50-497C-8D52-DF74E7A50515}" type="pres">
      <dgm:prSet presAssocID="{CF6879E0-6B45-47B4-913F-449DE3113E12}" presName="parentText" presStyleLbl="node1" presStyleIdx="1" presStyleCnt="6">
        <dgm:presLayoutVars>
          <dgm:chMax val="0"/>
          <dgm:bulletEnabled val="1"/>
        </dgm:presLayoutVars>
      </dgm:prSet>
      <dgm:spPr/>
    </dgm:pt>
    <dgm:pt modelId="{FCA45AF8-8C78-4B24-8860-174CF3F18805}" type="pres">
      <dgm:prSet presAssocID="{C3CC49AA-59BF-44EA-9AFA-C5B0B8BAD7A4}" presName="spacer" presStyleCnt="0"/>
      <dgm:spPr/>
    </dgm:pt>
    <dgm:pt modelId="{157EFF8E-FF47-4CCF-A5A6-CBA0DFFB49B9}" type="pres">
      <dgm:prSet presAssocID="{112CD931-4F2B-4CC5-92F5-E2807FA4D0A8}" presName="parentText" presStyleLbl="node1" presStyleIdx="2" presStyleCnt="6">
        <dgm:presLayoutVars>
          <dgm:chMax val="0"/>
          <dgm:bulletEnabled val="1"/>
        </dgm:presLayoutVars>
      </dgm:prSet>
      <dgm:spPr/>
    </dgm:pt>
    <dgm:pt modelId="{DA518A9C-87F2-4C12-96A4-06D581626340}" type="pres">
      <dgm:prSet presAssocID="{EDA7671A-D703-4652-8B77-762CBB6E6AB6}" presName="spacer" presStyleCnt="0"/>
      <dgm:spPr/>
    </dgm:pt>
    <dgm:pt modelId="{27A05FCE-1F61-44E8-BCF7-C5F57AC1D81F}" type="pres">
      <dgm:prSet presAssocID="{CB777738-ED6D-48BF-A4DF-8226D06F0C43}" presName="parentText" presStyleLbl="node1" presStyleIdx="3" presStyleCnt="6">
        <dgm:presLayoutVars>
          <dgm:chMax val="0"/>
          <dgm:bulletEnabled val="1"/>
        </dgm:presLayoutVars>
      </dgm:prSet>
      <dgm:spPr/>
    </dgm:pt>
    <dgm:pt modelId="{8B69AA69-7A17-4FB1-A5EA-EC0E10C90966}" type="pres">
      <dgm:prSet presAssocID="{D4880B4C-B84A-47C6-8339-5A5AAFB09525}" presName="spacer" presStyleCnt="0"/>
      <dgm:spPr/>
    </dgm:pt>
    <dgm:pt modelId="{80AE540C-135E-4B4C-BDA7-4B83148869C9}" type="pres">
      <dgm:prSet presAssocID="{0A0764AA-190E-4DE0-B266-5F5AF1F42A6D}" presName="parentText" presStyleLbl="node1" presStyleIdx="4" presStyleCnt="6">
        <dgm:presLayoutVars>
          <dgm:chMax val="0"/>
          <dgm:bulletEnabled val="1"/>
        </dgm:presLayoutVars>
      </dgm:prSet>
      <dgm:spPr/>
    </dgm:pt>
    <dgm:pt modelId="{CBC47AF8-0361-4563-A38B-F3CE741DAB30}" type="pres">
      <dgm:prSet presAssocID="{83D8B791-6B6E-4122-8148-2481722118D0}" presName="spacer" presStyleCnt="0"/>
      <dgm:spPr/>
    </dgm:pt>
    <dgm:pt modelId="{E4AE8FF8-5001-47B1-BBB5-007340AC9298}" type="pres">
      <dgm:prSet presAssocID="{388C6FF0-481A-4872-8307-A8D3EE9828D3}" presName="parentText" presStyleLbl="node1" presStyleIdx="5" presStyleCnt="6">
        <dgm:presLayoutVars>
          <dgm:chMax val="0"/>
          <dgm:bulletEnabled val="1"/>
        </dgm:presLayoutVars>
      </dgm:prSet>
      <dgm:spPr/>
    </dgm:pt>
  </dgm:ptLst>
  <dgm:cxnLst>
    <dgm:cxn modelId="{6A7D8E2F-B3A6-47EA-A82D-E7F47E43C934}" srcId="{55DB3D27-29BE-40D9-8E36-965D4849C3EF}" destId="{22C743F0-FD57-40BD-99A6-06C216AF9664}" srcOrd="0" destOrd="0" parTransId="{2BED033D-68A6-454B-B3F9-BDEB6104C15F}" sibTransId="{791C32A7-0B98-4C22-ADF8-4BFD15D1E11A}"/>
    <dgm:cxn modelId="{CCFACB37-68D7-4E77-935F-DCE4D33868C4}" srcId="{55DB3D27-29BE-40D9-8E36-965D4849C3EF}" destId="{CB777738-ED6D-48BF-A4DF-8226D06F0C43}" srcOrd="3" destOrd="0" parTransId="{469D28EA-F3A3-42C6-A7BF-48885707CB96}" sibTransId="{D4880B4C-B84A-47C6-8339-5A5AAFB09525}"/>
    <dgm:cxn modelId="{BB6A385D-10BA-49BF-A526-B8DEB341999C}" type="presOf" srcId="{0A0764AA-190E-4DE0-B266-5F5AF1F42A6D}" destId="{80AE540C-135E-4B4C-BDA7-4B83148869C9}" srcOrd="0" destOrd="0" presId="urn:microsoft.com/office/officeart/2005/8/layout/vList2"/>
    <dgm:cxn modelId="{00082741-4B15-446B-8E71-861BA3D71988}" type="presOf" srcId="{CB777738-ED6D-48BF-A4DF-8226D06F0C43}" destId="{27A05FCE-1F61-44E8-BCF7-C5F57AC1D81F}" srcOrd="0" destOrd="0" presId="urn:microsoft.com/office/officeart/2005/8/layout/vList2"/>
    <dgm:cxn modelId="{3B2E4442-007E-483E-B203-1F885069087C}" srcId="{55DB3D27-29BE-40D9-8E36-965D4849C3EF}" destId="{CF6879E0-6B45-47B4-913F-449DE3113E12}" srcOrd="1" destOrd="0" parTransId="{A55EA81B-935E-41C6-851A-C995328991C0}" sibTransId="{C3CC49AA-59BF-44EA-9AFA-C5B0B8BAD7A4}"/>
    <dgm:cxn modelId="{56CF0969-BFB7-4DF9-ADB8-3A99AEFD13D0}" type="presOf" srcId="{112CD931-4F2B-4CC5-92F5-E2807FA4D0A8}" destId="{157EFF8E-FF47-4CCF-A5A6-CBA0DFFB49B9}" srcOrd="0" destOrd="0" presId="urn:microsoft.com/office/officeart/2005/8/layout/vList2"/>
    <dgm:cxn modelId="{179FB752-5852-402E-ADD7-731D1272F6AA}" srcId="{55DB3D27-29BE-40D9-8E36-965D4849C3EF}" destId="{388C6FF0-481A-4872-8307-A8D3EE9828D3}" srcOrd="5" destOrd="0" parTransId="{A0FB9D2A-2099-45C8-B34F-F534DE6407F1}" sibTransId="{ADBC50A9-933B-4D7B-8A00-2A92A3344FAD}"/>
    <dgm:cxn modelId="{6B3BC582-5255-460A-A9E9-4DD250B02090}" type="presOf" srcId="{22C743F0-FD57-40BD-99A6-06C216AF9664}" destId="{00C29211-4C03-4074-978C-475C9D7F27B2}" srcOrd="0" destOrd="0" presId="urn:microsoft.com/office/officeart/2005/8/layout/vList2"/>
    <dgm:cxn modelId="{062C698E-B1E7-4434-8A7E-5AA454AA090B}" srcId="{55DB3D27-29BE-40D9-8E36-965D4849C3EF}" destId="{112CD931-4F2B-4CC5-92F5-E2807FA4D0A8}" srcOrd="2" destOrd="0" parTransId="{8959806F-A0DA-49EE-A18B-5ED93C1FEFAF}" sibTransId="{EDA7671A-D703-4652-8B77-762CBB6E6AB6}"/>
    <dgm:cxn modelId="{6182C690-7322-4648-A74F-98F9F48FD962}" type="presOf" srcId="{CF6879E0-6B45-47B4-913F-449DE3113E12}" destId="{398A49C4-0E50-497C-8D52-DF74E7A50515}" srcOrd="0" destOrd="0" presId="urn:microsoft.com/office/officeart/2005/8/layout/vList2"/>
    <dgm:cxn modelId="{4784AD9C-27F8-4C32-ABDA-732088900089}" type="presOf" srcId="{388C6FF0-481A-4872-8307-A8D3EE9828D3}" destId="{E4AE8FF8-5001-47B1-BBB5-007340AC9298}" srcOrd="0" destOrd="0" presId="urn:microsoft.com/office/officeart/2005/8/layout/vList2"/>
    <dgm:cxn modelId="{06BC50B2-67D8-4408-816A-198FA3625977}" type="presOf" srcId="{55DB3D27-29BE-40D9-8E36-965D4849C3EF}" destId="{9653425B-5D2E-4FEA-B2F9-50A418F46608}" srcOrd="0" destOrd="0" presId="urn:microsoft.com/office/officeart/2005/8/layout/vList2"/>
    <dgm:cxn modelId="{34BED6B8-2A92-4FA5-B2C0-3D1ACF0DB912}" srcId="{55DB3D27-29BE-40D9-8E36-965D4849C3EF}" destId="{0A0764AA-190E-4DE0-B266-5F5AF1F42A6D}" srcOrd="4" destOrd="0" parTransId="{071FE5D7-CEB4-4004-AE57-36E10995486A}" sibTransId="{83D8B791-6B6E-4122-8148-2481722118D0}"/>
    <dgm:cxn modelId="{F78253AB-9D7D-478D-91F5-C43CE3948285}" type="presParOf" srcId="{9653425B-5D2E-4FEA-B2F9-50A418F46608}" destId="{00C29211-4C03-4074-978C-475C9D7F27B2}" srcOrd="0" destOrd="0" presId="urn:microsoft.com/office/officeart/2005/8/layout/vList2"/>
    <dgm:cxn modelId="{F5F57B61-A891-4AB9-B213-58B4AFD7057A}" type="presParOf" srcId="{9653425B-5D2E-4FEA-B2F9-50A418F46608}" destId="{3181FC45-1BB4-4D80-A2C3-D09A8418756B}" srcOrd="1" destOrd="0" presId="urn:microsoft.com/office/officeart/2005/8/layout/vList2"/>
    <dgm:cxn modelId="{D350D62E-7BC5-4B07-BE5F-C7232F099D72}" type="presParOf" srcId="{9653425B-5D2E-4FEA-B2F9-50A418F46608}" destId="{398A49C4-0E50-497C-8D52-DF74E7A50515}" srcOrd="2" destOrd="0" presId="urn:microsoft.com/office/officeart/2005/8/layout/vList2"/>
    <dgm:cxn modelId="{1C92F9AD-4138-46BC-8F89-47B8C78B87B0}" type="presParOf" srcId="{9653425B-5D2E-4FEA-B2F9-50A418F46608}" destId="{FCA45AF8-8C78-4B24-8860-174CF3F18805}" srcOrd="3" destOrd="0" presId="urn:microsoft.com/office/officeart/2005/8/layout/vList2"/>
    <dgm:cxn modelId="{0B65F1CD-0769-4434-BBBB-B7508D2CFA68}" type="presParOf" srcId="{9653425B-5D2E-4FEA-B2F9-50A418F46608}" destId="{157EFF8E-FF47-4CCF-A5A6-CBA0DFFB49B9}" srcOrd="4" destOrd="0" presId="urn:microsoft.com/office/officeart/2005/8/layout/vList2"/>
    <dgm:cxn modelId="{D1BB32E5-3E83-45C3-9287-0C6F25084CAE}" type="presParOf" srcId="{9653425B-5D2E-4FEA-B2F9-50A418F46608}" destId="{DA518A9C-87F2-4C12-96A4-06D581626340}" srcOrd="5" destOrd="0" presId="urn:microsoft.com/office/officeart/2005/8/layout/vList2"/>
    <dgm:cxn modelId="{91D01989-20F4-420A-9752-EA48F699C0AE}" type="presParOf" srcId="{9653425B-5D2E-4FEA-B2F9-50A418F46608}" destId="{27A05FCE-1F61-44E8-BCF7-C5F57AC1D81F}" srcOrd="6" destOrd="0" presId="urn:microsoft.com/office/officeart/2005/8/layout/vList2"/>
    <dgm:cxn modelId="{8BBBAD4B-656D-4DB0-A44C-38AAAAD24DCC}" type="presParOf" srcId="{9653425B-5D2E-4FEA-B2F9-50A418F46608}" destId="{8B69AA69-7A17-4FB1-A5EA-EC0E10C90966}" srcOrd="7" destOrd="0" presId="urn:microsoft.com/office/officeart/2005/8/layout/vList2"/>
    <dgm:cxn modelId="{C2FE8055-907E-478C-838C-5DCB0E6F917C}" type="presParOf" srcId="{9653425B-5D2E-4FEA-B2F9-50A418F46608}" destId="{80AE540C-135E-4B4C-BDA7-4B83148869C9}" srcOrd="8" destOrd="0" presId="urn:microsoft.com/office/officeart/2005/8/layout/vList2"/>
    <dgm:cxn modelId="{2F8D2CAF-3E36-4E9A-9D92-E90A797653DC}" type="presParOf" srcId="{9653425B-5D2E-4FEA-B2F9-50A418F46608}" destId="{CBC47AF8-0361-4563-A38B-F3CE741DAB30}" srcOrd="9" destOrd="0" presId="urn:microsoft.com/office/officeart/2005/8/layout/vList2"/>
    <dgm:cxn modelId="{CB7CBB31-72A2-4F49-BD2D-CF5B31EF1CE0}" type="presParOf" srcId="{9653425B-5D2E-4FEA-B2F9-50A418F46608}" destId="{E4AE8FF8-5001-47B1-BBB5-007340AC9298}"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1" loCatId="list" qsTypeId="urn:microsoft.com/office/officeart/2005/8/quickstyle/simple5#1" qsCatId="simple" csTypeId="urn:microsoft.com/office/officeart/2005/8/colors/colorful5#1" csCatId="colorful" phldr="1"/>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Lst>
  <dgm:cxnLst>
    <dgm:cxn modelId="{FC92C971-32D3-4F33-BBD8-D4244ADD252C}" type="presOf" srcId="{026E1401-3C0E-4A9D-B033-391245F9C999}" destId="{5C2F9DA6-2706-4AB5-8991-EBA41BF61614}" srcOrd="0" destOrd="0" presId="urn:microsoft.com/office/officeart/2008/layout/AlternatingPictureBlock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8A3DA-539C-4E3C-AE8C-CCF2A38CCE3F}">
      <dsp:nvSpPr>
        <dsp:cNvPr id="0" name=""/>
        <dsp:cNvSpPr/>
      </dsp:nvSpPr>
      <dsp:spPr>
        <a:xfrm>
          <a:off x="0" y="0"/>
          <a:ext cx="1791334" cy="3482157"/>
        </a:xfrm>
        <a:prstGeom prst="roundRect">
          <a:avLst>
            <a:gd name="adj" fmla="val 10000"/>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ysClr val="window" lastClr="FFFFFF"/>
              </a:solidFill>
              <a:latin typeface="Arial"/>
              <a:ea typeface="宋体"/>
              <a:cs typeface="+mn-cs"/>
            </a:rPr>
            <a:t>Tableau</a:t>
          </a:r>
          <a:r>
            <a:rPr lang="zh-CN" altLang="en-US" sz="2200" b="1" kern="1200" dirty="0">
              <a:solidFill>
                <a:sysClr val="window" lastClr="FFFFFF"/>
              </a:solidFill>
              <a:latin typeface="Arial"/>
              <a:ea typeface="宋体"/>
              <a:cs typeface="+mn-cs"/>
            </a:rPr>
            <a:t>数据故事化流程</a:t>
          </a:r>
        </a:p>
      </dsp:txBody>
      <dsp:txXfrm>
        <a:off x="40796" y="1433658"/>
        <a:ext cx="1709742" cy="1311270"/>
      </dsp:txXfrm>
    </dsp:sp>
    <dsp:sp modelId="{DDD7E12D-F1FB-4FB8-91DA-AB80413C3B70}">
      <dsp:nvSpPr>
        <dsp:cNvPr id="0" name=""/>
        <dsp:cNvSpPr/>
      </dsp:nvSpPr>
      <dsp:spPr>
        <a:xfrm>
          <a:off x="315888" y="208929"/>
          <a:ext cx="1159558" cy="1159558"/>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A59F893-5610-4FF2-AEA6-78093C427B00}">
      <dsp:nvSpPr>
        <dsp:cNvPr id="0" name=""/>
        <dsp:cNvSpPr/>
      </dsp:nvSpPr>
      <dsp:spPr>
        <a:xfrm>
          <a:off x="1845074" y="0"/>
          <a:ext cx="1791334" cy="3482157"/>
        </a:xfrm>
        <a:prstGeom prst="roundRect">
          <a:avLst>
            <a:gd name="adj" fmla="val 10000"/>
          </a:avLst>
        </a:prstGeom>
        <a:gradFill rotWithShape="0">
          <a:gsLst>
            <a:gs pos="0">
              <a:srgbClr val="4472C4">
                <a:hueOff val="-1838336"/>
                <a:satOff val="-2557"/>
                <a:lumOff val="-981"/>
                <a:alphaOff val="0"/>
                <a:shade val="47500"/>
                <a:satMod val="137000"/>
              </a:srgbClr>
            </a:gs>
            <a:gs pos="55000">
              <a:srgbClr val="4472C4">
                <a:hueOff val="-1838336"/>
                <a:satOff val="-2557"/>
                <a:lumOff val="-981"/>
                <a:alphaOff val="0"/>
                <a:shade val="69000"/>
                <a:satMod val="137000"/>
              </a:srgbClr>
            </a:gs>
            <a:gs pos="100000">
              <a:srgbClr val="4472C4">
                <a:hueOff val="-1838336"/>
                <a:satOff val="-2557"/>
                <a:lumOff val="-981"/>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zh-CN" altLang="en-US" sz="2200" b="1" kern="1200" dirty="0">
              <a:solidFill>
                <a:sysClr val="window" lastClr="FFFFFF"/>
              </a:solidFill>
              <a:latin typeface="Arial"/>
              <a:ea typeface="宋体"/>
              <a:cs typeface="+mn-cs"/>
            </a:rPr>
            <a:t>数据故事的需求分析</a:t>
          </a:r>
        </a:p>
      </dsp:txBody>
      <dsp:txXfrm>
        <a:off x="1885870" y="1433658"/>
        <a:ext cx="1709742" cy="1311270"/>
      </dsp:txXfrm>
    </dsp:sp>
    <dsp:sp modelId="{A4DAE783-FE56-4563-AC64-AE86422C5F53}">
      <dsp:nvSpPr>
        <dsp:cNvPr id="0" name=""/>
        <dsp:cNvSpPr/>
      </dsp:nvSpPr>
      <dsp:spPr>
        <a:xfrm>
          <a:off x="2160962" y="208929"/>
          <a:ext cx="1159558" cy="1159558"/>
        </a:xfrm>
        <a:prstGeom prst="ellipse">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C3948280-F4D4-42BB-9093-C7B4EFEDE1AB}">
      <dsp:nvSpPr>
        <dsp:cNvPr id="0" name=""/>
        <dsp:cNvSpPr/>
      </dsp:nvSpPr>
      <dsp:spPr>
        <a:xfrm>
          <a:off x="3690148" y="0"/>
          <a:ext cx="1791334" cy="3482157"/>
        </a:xfrm>
        <a:prstGeom prst="roundRect">
          <a:avLst>
            <a:gd name="adj" fmla="val 10000"/>
          </a:avLst>
        </a:prstGeom>
        <a:gradFill rotWithShape="0">
          <a:gsLst>
            <a:gs pos="0">
              <a:srgbClr val="4472C4">
                <a:hueOff val="-3676672"/>
                <a:satOff val="-5114"/>
                <a:lumOff val="-1961"/>
                <a:alphaOff val="0"/>
                <a:shade val="47500"/>
                <a:satMod val="137000"/>
              </a:srgbClr>
            </a:gs>
            <a:gs pos="55000">
              <a:srgbClr val="4472C4">
                <a:hueOff val="-3676672"/>
                <a:satOff val="-5114"/>
                <a:lumOff val="-1961"/>
                <a:alphaOff val="0"/>
                <a:shade val="69000"/>
                <a:satMod val="137000"/>
              </a:srgbClr>
            </a:gs>
            <a:gs pos="100000">
              <a:srgbClr val="4472C4">
                <a:hueOff val="-3676672"/>
                <a:satOff val="-5114"/>
                <a:lumOff val="-1961"/>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zh-CN" altLang="en-US" sz="2200" b="1" kern="1200" dirty="0">
              <a:solidFill>
                <a:sysClr val="window" lastClr="FFFFFF"/>
              </a:solidFill>
              <a:latin typeface="Arial"/>
              <a:ea typeface="宋体"/>
              <a:cs typeface="+mn-cs"/>
            </a:rPr>
            <a:t>数据故事的设计</a:t>
          </a:r>
        </a:p>
      </dsp:txBody>
      <dsp:txXfrm>
        <a:off x="3730944" y="1433658"/>
        <a:ext cx="1709742" cy="1311270"/>
      </dsp:txXfrm>
    </dsp:sp>
    <dsp:sp modelId="{74F2A69C-0462-4E84-8F17-0BF92A02E079}">
      <dsp:nvSpPr>
        <dsp:cNvPr id="0" name=""/>
        <dsp:cNvSpPr/>
      </dsp:nvSpPr>
      <dsp:spPr>
        <a:xfrm>
          <a:off x="4006036" y="208929"/>
          <a:ext cx="1159558" cy="1159558"/>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2000" r="-22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AF0414BF-B623-49E0-8D2E-E64753E53627}">
      <dsp:nvSpPr>
        <dsp:cNvPr id="0" name=""/>
        <dsp:cNvSpPr/>
      </dsp:nvSpPr>
      <dsp:spPr>
        <a:xfrm>
          <a:off x="5535223" y="0"/>
          <a:ext cx="1791334" cy="3482157"/>
        </a:xfrm>
        <a:prstGeom prst="roundRect">
          <a:avLst>
            <a:gd name="adj" fmla="val 10000"/>
          </a:avLst>
        </a:prstGeom>
        <a:gradFill rotWithShape="0">
          <a:gsLst>
            <a:gs pos="0">
              <a:srgbClr val="4472C4">
                <a:hueOff val="-5515009"/>
                <a:satOff val="-7671"/>
                <a:lumOff val="-2942"/>
                <a:alphaOff val="0"/>
                <a:shade val="47500"/>
                <a:satMod val="137000"/>
              </a:srgbClr>
            </a:gs>
            <a:gs pos="55000">
              <a:srgbClr val="4472C4">
                <a:hueOff val="-5515009"/>
                <a:satOff val="-7671"/>
                <a:lumOff val="-2942"/>
                <a:alphaOff val="0"/>
                <a:shade val="69000"/>
                <a:satMod val="137000"/>
              </a:srgbClr>
            </a:gs>
            <a:gs pos="100000">
              <a:srgbClr val="4472C4">
                <a:hueOff val="-5515009"/>
                <a:satOff val="-7671"/>
                <a:lumOff val="-294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zh-CN" altLang="en-US" sz="2200" b="1" kern="1200" dirty="0">
              <a:solidFill>
                <a:sysClr val="window" lastClr="FFFFFF"/>
              </a:solidFill>
              <a:latin typeface="Arial"/>
              <a:ea typeface="宋体"/>
              <a:cs typeface="+mn-cs"/>
            </a:rPr>
            <a:t>数据故事的生成</a:t>
          </a:r>
        </a:p>
      </dsp:txBody>
      <dsp:txXfrm>
        <a:off x="5576019" y="1433658"/>
        <a:ext cx="1709742" cy="1311270"/>
      </dsp:txXfrm>
    </dsp:sp>
    <dsp:sp modelId="{A257C0E1-4DE2-43C1-8B1C-2D7B2DCD3EEF}">
      <dsp:nvSpPr>
        <dsp:cNvPr id="0" name=""/>
        <dsp:cNvSpPr/>
      </dsp:nvSpPr>
      <dsp:spPr>
        <a:xfrm>
          <a:off x="5851111" y="208929"/>
          <a:ext cx="1159558" cy="1159558"/>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4000" r="-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74919B55-F933-9D49-A07D-46FE047DA095}">
      <dsp:nvSpPr>
        <dsp:cNvPr id="0" name=""/>
        <dsp:cNvSpPr/>
      </dsp:nvSpPr>
      <dsp:spPr>
        <a:xfrm>
          <a:off x="7380297" y="0"/>
          <a:ext cx="1791334" cy="3482157"/>
        </a:xfrm>
        <a:prstGeom prst="roundRect">
          <a:avLst>
            <a:gd name="adj" fmla="val 10000"/>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endParaRPr lang="zh-CN" altLang="en-US" sz="2200" kern="1200">
            <a:solidFill>
              <a:sysClr val="window" lastClr="FFFFFF"/>
            </a:solidFill>
            <a:latin typeface="Arial"/>
            <a:ea typeface="宋体"/>
            <a:cs typeface="+mn-cs"/>
          </a:endParaRPr>
        </a:p>
      </dsp:txBody>
      <dsp:txXfrm>
        <a:off x="7421093" y="1433658"/>
        <a:ext cx="1709742" cy="1311270"/>
      </dsp:txXfrm>
    </dsp:sp>
    <dsp:sp modelId="{18F1C119-C4CF-3543-897B-D4CCA5D8F661}">
      <dsp:nvSpPr>
        <dsp:cNvPr id="0" name=""/>
        <dsp:cNvSpPr/>
      </dsp:nvSpPr>
      <dsp:spPr>
        <a:xfrm>
          <a:off x="7696185" y="208929"/>
          <a:ext cx="1159558" cy="1159558"/>
        </a:xfrm>
        <a:prstGeom prst="ellipse">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11000" r="-11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83DDF26-F72B-4630-BEBC-5198B5124E96}">
      <dsp:nvSpPr>
        <dsp:cNvPr id="0" name=""/>
        <dsp:cNvSpPr/>
      </dsp:nvSpPr>
      <dsp:spPr>
        <a:xfrm>
          <a:off x="366865" y="2785725"/>
          <a:ext cx="8437901" cy="522323"/>
        </a:xfrm>
        <a:prstGeom prst="leftRightArrow">
          <a:avLst/>
        </a:prstGeom>
        <a:gradFill rotWithShape="0">
          <a:gsLst>
            <a:gs pos="0">
              <a:srgbClr val="4472C4">
                <a:tint val="40000"/>
                <a:hueOff val="0"/>
                <a:satOff val="0"/>
                <a:lumOff val="0"/>
                <a:alphaOff val="0"/>
                <a:shade val="47500"/>
                <a:satMod val="137000"/>
              </a:srgbClr>
            </a:gs>
            <a:gs pos="55000">
              <a:srgbClr val="4472C4">
                <a:tint val="40000"/>
                <a:hueOff val="0"/>
                <a:satOff val="0"/>
                <a:lumOff val="0"/>
                <a:alphaOff val="0"/>
                <a:shade val="69000"/>
                <a:satMod val="137000"/>
              </a:srgbClr>
            </a:gs>
            <a:gs pos="100000">
              <a:srgbClr val="4472C4">
                <a:tint val="40000"/>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29211-4C03-4074-978C-475C9D7F27B2}">
      <dsp:nvSpPr>
        <dsp:cNvPr id="0" name=""/>
        <dsp:cNvSpPr/>
      </dsp:nvSpPr>
      <dsp:spPr>
        <a:xfrm>
          <a:off x="0" y="14674"/>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工作表</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地震数据的散点图</a:t>
          </a:r>
        </a:p>
      </dsp:txBody>
      <dsp:txXfrm>
        <a:off x="30157" y="44831"/>
        <a:ext cx="7915286" cy="557446"/>
      </dsp:txXfrm>
    </dsp:sp>
    <dsp:sp modelId="{398A49C4-0E50-497C-8D52-DF74E7A50515}">
      <dsp:nvSpPr>
        <dsp:cNvPr id="0" name=""/>
        <dsp:cNvSpPr/>
      </dsp:nvSpPr>
      <dsp:spPr>
        <a:xfrm>
          <a:off x="0" y="727474"/>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工作表</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地震次数的总计</a:t>
          </a:r>
        </a:p>
      </dsp:txBody>
      <dsp:txXfrm>
        <a:off x="30157" y="757631"/>
        <a:ext cx="7915286" cy="557446"/>
      </dsp:txXfrm>
    </dsp:sp>
    <dsp:sp modelId="{157EFF8E-FF47-4CCF-A5A6-CBA0DFFB49B9}">
      <dsp:nvSpPr>
        <dsp:cNvPr id="0" name=""/>
        <dsp:cNvSpPr/>
      </dsp:nvSpPr>
      <dsp:spPr>
        <a:xfrm>
          <a:off x="0" y="1440274"/>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工作表</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地震次数的折线图</a:t>
          </a:r>
          <a:endParaRPr lang="zh-CN" altLang="en-US" sz="2000" kern="1200" dirty="0">
            <a:solidFill>
              <a:sysClr val="window" lastClr="FFFFFF"/>
            </a:solidFill>
            <a:latin typeface="Arial"/>
            <a:ea typeface="宋体"/>
            <a:cs typeface="+mn-cs"/>
          </a:endParaRPr>
        </a:p>
      </dsp:txBody>
      <dsp:txXfrm>
        <a:off x="30157" y="1470431"/>
        <a:ext cx="7915286" cy="557446"/>
      </dsp:txXfrm>
    </dsp:sp>
    <dsp:sp modelId="{27A05FCE-1F61-44E8-BCF7-C5F57AC1D81F}">
      <dsp:nvSpPr>
        <dsp:cNvPr id="0" name=""/>
        <dsp:cNvSpPr/>
      </dsp:nvSpPr>
      <dsp:spPr>
        <a:xfrm>
          <a:off x="0" y="2153075"/>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工作表</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不同地区的地震次数的增长趋势</a:t>
          </a:r>
        </a:p>
      </dsp:txBody>
      <dsp:txXfrm>
        <a:off x="30157" y="2183232"/>
        <a:ext cx="7915286" cy="557446"/>
      </dsp:txXfrm>
    </dsp:sp>
    <dsp:sp modelId="{80AE540C-135E-4B4C-BDA7-4B83148869C9}">
      <dsp:nvSpPr>
        <dsp:cNvPr id="0" name=""/>
        <dsp:cNvSpPr/>
      </dsp:nvSpPr>
      <dsp:spPr>
        <a:xfrm>
          <a:off x="0" y="2865875"/>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工作表</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不同地区的地震记录总数</a:t>
          </a:r>
        </a:p>
      </dsp:txBody>
      <dsp:txXfrm>
        <a:off x="30157" y="2896032"/>
        <a:ext cx="7915286" cy="557446"/>
      </dsp:txXfrm>
    </dsp:sp>
    <dsp:sp modelId="{E4AE8FF8-5001-47B1-BBB5-007340AC9298}">
      <dsp:nvSpPr>
        <dsp:cNvPr id="0" name=""/>
        <dsp:cNvSpPr/>
      </dsp:nvSpPr>
      <dsp:spPr>
        <a:xfrm>
          <a:off x="0" y="3578675"/>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工作表</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不同地区地震级别的方差</a:t>
          </a:r>
        </a:p>
      </dsp:txBody>
      <dsp:txXfrm>
        <a:off x="30157" y="3608832"/>
        <a:ext cx="7915286" cy="557446"/>
      </dsp:txXfrm>
    </dsp:sp>
    <dsp:sp modelId="{057667FE-212B-491B-A38F-174B58E98E2B}">
      <dsp:nvSpPr>
        <dsp:cNvPr id="0" name=""/>
        <dsp:cNvSpPr/>
      </dsp:nvSpPr>
      <dsp:spPr>
        <a:xfrm>
          <a:off x="0" y="4291475"/>
          <a:ext cx="7975600" cy="6177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工作表</a:t>
          </a:r>
          <a:r>
            <a:rPr lang="en-US" altLang="zh-CN" sz="2000" b="1" kern="1200" dirty="0">
              <a:solidFill>
                <a:sysClr val="window" lastClr="FFFFFF"/>
              </a:solidFill>
              <a:latin typeface="Arial"/>
              <a:ea typeface="宋体"/>
              <a:cs typeface="+mn-cs"/>
            </a:rPr>
            <a:t>——</a:t>
          </a:r>
          <a:r>
            <a:rPr lang="en-US" sz="2000" b="1" kern="1200" dirty="0">
              <a:solidFill>
                <a:sysClr val="window" lastClr="FFFFFF"/>
              </a:solidFill>
              <a:latin typeface="Arial"/>
              <a:ea typeface="宋体"/>
              <a:cs typeface="+mn-cs"/>
            </a:rPr>
            <a:t>2013</a:t>
          </a:r>
          <a:r>
            <a:rPr lang="zh-CN" altLang="en-US" sz="2000" b="1" kern="1200" dirty="0">
              <a:solidFill>
                <a:sysClr val="window" lastClr="FFFFFF"/>
              </a:solidFill>
              <a:latin typeface="Arial"/>
              <a:ea typeface="宋体"/>
              <a:cs typeface="+mn-cs"/>
            </a:rPr>
            <a:t>年雅安发生大地震</a:t>
          </a:r>
        </a:p>
      </dsp:txBody>
      <dsp:txXfrm>
        <a:off x="30157" y="4321632"/>
        <a:ext cx="7915286" cy="557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29211-4C03-4074-978C-475C9D7F27B2}">
      <dsp:nvSpPr>
        <dsp:cNvPr id="0" name=""/>
        <dsp:cNvSpPr/>
      </dsp:nvSpPr>
      <dsp:spPr>
        <a:xfrm>
          <a:off x="0" y="54274"/>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仪表板</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地震数据的显示</a:t>
          </a:r>
        </a:p>
      </dsp:txBody>
      <dsp:txXfrm>
        <a:off x="34726" y="89000"/>
        <a:ext cx="7906148" cy="641908"/>
      </dsp:txXfrm>
    </dsp:sp>
    <dsp:sp modelId="{398A49C4-0E50-497C-8D52-DF74E7A50515}">
      <dsp:nvSpPr>
        <dsp:cNvPr id="0" name=""/>
        <dsp:cNvSpPr/>
      </dsp:nvSpPr>
      <dsp:spPr>
        <a:xfrm>
          <a:off x="0" y="875074"/>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仪表板</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地震次数的趋势</a:t>
          </a:r>
        </a:p>
      </dsp:txBody>
      <dsp:txXfrm>
        <a:off x="34726" y="909800"/>
        <a:ext cx="7906148" cy="641908"/>
      </dsp:txXfrm>
    </dsp:sp>
    <dsp:sp modelId="{157EFF8E-FF47-4CCF-A5A6-CBA0DFFB49B9}">
      <dsp:nvSpPr>
        <dsp:cNvPr id="0" name=""/>
        <dsp:cNvSpPr/>
      </dsp:nvSpPr>
      <dsp:spPr>
        <a:xfrm>
          <a:off x="0" y="1695874"/>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仪表板</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不同区域的地震数据比较</a:t>
          </a:r>
        </a:p>
      </dsp:txBody>
      <dsp:txXfrm>
        <a:off x="34726" y="1730600"/>
        <a:ext cx="7906148" cy="641908"/>
      </dsp:txXfrm>
    </dsp:sp>
    <dsp:sp modelId="{27A05FCE-1F61-44E8-BCF7-C5F57AC1D81F}">
      <dsp:nvSpPr>
        <dsp:cNvPr id="0" name=""/>
        <dsp:cNvSpPr/>
      </dsp:nvSpPr>
      <dsp:spPr>
        <a:xfrm>
          <a:off x="0" y="2516674"/>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仪表板</a:t>
          </a:r>
          <a:r>
            <a:rPr lang="en-US" altLang="zh-CN" sz="2000" b="1" kern="1200" dirty="0">
              <a:solidFill>
                <a:sysClr val="window" lastClr="FFFFFF"/>
              </a:solidFill>
              <a:latin typeface="Arial"/>
              <a:ea typeface="宋体"/>
              <a:cs typeface="+mn-cs"/>
            </a:rPr>
            <a:t>——</a:t>
          </a:r>
          <a:r>
            <a:rPr lang="en-US" sz="2000" b="1" kern="1200" dirty="0">
              <a:solidFill>
                <a:sysClr val="window" lastClr="FFFFFF"/>
              </a:solidFill>
              <a:latin typeface="Arial"/>
              <a:ea typeface="宋体"/>
              <a:cs typeface="+mn-cs"/>
            </a:rPr>
            <a:t>2011</a:t>
          </a:r>
          <a:r>
            <a:rPr lang="zh-CN" altLang="en-US" sz="2000" b="1" kern="1200" dirty="0">
              <a:solidFill>
                <a:sysClr val="window" lastClr="FFFFFF"/>
              </a:solidFill>
              <a:latin typeface="Arial"/>
              <a:ea typeface="宋体"/>
              <a:cs typeface="+mn-cs"/>
            </a:rPr>
            <a:t>年日本大地震</a:t>
          </a:r>
        </a:p>
      </dsp:txBody>
      <dsp:txXfrm>
        <a:off x="34726" y="2551400"/>
        <a:ext cx="7906148" cy="641908"/>
      </dsp:txXfrm>
    </dsp:sp>
    <dsp:sp modelId="{80AE540C-135E-4B4C-BDA7-4B83148869C9}">
      <dsp:nvSpPr>
        <dsp:cNvPr id="0" name=""/>
        <dsp:cNvSpPr/>
      </dsp:nvSpPr>
      <dsp:spPr>
        <a:xfrm>
          <a:off x="0" y="3337475"/>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仪表板</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习近平总书记到灾区考察</a:t>
          </a:r>
        </a:p>
      </dsp:txBody>
      <dsp:txXfrm>
        <a:off x="34726" y="3372201"/>
        <a:ext cx="7906148" cy="641908"/>
      </dsp:txXfrm>
    </dsp:sp>
    <dsp:sp modelId="{E4AE8FF8-5001-47B1-BBB5-007340AC9298}">
      <dsp:nvSpPr>
        <dsp:cNvPr id="0" name=""/>
        <dsp:cNvSpPr/>
      </dsp:nvSpPr>
      <dsp:spPr>
        <a:xfrm>
          <a:off x="0" y="4158275"/>
          <a:ext cx="7975600" cy="711360"/>
        </a:xfrm>
        <a:prstGeom prst="round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solidFill>
                <a:sysClr val="window" lastClr="FFFFFF"/>
              </a:solidFill>
              <a:latin typeface="Arial"/>
              <a:ea typeface="宋体"/>
              <a:cs typeface="+mn-cs"/>
            </a:rPr>
            <a:t>仪表板</a:t>
          </a:r>
          <a:r>
            <a:rPr lang="en-US" altLang="zh-CN" sz="2000" b="1" kern="1200" dirty="0">
              <a:solidFill>
                <a:sysClr val="window" lastClr="FFFFFF"/>
              </a:solidFill>
              <a:latin typeface="Arial"/>
              <a:ea typeface="宋体"/>
              <a:cs typeface="+mn-cs"/>
            </a:rPr>
            <a:t>——</a:t>
          </a:r>
          <a:r>
            <a:rPr lang="zh-CN" altLang="en-US" sz="2000" b="1" kern="1200" dirty="0">
              <a:solidFill>
                <a:sysClr val="window" lastClr="FFFFFF"/>
              </a:solidFill>
              <a:latin typeface="Arial"/>
              <a:ea typeface="宋体"/>
              <a:cs typeface="+mn-cs"/>
            </a:rPr>
            <a:t>抗震救灾精神</a:t>
          </a:r>
        </a:p>
      </dsp:txBody>
      <dsp:txXfrm>
        <a:off x="34726" y="4193001"/>
        <a:ext cx="7906148" cy="6419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PictureBlocks#1">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17D17-78F0-4AA8-8381-C211B3EA31E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9A2BF7-0422-4DC0-B9A8-CB00AFD99C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AD4DCA-653F-4070-BE82-CE244BC41A3A}"/>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238DB5F8-BC19-4710-BA0B-A8D862A4DE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0BC92D-E8CF-4782-8C59-7EF6222EE641}"/>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1166266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CA81B-9B16-4BC2-91D1-E71380D331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2492F6A-A0C9-4623-823E-6A750D781C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FDE51E-7662-4711-82B9-36F169A890FF}"/>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4CEF3377-1F90-46FE-AC46-50CBE79E52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3E1811-A8FD-48FB-AB56-8C410AFBF6AB}"/>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4250531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C57217F-C435-4B63-8770-58BA4A260D7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DEFA2B4-352E-4478-99E5-7C5DCF0CF88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64D4CB-0D1B-47BB-8DE5-A772CABCEF5E}"/>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1AA5F80F-D698-4577-9950-15424AA59F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7D0E1F-9AFA-4101-B999-A23CA706563F}"/>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3262496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7E580-817F-439B-A4B4-6917B929A7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7F024B-C5F0-4E76-856E-08E9C5D951E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7D06DF-0BE9-4B7A-84FD-C9B18AD82074}"/>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165F1EB7-4AED-4EF2-8F98-6AC62AA3C3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CE2A67-EB89-462D-8893-5299B2EB4DCA}"/>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1353970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384F4E-3210-405F-9501-6CDC35A0FCE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D69B4CD-0FF3-45D3-8654-71AEDA97D3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37FE4AB-F58F-4281-A6EB-0DA38490B953}"/>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36268CE1-C9BB-4270-BF73-DB0C13AF95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B3AFBB-6817-4C50-863E-536A03CD2F18}"/>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1291215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BB6DD-A268-40F9-A2BF-4D75D48899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1FC843-67CB-4E1A-A4FC-1E9C8E63F28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8B3E1D0-DF43-482C-B80A-A4285BD7808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08476CB-FC25-4659-B072-FA5FFF3F85D0}"/>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6" name="页脚占位符 5">
            <a:extLst>
              <a:ext uri="{FF2B5EF4-FFF2-40B4-BE49-F238E27FC236}">
                <a16:creationId xmlns:a16="http://schemas.microsoft.com/office/drawing/2014/main" id="{11345FCB-0FC7-4C89-BC11-41DCD7CE29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5DDF76-8317-4E75-9434-741D6A92820B}"/>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14161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CD003-377E-4BF9-98D0-BA963733B5E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BEF264-B4F7-4102-A0BE-63F99F6254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D4D49F6-16FA-4CE2-8861-44C1513EBF1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BA3722A-EC02-40A5-839E-BEE41DAEAC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A54BFF-0017-4796-8D68-D99AC9728BB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428198F-2404-4627-AE19-894A232C89F9}"/>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8" name="页脚占位符 7">
            <a:extLst>
              <a:ext uri="{FF2B5EF4-FFF2-40B4-BE49-F238E27FC236}">
                <a16:creationId xmlns:a16="http://schemas.microsoft.com/office/drawing/2014/main" id="{D3EB7D4F-7278-4A23-9E63-F5F6BC2FEFB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38B892D-2F47-401B-8228-D6DBC70DFB2E}"/>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271304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AA492-E45A-43F7-9F66-5520D85E41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5F8D8F7-36B8-4B01-B6AA-563854CE32CB}"/>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4" name="页脚占位符 3">
            <a:extLst>
              <a:ext uri="{FF2B5EF4-FFF2-40B4-BE49-F238E27FC236}">
                <a16:creationId xmlns:a16="http://schemas.microsoft.com/office/drawing/2014/main" id="{A574A9A4-91DA-4EF8-A947-8E36CB398DC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5374326-CD5D-4CE9-8B47-05EAECD0D59D}"/>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4194828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B76C01-3263-45A7-8E14-5D63022F01FC}"/>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3" name="页脚占位符 2">
            <a:extLst>
              <a:ext uri="{FF2B5EF4-FFF2-40B4-BE49-F238E27FC236}">
                <a16:creationId xmlns:a16="http://schemas.microsoft.com/office/drawing/2014/main" id="{0727E751-2877-4EEC-B9BA-067C1BA0140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F0F6FBC-12B4-4461-ADC8-3D88B07A7CBF}"/>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3539753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54E87-917C-42D4-846E-FEDAAEA41F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A64D77-67B6-40DC-84A5-F220CFCB20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810CDE5-44CC-4FE9-8996-E4C06D93F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207223-42EC-47E9-8ED6-35F99BD142FA}"/>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6" name="页脚占位符 5">
            <a:extLst>
              <a:ext uri="{FF2B5EF4-FFF2-40B4-BE49-F238E27FC236}">
                <a16:creationId xmlns:a16="http://schemas.microsoft.com/office/drawing/2014/main" id="{9A348F24-666A-49E8-8DA0-C0EC5CA00C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4033CF-F028-4F60-81D7-88FC67F7C78F}"/>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2825507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D10C1-87D4-4682-A957-D55C48648A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181107B-FAA5-4227-BB49-A27854B8BC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2DE4123-041F-4243-9EA0-4A914E9B0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9E187F4-E529-43F1-8219-724DE168C41F}"/>
              </a:ext>
            </a:extLst>
          </p:cNvPr>
          <p:cNvSpPr>
            <a:spLocks noGrp="1"/>
          </p:cNvSpPr>
          <p:nvPr>
            <p:ph type="dt" sz="half" idx="10"/>
          </p:nvPr>
        </p:nvSpPr>
        <p:spPr/>
        <p:txBody>
          <a:bodyPr/>
          <a:lstStyle/>
          <a:p>
            <a:fld id="{5BA4C3DA-04B5-4F65-9CBF-3B8BB2A165D7}" type="datetimeFigureOut">
              <a:rPr lang="zh-CN" altLang="en-US" smtClean="0"/>
              <a:t>2025/2/3</a:t>
            </a:fld>
            <a:endParaRPr lang="zh-CN" altLang="en-US"/>
          </a:p>
        </p:txBody>
      </p:sp>
      <p:sp>
        <p:nvSpPr>
          <p:cNvPr id="6" name="页脚占位符 5">
            <a:extLst>
              <a:ext uri="{FF2B5EF4-FFF2-40B4-BE49-F238E27FC236}">
                <a16:creationId xmlns:a16="http://schemas.microsoft.com/office/drawing/2014/main" id="{927D6696-BAB5-4947-AF20-5780DB5292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33431C-7B85-4BC0-88BE-64E838E2C5FB}"/>
              </a:ext>
            </a:extLst>
          </p:cNvPr>
          <p:cNvSpPr>
            <a:spLocks noGrp="1"/>
          </p:cNvSpPr>
          <p:nvPr>
            <p:ph type="sldNum" sz="quarter" idx="12"/>
          </p:nvPr>
        </p:nvSpPr>
        <p:spPr/>
        <p:txBody>
          <a:body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4199040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1BDC975-FAE1-41B5-AE3D-DC2C6AFE8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BF1B2A-D7D0-4239-9F61-08C9D0D899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6BC56B-FE11-47D7-BAEB-E371202EE3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A4C3DA-04B5-4F65-9CBF-3B8BB2A165D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3792D76E-2C91-4780-B2DB-6695A8D86D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CF91847-7107-4A96-B185-1BF9BEE28E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E40CE-E5E3-4A44-8DDF-D114DAF427D3}" type="slidenum">
              <a:rPr lang="zh-CN" altLang="en-US" smtClean="0"/>
              <a:t>‹#›</a:t>
            </a:fld>
            <a:endParaRPr lang="zh-CN" altLang="en-US"/>
          </a:p>
        </p:txBody>
      </p:sp>
    </p:spTree>
    <p:extLst>
      <p:ext uri="{BB962C8B-B14F-4D97-AF65-F5344CB8AC3E}">
        <p14:creationId xmlns:p14="http://schemas.microsoft.com/office/powerpoint/2010/main" val="2265278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png"/><Relationship Id="rId9" Type="http://schemas.microsoft.com/office/2007/relationships/diagramDrawing" Target="../diagrams/drawing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ncei.noaa.gov/" TargetMode="External"/><Relationship Id="rId5" Type="http://schemas.openxmlformats.org/officeDocument/2006/relationships/image" Target="../media/image3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4.png"/><Relationship Id="rId7" Type="http://schemas.openxmlformats.org/officeDocument/2006/relationships/diagramData" Target="../diagrams/data4.xml"/><Relationship Id="rId12" Type="http://schemas.openxmlformats.org/officeDocument/2006/relationships/image" Target="../media/image5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3.jpeg"/><Relationship Id="rId11" Type="http://schemas.microsoft.com/office/2007/relationships/diagramDrawing" Target="../diagrams/drawing4.xml"/><Relationship Id="rId5" Type="http://schemas.openxmlformats.org/officeDocument/2006/relationships/image" Target="../media/image52.jpeg"/><Relationship Id="rId10" Type="http://schemas.openxmlformats.org/officeDocument/2006/relationships/diagramColors" Target="../diagrams/colors4.xml"/><Relationship Id="rId4" Type="http://schemas.openxmlformats.org/officeDocument/2006/relationships/image" Target="../media/image5.png"/><Relationship Id="rId9"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4339" name="副标题 2"/>
          <p:cNvSpPr>
            <a:spLocks noGrp="1"/>
          </p:cNvSpPr>
          <p:nvPr>
            <p:ph type="subTitle" idx="1"/>
          </p:nvPr>
        </p:nvSpPr>
        <p:spPr>
          <a:xfrm>
            <a:off x="4488825" y="4435342"/>
            <a:ext cx="5040560" cy="1458418"/>
          </a:xfrm>
        </p:spPr>
        <p:txBody>
          <a:bodyPr>
            <a:noAutofit/>
          </a:bodyPr>
          <a:lstStyle/>
          <a:p>
            <a:pPr algn="ctr">
              <a:lnSpc>
                <a:spcPct val="100000"/>
              </a:lnSpc>
            </a:pP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朝乐门 </a:t>
            </a:r>
            <a:endPar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a:p>
            <a:pPr marL="457200" lvl="1" indent="0" algn="ctr">
              <a:lnSpc>
                <a:spcPct val="100000"/>
              </a:lnSpc>
              <a:buNone/>
            </a:pPr>
            <a:r>
              <a:rPr lang="zh-CN" altLang="en-US" sz="24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中国人民大学</a:t>
            </a:r>
            <a:endPar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charset="0"/>
            </a:endParaRPr>
          </a:p>
          <a:p>
            <a:pPr marL="457200" lvl="1" indent="0" algn="ctr">
              <a:lnSpc>
                <a:spcPct val="100000"/>
              </a:lnSpc>
              <a:buNone/>
            </a:pPr>
            <a:r>
              <a:rPr lang="en-US" altLang="zh-CN" sz="2400"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chaolemen@ruc.edu.cn</a:t>
            </a:r>
          </a:p>
        </p:txBody>
      </p:sp>
      <p:sp>
        <p:nvSpPr>
          <p:cNvPr id="6" name="标题 1"/>
          <p:cNvSpPr>
            <a:spLocks noGrp="1"/>
          </p:cNvSpPr>
          <p:nvPr/>
        </p:nvSpPr>
        <p:spPr>
          <a:xfrm>
            <a:off x="225057" y="1860321"/>
            <a:ext cx="7196470" cy="1967865"/>
          </a:xfrm>
          <a:prstGeom prst="rect">
            <a:avLst/>
          </a:prstGeom>
        </p:spPr>
        <p:txBody>
          <a:bodyPr vert="horz" lIns="90000" tIns="46800" rIns="90000" bIns="46800" rtlCol="0" anchor="b" anchorCtr="0">
            <a:noAutofit/>
            <a:scene3d>
              <a:camera prst="orthographicFront"/>
              <a:lightRig rig="threePt" dir="t"/>
            </a:scene3d>
          </a:bodyPr>
          <a:lstStyle>
            <a:lvl1pPr algn="ctr" defTabSz="914400" rtl="0" eaLnBrk="1" fontAlgn="auto" latinLnBrk="0" hangingPunct="1">
              <a:lnSpc>
                <a:spcPct val="100000"/>
              </a:lnSpc>
              <a:spcBef>
                <a:spcPct val="0"/>
              </a:spcBef>
              <a:buNone/>
              <a:defRPr sz="6000" b="0" u="none" strike="noStrike" kern="1200" cap="none" spc="300" normalizeH="0" baseline="0">
                <a:solidFill>
                  <a:schemeClr val="tx1">
                    <a:lumMod val="85000"/>
                    <a:lumOff val="15000"/>
                  </a:schemeClr>
                </a:solidFill>
                <a:uFillTx/>
                <a:latin typeface="+mj-lt"/>
                <a:ea typeface="+mj-ea"/>
                <a:cs typeface="+mj-cs"/>
              </a:defRPr>
            </a:lvl1pPr>
          </a:lstStyle>
          <a:p>
            <a:pPr algn="r" eaLnBrk="0" fontAlgn="base" hangingPunct="0">
              <a:buClrTx/>
              <a:buSzTx/>
              <a:buFontTx/>
            </a:pPr>
            <a:r>
              <a:rPr lang="zh-CN" altLang="en-US" sz="5400" b="1"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宋体" panose="02010600030101010101" pitchFamily="2" charset="-122"/>
              </a:rPr>
              <a:t>第</a:t>
            </a:r>
            <a:r>
              <a:rPr lang="en-US" altLang="zh-CN" sz="5400" b="1"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宋体" panose="02010600030101010101" pitchFamily="2" charset="-122"/>
              </a:rPr>
              <a:t>7</a:t>
            </a:r>
            <a:r>
              <a:rPr lang="zh-CN" altLang="en-US" sz="5400" b="1"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宋体" panose="02010600030101010101" pitchFamily="2" charset="-122"/>
              </a:rPr>
              <a:t>章 基于</a:t>
            </a:r>
            <a:r>
              <a:rPr lang="en-US" altLang="zh-CN" sz="5400" b="1"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宋体" panose="02010600030101010101" pitchFamily="2" charset="-122"/>
              </a:rPr>
              <a:t>Tableau</a:t>
            </a:r>
            <a:r>
              <a:rPr lang="zh-CN" altLang="en-US" sz="5400" b="1"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宋体" panose="02010600030101010101" pitchFamily="2" charset="-122"/>
              </a:rPr>
              <a:t>的数据故事化 </a:t>
            </a:r>
            <a:endParaRPr lang="zh-CN" altLang="en-US" sz="5400" b="1" kern="0" spc="0"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endParaRPr>
          </a:p>
        </p:txBody>
      </p:sp>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1</a:t>
            </a:fld>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3"/>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4"/>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5"/>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7.2 </a:t>
            </a:r>
            <a:r>
              <a:rPr lang="zh-CN" altLang="en-US" sz="1400" dirty="0">
                <a:solidFill>
                  <a:schemeClr val="bg1"/>
                </a:solidFill>
                <a:latin typeface="宋体" panose="02010600030101010101" pitchFamily="2" charset="-122"/>
                <a:ea typeface="宋体" panose="02010600030101010101" pitchFamily="2" charset="-122"/>
                <a:sym typeface="+mn-ea"/>
              </a:rPr>
              <a:t>数据故事的需求分析</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业务背景</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368" name="矩形: 圆角 367">
            <a:extLst>
              <a:ext uri="{FF2B5EF4-FFF2-40B4-BE49-F238E27FC236}">
                <a16:creationId xmlns:a16="http://schemas.microsoft.com/office/drawing/2014/main" id="{EA8BE166-7C34-4FF8-B322-A3657CCF83EB}"/>
              </a:ext>
            </a:extLst>
          </p:cNvPr>
          <p:cNvSpPr/>
          <p:nvPr/>
        </p:nvSpPr>
        <p:spPr>
          <a:xfrm>
            <a:off x="4913293" y="2078209"/>
            <a:ext cx="6153523" cy="3427174"/>
          </a:xfrm>
          <a:prstGeom prst="roundRect">
            <a:avLst>
              <a:gd name="adj" fmla="val 3430"/>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2" name="088e85d3-12a4-42bc-bd8e-8108a27b6b8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B6A2AD0-73F4-451B-BA0E-8BBCD6F11642}"/>
              </a:ext>
            </a:extLst>
          </p:cNvPr>
          <p:cNvGrpSpPr>
            <a:grpSpLocks noChangeAspect="1"/>
          </p:cNvGrpSpPr>
          <p:nvPr>
            <p:custDataLst>
              <p:tags r:id="rId1"/>
            </p:custDataLst>
          </p:nvPr>
        </p:nvGrpSpPr>
        <p:grpSpPr>
          <a:xfrm>
            <a:off x="695799" y="2420481"/>
            <a:ext cx="3981513" cy="2539679"/>
            <a:chOff x="695798" y="2420481"/>
            <a:chExt cx="3981514" cy="2539679"/>
          </a:xfrm>
        </p:grpSpPr>
        <p:grpSp>
          <p:nvGrpSpPr>
            <p:cNvPr id="193" name="îsļîď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2E28CE-4720-4961-9BC3-D8F6386C409F}"/>
                </a:ext>
              </a:extLst>
            </p:cNvPr>
            <p:cNvGrpSpPr/>
            <p:nvPr/>
          </p:nvGrpSpPr>
          <p:grpSpPr>
            <a:xfrm>
              <a:off x="695798" y="2420481"/>
              <a:ext cx="3981514" cy="2539679"/>
              <a:chOff x="2255838" y="1233449"/>
              <a:chExt cx="7680326" cy="4899025"/>
            </a:xfrm>
          </p:grpSpPr>
          <p:sp>
            <p:nvSpPr>
              <p:cNvPr id="195" name="îŝļîďe">
                <a:extLst>
                  <a:ext uri="{FF2B5EF4-FFF2-40B4-BE49-F238E27FC236}">
                    <a16:creationId xmlns:a16="http://schemas.microsoft.com/office/drawing/2014/main" id="{8A47571D-A159-47BF-8D9A-8FD00C301A31}"/>
                  </a:ext>
                </a:extLst>
              </p:cNvPr>
              <p:cNvSpPr/>
              <p:nvPr/>
            </p:nvSpPr>
            <p:spPr bwMode="auto">
              <a:xfrm>
                <a:off x="8850313" y="2403437"/>
                <a:ext cx="1062038" cy="1416050"/>
              </a:xfrm>
              <a:custGeom>
                <a:avLst/>
                <a:gdLst>
                  <a:gd name="T0" fmla="*/ 0 w 411"/>
                  <a:gd name="T1" fmla="*/ 77 h 547"/>
                  <a:gd name="T2" fmla="*/ 205 w 411"/>
                  <a:gd name="T3" fmla="*/ 38 h 547"/>
                  <a:gd name="T4" fmla="*/ 411 w 411"/>
                  <a:gd name="T5" fmla="*/ 0 h 547"/>
                  <a:gd name="T6" fmla="*/ 411 w 411"/>
                  <a:gd name="T7" fmla="*/ 274 h 547"/>
                  <a:gd name="T8" fmla="*/ 411 w 411"/>
                  <a:gd name="T9" fmla="*/ 547 h 547"/>
                  <a:gd name="T10" fmla="*/ 205 w 411"/>
                  <a:gd name="T11" fmla="*/ 530 h 547"/>
                  <a:gd name="T12" fmla="*/ 0 w 411"/>
                  <a:gd name="T13" fmla="*/ 512 h 547"/>
                  <a:gd name="T14" fmla="*/ 0 w 411"/>
                  <a:gd name="T15" fmla="*/ 295 h 547"/>
                  <a:gd name="T16" fmla="*/ 0 w 411"/>
                  <a:gd name="T17" fmla="*/ 7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547">
                    <a:moveTo>
                      <a:pt x="0" y="77"/>
                    </a:moveTo>
                    <a:cubicBezTo>
                      <a:pt x="69" y="64"/>
                      <a:pt x="137" y="51"/>
                      <a:pt x="205" y="38"/>
                    </a:cubicBezTo>
                    <a:cubicBezTo>
                      <a:pt x="274" y="26"/>
                      <a:pt x="342" y="13"/>
                      <a:pt x="411" y="0"/>
                    </a:cubicBezTo>
                    <a:cubicBezTo>
                      <a:pt x="411" y="91"/>
                      <a:pt x="411" y="182"/>
                      <a:pt x="411" y="274"/>
                    </a:cubicBezTo>
                    <a:cubicBezTo>
                      <a:pt x="411" y="365"/>
                      <a:pt x="411" y="456"/>
                      <a:pt x="411" y="547"/>
                    </a:cubicBezTo>
                    <a:cubicBezTo>
                      <a:pt x="342" y="541"/>
                      <a:pt x="274" y="536"/>
                      <a:pt x="205" y="530"/>
                    </a:cubicBezTo>
                    <a:cubicBezTo>
                      <a:pt x="137" y="524"/>
                      <a:pt x="69" y="518"/>
                      <a:pt x="0" y="512"/>
                    </a:cubicBezTo>
                    <a:cubicBezTo>
                      <a:pt x="0" y="440"/>
                      <a:pt x="0" y="367"/>
                      <a:pt x="0" y="295"/>
                    </a:cubicBezTo>
                    <a:cubicBezTo>
                      <a:pt x="0" y="222"/>
                      <a:pt x="0" y="150"/>
                      <a:pt x="0"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196" name="ïš1îḋé">
                <a:extLst>
                  <a:ext uri="{FF2B5EF4-FFF2-40B4-BE49-F238E27FC236}">
                    <a16:creationId xmlns:a16="http://schemas.microsoft.com/office/drawing/2014/main" id="{FD42D7C5-2CD9-4CAD-AFCD-B9FFE8A21E8F}"/>
                  </a:ext>
                </a:extLst>
              </p:cNvPr>
              <p:cNvSpPr/>
              <p:nvPr/>
            </p:nvSpPr>
            <p:spPr bwMode="auto">
              <a:xfrm>
                <a:off x="8826501" y="2370099"/>
                <a:ext cx="1109663" cy="1479550"/>
              </a:xfrm>
              <a:custGeom>
                <a:avLst/>
                <a:gdLst>
                  <a:gd name="T0" fmla="*/ 215 w 429"/>
                  <a:gd name="T1" fmla="*/ 42 h 572"/>
                  <a:gd name="T2" fmla="*/ 420 w 429"/>
                  <a:gd name="T3" fmla="*/ 2 h 572"/>
                  <a:gd name="T4" fmla="*/ 429 w 429"/>
                  <a:gd name="T5" fmla="*/ 0 h 572"/>
                  <a:gd name="T6" fmla="*/ 429 w 429"/>
                  <a:gd name="T7" fmla="*/ 11 h 572"/>
                  <a:gd name="T8" fmla="*/ 429 w 429"/>
                  <a:gd name="T9" fmla="*/ 286 h 572"/>
                  <a:gd name="T10" fmla="*/ 429 w 429"/>
                  <a:gd name="T11" fmla="*/ 561 h 572"/>
                  <a:gd name="T12" fmla="*/ 429 w 429"/>
                  <a:gd name="T13" fmla="*/ 572 h 572"/>
                  <a:gd name="T14" fmla="*/ 420 w 429"/>
                  <a:gd name="T15" fmla="*/ 571 h 572"/>
                  <a:gd name="T16" fmla="*/ 215 w 429"/>
                  <a:gd name="T17" fmla="*/ 552 h 572"/>
                  <a:gd name="T18" fmla="*/ 215 w 429"/>
                  <a:gd name="T19" fmla="*/ 533 h 572"/>
                  <a:gd name="T20" fmla="*/ 410 w 429"/>
                  <a:gd name="T21" fmla="*/ 549 h 572"/>
                  <a:gd name="T22" fmla="*/ 410 w 429"/>
                  <a:gd name="T23" fmla="*/ 287 h 572"/>
                  <a:gd name="T24" fmla="*/ 410 w 429"/>
                  <a:gd name="T25" fmla="*/ 25 h 572"/>
                  <a:gd name="T26" fmla="*/ 215 w 429"/>
                  <a:gd name="T27" fmla="*/ 61 h 572"/>
                  <a:gd name="T28" fmla="*/ 215 w 429"/>
                  <a:gd name="T29" fmla="*/ 42 h 572"/>
                  <a:gd name="T30" fmla="*/ 9 w 429"/>
                  <a:gd name="T31" fmla="*/ 81 h 572"/>
                  <a:gd name="T32" fmla="*/ 214 w 429"/>
                  <a:gd name="T33" fmla="*/ 42 h 572"/>
                  <a:gd name="T34" fmla="*/ 215 w 429"/>
                  <a:gd name="T35" fmla="*/ 42 h 572"/>
                  <a:gd name="T36" fmla="*/ 215 w 429"/>
                  <a:gd name="T37" fmla="*/ 61 h 572"/>
                  <a:gd name="T38" fmla="*/ 214 w 429"/>
                  <a:gd name="T39" fmla="*/ 61 h 572"/>
                  <a:gd name="T40" fmla="*/ 19 w 429"/>
                  <a:gd name="T41" fmla="*/ 97 h 572"/>
                  <a:gd name="T42" fmla="*/ 19 w 429"/>
                  <a:gd name="T43" fmla="*/ 307 h 572"/>
                  <a:gd name="T44" fmla="*/ 19 w 429"/>
                  <a:gd name="T45" fmla="*/ 518 h 572"/>
                  <a:gd name="T46" fmla="*/ 214 w 429"/>
                  <a:gd name="T47" fmla="*/ 533 h 572"/>
                  <a:gd name="T48" fmla="*/ 215 w 429"/>
                  <a:gd name="T49" fmla="*/ 533 h 572"/>
                  <a:gd name="T50" fmla="*/ 215 w 429"/>
                  <a:gd name="T51" fmla="*/ 552 h 572"/>
                  <a:gd name="T52" fmla="*/ 214 w 429"/>
                  <a:gd name="T53" fmla="*/ 552 h 572"/>
                  <a:gd name="T54" fmla="*/ 9 w 429"/>
                  <a:gd name="T55" fmla="*/ 534 h 572"/>
                  <a:gd name="T56" fmla="*/ 0 w 429"/>
                  <a:gd name="T57" fmla="*/ 533 h 572"/>
                  <a:gd name="T58" fmla="*/ 0 w 429"/>
                  <a:gd name="T59" fmla="*/ 525 h 572"/>
                  <a:gd name="T60" fmla="*/ 0 w 429"/>
                  <a:gd name="T61" fmla="*/ 308 h 572"/>
                  <a:gd name="T62" fmla="*/ 0 w 429"/>
                  <a:gd name="T63" fmla="*/ 92 h 572"/>
                  <a:gd name="T64" fmla="*/ 0 w 429"/>
                  <a:gd name="T65" fmla="*/ 83 h 572"/>
                  <a:gd name="T66" fmla="*/ 9 w 429"/>
                  <a:gd name="T67" fmla="*/ 8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9" h="572">
                    <a:moveTo>
                      <a:pt x="215" y="42"/>
                    </a:moveTo>
                    <a:cubicBezTo>
                      <a:pt x="283" y="29"/>
                      <a:pt x="351" y="15"/>
                      <a:pt x="420" y="2"/>
                    </a:cubicBezTo>
                    <a:cubicBezTo>
                      <a:pt x="423" y="2"/>
                      <a:pt x="426" y="1"/>
                      <a:pt x="429" y="0"/>
                    </a:cubicBezTo>
                    <a:cubicBezTo>
                      <a:pt x="429" y="4"/>
                      <a:pt x="429" y="8"/>
                      <a:pt x="429" y="11"/>
                    </a:cubicBezTo>
                    <a:cubicBezTo>
                      <a:pt x="429" y="103"/>
                      <a:pt x="429" y="195"/>
                      <a:pt x="429" y="286"/>
                    </a:cubicBezTo>
                    <a:cubicBezTo>
                      <a:pt x="429" y="378"/>
                      <a:pt x="429" y="469"/>
                      <a:pt x="429" y="561"/>
                    </a:cubicBezTo>
                    <a:cubicBezTo>
                      <a:pt x="429" y="565"/>
                      <a:pt x="429" y="568"/>
                      <a:pt x="429" y="572"/>
                    </a:cubicBezTo>
                    <a:cubicBezTo>
                      <a:pt x="426" y="571"/>
                      <a:pt x="423" y="571"/>
                      <a:pt x="420" y="571"/>
                    </a:cubicBezTo>
                    <a:cubicBezTo>
                      <a:pt x="351" y="565"/>
                      <a:pt x="283" y="558"/>
                      <a:pt x="215" y="552"/>
                    </a:cubicBezTo>
                    <a:cubicBezTo>
                      <a:pt x="215" y="533"/>
                      <a:pt x="215" y="533"/>
                      <a:pt x="215" y="533"/>
                    </a:cubicBezTo>
                    <a:cubicBezTo>
                      <a:pt x="280" y="538"/>
                      <a:pt x="345" y="544"/>
                      <a:pt x="410" y="549"/>
                    </a:cubicBezTo>
                    <a:cubicBezTo>
                      <a:pt x="410" y="462"/>
                      <a:pt x="410" y="374"/>
                      <a:pt x="410" y="287"/>
                    </a:cubicBezTo>
                    <a:cubicBezTo>
                      <a:pt x="410" y="200"/>
                      <a:pt x="410" y="113"/>
                      <a:pt x="410" y="25"/>
                    </a:cubicBezTo>
                    <a:cubicBezTo>
                      <a:pt x="345" y="37"/>
                      <a:pt x="280" y="49"/>
                      <a:pt x="215" y="61"/>
                    </a:cubicBezTo>
                    <a:lnTo>
                      <a:pt x="215" y="42"/>
                    </a:lnTo>
                    <a:close/>
                    <a:moveTo>
                      <a:pt x="9" y="81"/>
                    </a:moveTo>
                    <a:cubicBezTo>
                      <a:pt x="78" y="68"/>
                      <a:pt x="146" y="55"/>
                      <a:pt x="214" y="42"/>
                    </a:cubicBezTo>
                    <a:cubicBezTo>
                      <a:pt x="215" y="42"/>
                      <a:pt x="215" y="42"/>
                      <a:pt x="215" y="42"/>
                    </a:cubicBezTo>
                    <a:cubicBezTo>
                      <a:pt x="215" y="61"/>
                      <a:pt x="215" y="61"/>
                      <a:pt x="215" y="61"/>
                    </a:cubicBezTo>
                    <a:cubicBezTo>
                      <a:pt x="214" y="61"/>
                      <a:pt x="214" y="61"/>
                      <a:pt x="214" y="61"/>
                    </a:cubicBezTo>
                    <a:cubicBezTo>
                      <a:pt x="149" y="73"/>
                      <a:pt x="84" y="85"/>
                      <a:pt x="19" y="97"/>
                    </a:cubicBezTo>
                    <a:cubicBezTo>
                      <a:pt x="19" y="167"/>
                      <a:pt x="19" y="237"/>
                      <a:pt x="19" y="307"/>
                    </a:cubicBezTo>
                    <a:cubicBezTo>
                      <a:pt x="19" y="377"/>
                      <a:pt x="19" y="447"/>
                      <a:pt x="19" y="518"/>
                    </a:cubicBezTo>
                    <a:cubicBezTo>
                      <a:pt x="84" y="523"/>
                      <a:pt x="149" y="528"/>
                      <a:pt x="214" y="533"/>
                    </a:cubicBezTo>
                    <a:cubicBezTo>
                      <a:pt x="215" y="533"/>
                      <a:pt x="215" y="533"/>
                      <a:pt x="215" y="533"/>
                    </a:cubicBezTo>
                    <a:cubicBezTo>
                      <a:pt x="215" y="552"/>
                      <a:pt x="215" y="552"/>
                      <a:pt x="215" y="552"/>
                    </a:cubicBezTo>
                    <a:cubicBezTo>
                      <a:pt x="214" y="552"/>
                      <a:pt x="214" y="552"/>
                      <a:pt x="214" y="552"/>
                    </a:cubicBezTo>
                    <a:cubicBezTo>
                      <a:pt x="146" y="546"/>
                      <a:pt x="78" y="540"/>
                      <a:pt x="9" y="534"/>
                    </a:cubicBezTo>
                    <a:cubicBezTo>
                      <a:pt x="6" y="534"/>
                      <a:pt x="3" y="533"/>
                      <a:pt x="0" y="533"/>
                    </a:cubicBezTo>
                    <a:cubicBezTo>
                      <a:pt x="0" y="530"/>
                      <a:pt x="0" y="527"/>
                      <a:pt x="0" y="525"/>
                    </a:cubicBezTo>
                    <a:cubicBezTo>
                      <a:pt x="0" y="452"/>
                      <a:pt x="0" y="380"/>
                      <a:pt x="0" y="308"/>
                    </a:cubicBezTo>
                    <a:cubicBezTo>
                      <a:pt x="0" y="236"/>
                      <a:pt x="0" y="164"/>
                      <a:pt x="0" y="92"/>
                    </a:cubicBezTo>
                    <a:cubicBezTo>
                      <a:pt x="0" y="89"/>
                      <a:pt x="0" y="86"/>
                      <a:pt x="0" y="83"/>
                    </a:cubicBezTo>
                    <a:cubicBezTo>
                      <a:pt x="3" y="82"/>
                      <a:pt x="6" y="82"/>
                      <a:pt x="9" y="81"/>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197" name="ïŝḷiḋê">
                <a:extLst>
                  <a:ext uri="{FF2B5EF4-FFF2-40B4-BE49-F238E27FC236}">
                    <a16:creationId xmlns:a16="http://schemas.microsoft.com/office/drawing/2014/main" id="{DD82BDFF-2EAC-45D6-819C-2D350F037717}"/>
                  </a:ext>
                </a:extLst>
              </p:cNvPr>
              <p:cNvSpPr/>
              <p:nvPr/>
            </p:nvSpPr>
            <p:spPr bwMode="auto">
              <a:xfrm>
                <a:off x="8850313" y="2403437"/>
                <a:ext cx="1062038" cy="374650"/>
              </a:xfrm>
              <a:custGeom>
                <a:avLst/>
                <a:gdLst>
                  <a:gd name="T0" fmla="*/ 0 w 411"/>
                  <a:gd name="T1" fmla="*/ 77 h 145"/>
                  <a:gd name="T2" fmla="*/ 205 w 411"/>
                  <a:gd name="T3" fmla="*/ 38 h 145"/>
                  <a:gd name="T4" fmla="*/ 411 w 411"/>
                  <a:gd name="T5" fmla="*/ 0 h 145"/>
                  <a:gd name="T6" fmla="*/ 411 w 411"/>
                  <a:gd name="T7" fmla="*/ 86 h 145"/>
                  <a:gd name="T8" fmla="*/ 205 w 411"/>
                  <a:gd name="T9" fmla="*/ 116 h 145"/>
                  <a:gd name="T10" fmla="*/ 0 w 411"/>
                  <a:gd name="T11" fmla="*/ 145 h 145"/>
                  <a:gd name="T12" fmla="*/ 0 w 411"/>
                  <a:gd name="T13" fmla="*/ 77 h 145"/>
                </a:gdLst>
                <a:ahLst/>
                <a:cxnLst>
                  <a:cxn ang="0">
                    <a:pos x="T0" y="T1"/>
                  </a:cxn>
                  <a:cxn ang="0">
                    <a:pos x="T2" y="T3"/>
                  </a:cxn>
                  <a:cxn ang="0">
                    <a:pos x="T4" y="T5"/>
                  </a:cxn>
                  <a:cxn ang="0">
                    <a:pos x="T6" y="T7"/>
                  </a:cxn>
                  <a:cxn ang="0">
                    <a:pos x="T8" y="T9"/>
                  </a:cxn>
                  <a:cxn ang="0">
                    <a:pos x="T10" y="T11"/>
                  </a:cxn>
                  <a:cxn ang="0">
                    <a:pos x="T12" y="T13"/>
                  </a:cxn>
                </a:cxnLst>
                <a:rect l="0" t="0" r="r" b="b"/>
                <a:pathLst>
                  <a:path w="411" h="145">
                    <a:moveTo>
                      <a:pt x="0" y="77"/>
                    </a:moveTo>
                    <a:cubicBezTo>
                      <a:pt x="69" y="64"/>
                      <a:pt x="137" y="51"/>
                      <a:pt x="205" y="38"/>
                    </a:cubicBezTo>
                    <a:cubicBezTo>
                      <a:pt x="274" y="26"/>
                      <a:pt x="342" y="13"/>
                      <a:pt x="411" y="0"/>
                    </a:cubicBezTo>
                    <a:cubicBezTo>
                      <a:pt x="411" y="29"/>
                      <a:pt x="411" y="57"/>
                      <a:pt x="411" y="86"/>
                    </a:cubicBezTo>
                    <a:cubicBezTo>
                      <a:pt x="342" y="96"/>
                      <a:pt x="274" y="106"/>
                      <a:pt x="205" y="116"/>
                    </a:cubicBezTo>
                    <a:cubicBezTo>
                      <a:pt x="137" y="125"/>
                      <a:pt x="69" y="135"/>
                      <a:pt x="0" y="145"/>
                    </a:cubicBezTo>
                    <a:cubicBezTo>
                      <a:pt x="0" y="122"/>
                      <a:pt x="0" y="100"/>
                      <a:pt x="0" y="77"/>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198" name="ïşlîḑé">
                <a:extLst>
                  <a:ext uri="{FF2B5EF4-FFF2-40B4-BE49-F238E27FC236}">
                    <a16:creationId xmlns:a16="http://schemas.microsoft.com/office/drawing/2014/main" id="{297D18A0-7646-40C3-B186-0FF07C4C4B7B}"/>
                  </a:ext>
                </a:extLst>
              </p:cNvPr>
              <p:cNvSpPr/>
              <p:nvPr/>
            </p:nvSpPr>
            <p:spPr bwMode="auto">
              <a:xfrm>
                <a:off x="8964613" y="3778212"/>
                <a:ext cx="325438" cy="806450"/>
              </a:xfrm>
              <a:custGeom>
                <a:avLst/>
                <a:gdLst>
                  <a:gd name="T0" fmla="*/ 5 w 126"/>
                  <a:gd name="T1" fmla="*/ 290 h 312"/>
                  <a:gd name="T2" fmla="*/ 55 w 126"/>
                  <a:gd name="T3" fmla="*/ 150 h 312"/>
                  <a:gd name="T4" fmla="*/ 106 w 126"/>
                  <a:gd name="T5" fmla="*/ 0 h 312"/>
                  <a:gd name="T6" fmla="*/ 126 w 126"/>
                  <a:gd name="T7" fmla="*/ 2 h 312"/>
                  <a:gd name="T8" fmla="*/ 74 w 126"/>
                  <a:gd name="T9" fmla="*/ 156 h 312"/>
                  <a:gd name="T10" fmla="*/ 23 w 126"/>
                  <a:gd name="T11" fmla="*/ 300 h 312"/>
                  <a:gd name="T12" fmla="*/ 5 w 126"/>
                  <a:gd name="T13" fmla="*/ 290 h 312"/>
                </a:gdLst>
                <a:ahLst/>
                <a:cxnLst>
                  <a:cxn ang="0">
                    <a:pos x="T0" y="T1"/>
                  </a:cxn>
                  <a:cxn ang="0">
                    <a:pos x="T2" y="T3"/>
                  </a:cxn>
                  <a:cxn ang="0">
                    <a:pos x="T4" y="T5"/>
                  </a:cxn>
                  <a:cxn ang="0">
                    <a:pos x="T6" y="T7"/>
                  </a:cxn>
                  <a:cxn ang="0">
                    <a:pos x="T8" y="T9"/>
                  </a:cxn>
                  <a:cxn ang="0">
                    <a:pos x="T10" y="T11"/>
                  </a:cxn>
                  <a:cxn ang="0">
                    <a:pos x="T12" y="T13"/>
                  </a:cxn>
                </a:cxnLst>
                <a:rect l="0" t="0" r="r" b="b"/>
                <a:pathLst>
                  <a:path w="126" h="312">
                    <a:moveTo>
                      <a:pt x="5" y="290"/>
                    </a:moveTo>
                    <a:cubicBezTo>
                      <a:pt x="22" y="244"/>
                      <a:pt x="39" y="198"/>
                      <a:pt x="55" y="150"/>
                    </a:cubicBezTo>
                    <a:cubicBezTo>
                      <a:pt x="72" y="101"/>
                      <a:pt x="89" y="51"/>
                      <a:pt x="106" y="0"/>
                    </a:cubicBezTo>
                    <a:cubicBezTo>
                      <a:pt x="113" y="1"/>
                      <a:pt x="119" y="1"/>
                      <a:pt x="126" y="2"/>
                    </a:cubicBezTo>
                    <a:cubicBezTo>
                      <a:pt x="109" y="54"/>
                      <a:pt x="92" y="106"/>
                      <a:pt x="74" y="156"/>
                    </a:cubicBezTo>
                    <a:cubicBezTo>
                      <a:pt x="57" y="205"/>
                      <a:pt x="40" y="253"/>
                      <a:pt x="23" y="300"/>
                    </a:cubicBezTo>
                    <a:cubicBezTo>
                      <a:pt x="18" y="312"/>
                      <a:pt x="0" y="304"/>
                      <a:pt x="5" y="29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199" name="îṥ1íďé">
                <a:extLst>
                  <a:ext uri="{FF2B5EF4-FFF2-40B4-BE49-F238E27FC236}">
                    <a16:creationId xmlns:a16="http://schemas.microsoft.com/office/drawing/2014/main" id="{60A9FC3E-F72C-411B-9A22-B7C09199C3C2}"/>
                  </a:ext>
                </a:extLst>
              </p:cNvPr>
              <p:cNvSpPr/>
              <p:nvPr/>
            </p:nvSpPr>
            <p:spPr bwMode="auto">
              <a:xfrm>
                <a:off x="9472613" y="3800437"/>
                <a:ext cx="327025" cy="993775"/>
              </a:xfrm>
              <a:custGeom>
                <a:avLst/>
                <a:gdLst>
                  <a:gd name="T0" fmla="*/ 121 w 126"/>
                  <a:gd name="T1" fmla="*/ 368 h 384"/>
                  <a:gd name="T2" fmla="*/ 70 w 126"/>
                  <a:gd name="T3" fmla="*/ 180 h 384"/>
                  <a:gd name="T4" fmla="*/ 20 w 126"/>
                  <a:gd name="T5" fmla="*/ 2 h 384"/>
                  <a:gd name="T6" fmla="*/ 0 w 126"/>
                  <a:gd name="T7" fmla="*/ 0 h 384"/>
                  <a:gd name="T8" fmla="*/ 52 w 126"/>
                  <a:gd name="T9" fmla="*/ 180 h 384"/>
                  <a:gd name="T10" fmla="*/ 103 w 126"/>
                  <a:gd name="T11" fmla="*/ 369 h 384"/>
                  <a:gd name="T12" fmla="*/ 121 w 126"/>
                  <a:gd name="T13" fmla="*/ 368 h 384"/>
                </a:gdLst>
                <a:ahLst/>
                <a:cxnLst>
                  <a:cxn ang="0">
                    <a:pos x="T0" y="T1"/>
                  </a:cxn>
                  <a:cxn ang="0">
                    <a:pos x="T2" y="T3"/>
                  </a:cxn>
                  <a:cxn ang="0">
                    <a:pos x="T4" y="T5"/>
                  </a:cxn>
                  <a:cxn ang="0">
                    <a:pos x="T6" y="T7"/>
                  </a:cxn>
                  <a:cxn ang="0">
                    <a:pos x="T8" y="T9"/>
                  </a:cxn>
                  <a:cxn ang="0">
                    <a:pos x="T10" y="T11"/>
                  </a:cxn>
                  <a:cxn ang="0">
                    <a:pos x="T12" y="T13"/>
                  </a:cxn>
                </a:cxnLst>
                <a:rect l="0" t="0" r="r" b="b"/>
                <a:pathLst>
                  <a:path w="126" h="384">
                    <a:moveTo>
                      <a:pt x="121" y="368"/>
                    </a:moveTo>
                    <a:cubicBezTo>
                      <a:pt x="104" y="304"/>
                      <a:pt x="88" y="242"/>
                      <a:pt x="70" y="180"/>
                    </a:cubicBezTo>
                    <a:cubicBezTo>
                      <a:pt x="54" y="120"/>
                      <a:pt x="37" y="61"/>
                      <a:pt x="20" y="2"/>
                    </a:cubicBezTo>
                    <a:cubicBezTo>
                      <a:pt x="13" y="1"/>
                      <a:pt x="7" y="1"/>
                      <a:pt x="0" y="0"/>
                    </a:cubicBezTo>
                    <a:cubicBezTo>
                      <a:pt x="17" y="59"/>
                      <a:pt x="35" y="119"/>
                      <a:pt x="52" y="180"/>
                    </a:cubicBezTo>
                    <a:cubicBezTo>
                      <a:pt x="69" y="242"/>
                      <a:pt x="86" y="305"/>
                      <a:pt x="103" y="369"/>
                    </a:cubicBezTo>
                    <a:cubicBezTo>
                      <a:pt x="107" y="384"/>
                      <a:pt x="126" y="384"/>
                      <a:pt x="121" y="368"/>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0" name="iSḷiḋè">
                <a:extLst>
                  <a:ext uri="{FF2B5EF4-FFF2-40B4-BE49-F238E27FC236}">
                    <a16:creationId xmlns:a16="http://schemas.microsoft.com/office/drawing/2014/main" id="{05BFD4F8-D57A-4B48-AFDF-35C352D178BD}"/>
                  </a:ext>
                </a:extLst>
              </p:cNvPr>
              <p:cNvSpPr/>
              <p:nvPr/>
            </p:nvSpPr>
            <p:spPr bwMode="auto">
              <a:xfrm>
                <a:off x="9137651" y="4160799"/>
                <a:ext cx="488950" cy="139700"/>
              </a:xfrm>
              <a:custGeom>
                <a:avLst/>
                <a:gdLst>
                  <a:gd name="T0" fmla="*/ 0 w 189"/>
                  <a:gd name="T1" fmla="*/ 0 h 54"/>
                  <a:gd name="T2" fmla="*/ 94 w 189"/>
                  <a:gd name="T3" fmla="*/ 17 h 54"/>
                  <a:gd name="T4" fmla="*/ 189 w 189"/>
                  <a:gd name="T5" fmla="*/ 33 h 54"/>
                  <a:gd name="T6" fmla="*/ 189 w 189"/>
                  <a:gd name="T7" fmla="*/ 54 h 54"/>
                  <a:gd name="T8" fmla="*/ 94 w 189"/>
                  <a:gd name="T9" fmla="*/ 36 h 54"/>
                  <a:gd name="T10" fmla="*/ 0 w 189"/>
                  <a:gd name="T11" fmla="*/ 18 h 54"/>
                  <a:gd name="T12" fmla="*/ 0 w 18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89" h="54">
                    <a:moveTo>
                      <a:pt x="0" y="0"/>
                    </a:moveTo>
                    <a:cubicBezTo>
                      <a:pt x="31" y="6"/>
                      <a:pt x="63" y="11"/>
                      <a:pt x="94" y="17"/>
                    </a:cubicBezTo>
                    <a:cubicBezTo>
                      <a:pt x="126" y="22"/>
                      <a:pt x="157" y="28"/>
                      <a:pt x="189" y="33"/>
                    </a:cubicBezTo>
                    <a:cubicBezTo>
                      <a:pt x="189" y="40"/>
                      <a:pt x="189" y="47"/>
                      <a:pt x="189" y="54"/>
                    </a:cubicBezTo>
                    <a:cubicBezTo>
                      <a:pt x="157" y="48"/>
                      <a:pt x="126" y="42"/>
                      <a:pt x="94" y="36"/>
                    </a:cubicBezTo>
                    <a:cubicBezTo>
                      <a:pt x="63" y="30"/>
                      <a:pt x="31" y="24"/>
                      <a:pt x="0" y="18"/>
                    </a:cubicBezTo>
                    <a:cubicBezTo>
                      <a:pt x="0" y="12"/>
                      <a:pt x="0" y="6"/>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1" name="iş1idé">
                <a:extLst>
                  <a:ext uri="{FF2B5EF4-FFF2-40B4-BE49-F238E27FC236}">
                    <a16:creationId xmlns:a16="http://schemas.microsoft.com/office/drawing/2014/main" id="{1F97225E-8403-4403-A2DE-B4392BA4C69F}"/>
                  </a:ext>
                </a:extLst>
              </p:cNvPr>
              <p:cNvSpPr/>
              <p:nvPr/>
            </p:nvSpPr>
            <p:spPr bwMode="auto">
              <a:xfrm>
                <a:off x="9767888" y="3630574"/>
                <a:ext cx="119063" cy="160338"/>
              </a:xfrm>
              <a:custGeom>
                <a:avLst/>
                <a:gdLst>
                  <a:gd name="T0" fmla="*/ 46 w 46"/>
                  <a:gd name="T1" fmla="*/ 0 h 62"/>
                  <a:gd name="T2" fmla="*/ 0 w 46"/>
                  <a:gd name="T3" fmla="*/ 58 h 62"/>
                  <a:gd name="T4" fmla="*/ 46 w 46"/>
                  <a:gd name="T5" fmla="*/ 62 h 62"/>
                  <a:gd name="T6" fmla="*/ 46 w 46"/>
                  <a:gd name="T7" fmla="*/ 0 h 62"/>
                </a:gdLst>
                <a:ahLst/>
                <a:cxnLst>
                  <a:cxn ang="0">
                    <a:pos x="T0" y="T1"/>
                  </a:cxn>
                  <a:cxn ang="0">
                    <a:pos x="T2" y="T3"/>
                  </a:cxn>
                  <a:cxn ang="0">
                    <a:pos x="T4" y="T5"/>
                  </a:cxn>
                  <a:cxn ang="0">
                    <a:pos x="T6" y="T7"/>
                  </a:cxn>
                </a:cxnLst>
                <a:rect l="0" t="0" r="r" b="b"/>
                <a:pathLst>
                  <a:path w="46" h="62">
                    <a:moveTo>
                      <a:pt x="46" y="0"/>
                    </a:moveTo>
                    <a:cubicBezTo>
                      <a:pt x="31" y="19"/>
                      <a:pt x="15" y="39"/>
                      <a:pt x="0" y="58"/>
                    </a:cubicBezTo>
                    <a:cubicBezTo>
                      <a:pt x="15" y="59"/>
                      <a:pt x="31" y="60"/>
                      <a:pt x="46" y="62"/>
                    </a:cubicBezTo>
                    <a:cubicBezTo>
                      <a:pt x="46" y="41"/>
                      <a:pt x="46" y="20"/>
                      <a:pt x="46" y="0"/>
                    </a:cubicBezTo>
                    <a:close/>
                  </a:path>
                </a:pathLst>
              </a:custGeom>
              <a:solidFill>
                <a:srgbClr val="A8B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2" name="îSḻïḍè">
                <a:extLst>
                  <a:ext uri="{FF2B5EF4-FFF2-40B4-BE49-F238E27FC236}">
                    <a16:creationId xmlns:a16="http://schemas.microsoft.com/office/drawing/2014/main" id="{4A59CF47-8FD8-4455-AF7C-6FC3304D4B35}"/>
                  </a:ext>
                </a:extLst>
              </p:cNvPr>
              <p:cNvSpPr/>
              <p:nvPr/>
            </p:nvSpPr>
            <p:spPr bwMode="auto">
              <a:xfrm>
                <a:off x="9744076" y="3611524"/>
                <a:ext cx="142875" cy="168275"/>
              </a:xfrm>
              <a:custGeom>
                <a:avLst/>
                <a:gdLst>
                  <a:gd name="T0" fmla="*/ 55 w 55"/>
                  <a:gd name="T1" fmla="*/ 7 h 65"/>
                  <a:gd name="T2" fmla="*/ 9 w 55"/>
                  <a:gd name="T3" fmla="*/ 65 h 65"/>
                  <a:gd name="T4" fmla="*/ 0 w 55"/>
                  <a:gd name="T5" fmla="*/ 0 h 65"/>
                  <a:gd name="T6" fmla="*/ 55 w 55"/>
                  <a:gd name="T7" fmla="*/ 7 h 65"/>
                </a:gdLst>
                <a:ahLst/>
                <a:cxnLst>
                  <a:cxn ang="0">
                    <a:pos x="T0" y="T1"/>
                  </a:cxn>
                  <a:cxn ang="0">
                    <a:pos x="T2" y="T3"/>
                  </a:cxn>
                  <a:cxn ang="0">
                    <a:pos x="T4" y="T5"/>
                  </a:cxn>
                  <a:cxn ang="0">
                    <a:pos x="T6" y="T7"/>
                  </a:cxn>
                </a:cxnLst>
                <a:rect l="0" t="0" r="r" b="b"/>
                <a:pathLst>
                  <a:path w="55" h="65">
                    <a:moveTo>
                      <a:pt x="55" y="7"/>
                    </a:moveTo>
                    <a:cubicBezTo>
                      <a:pt x="40" y="26"/>
                      <a:pt x="24" y="46"/>
                      <a:pt x="9" y="65"/>
                    </a:cubicBezTo>
                    <a:cubicBezTo>
                      <a:pt x="14" y="44"/>
                      <a:pt x="12" y="22"/>
                      <a:pt x="0" y="0"/>
                    </a:cubicBezTo>
                    <a:cubicBezTo>
                      <a:pt x="18" y="15"/>
                      <a:pt x="36" y="16"/>
                      <a:pt x="5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3" name="îSḷîďê">
                <a:extLst>
                  <a:ext uri="{FF2B5EF4-FFF2-40B4-BE49-F238E27FC236}">
                    <a16:creationId xmlns:a16="http://schemas.microsoft.com/office/drawing/2014/main" id="{F4CAC543-69BC-410D-A544-4AF66C7C7AA6}"/>
                  </a:ext>
                </a:extLst>
              </p:cNvPr>
              <p:cNvSpPr/>
              <p:nvPr/>
            </p:nvSpPr>
            <p:spPr bwMode="auto">
              <a:xfrm>
                <a:off x="9059863" y="2897149"/>
                <a:ext cx="642938" cy="660400"/>
              </a:xfrm>
              <a:custGeom>
                <a:avLst/>
                <a:gdLst>
                  <a:gd name="T0" fmla="*/ 186 w 249"/>
                  <a:gd name="T1" fmla="*/ 240 h 255"/>
                  <a:gd name="T2" fmla="*/ 233 w 249"/>
                  <a:gd name="T3" fmla="*/ 191 h 255"/>
                  <a:gd name="T4" fmla="*/ 246 w 249"/>
                  <a:gd name="T5" fmla="*/ 151 h 255"/>
                  <a:gd name="T6" fmla="*/ 246 w 249"/>
                  <a:gd name="T7" fmla="*/ 96 h 255"/>
                  <a:gd name="T8" fmla="*/ 233 w 249"/>
                  <a:gd name="T9" fmla="*/ 57 h 255"/>
                  <a:gd name="T10" fmla="*/ 186 w 249"/>
                  <a:gd name="T11" fmla="*/ 12 h 255"/>
                  <a:gd name="T12" fmla="*/ 170 w 249"/>
                  <a:gd name="T13" fmla="*/ 5 h 255"/>
                  <a:gd name="T14" fmla="*/ 133 w 249"/>
                  <a:gd name="T15" fmla="*/ 0 h 255"/>
                  <a:gd name="T16" fmla="*/ 139 w 249"/>
                  <a:gd name="T17" fmla="*/ 12 h 255"/>
                  <a:gd name="T18" fmla="*/ 154 w 249"/>
                  <a:gd name="T19" fmla="*/ 11 h 255"/>
                  <a:gd name="T20" fmla="*/ 168 w 249"/>
                  <a:gd name="T21" fmla="*/ 13 h 255"/>
                  <a:gd name="T22" fmla="*/ 164 w 249"/>
                  <a:gd name="T23" fmla="*/ 17 h 255"/>
                  <a:gd name="T24" fmla="*/ 145 w 249"/>
                  <a:gd name="T25" fmla="*/ 26 h 255"/>
                  <a:gd name="T26" fmla="*/ 147 w 249"/>
                  <a:gd name="T27" fmla="*/ 39 h 255"/>
                  <a:gd name="T28" fmla="*/ 159 w 249"/>
                  <a:gd name="T29" fmla="*/ 47 h 255"/>
                  <a:gd name="T30" fmla="*/ 176 w 249"/>
                  <a:gd name="T31" fmla="*/ 21 h 255"/>
                  <a:gd name="T32" fmla="*/ 189 w 249"/>
                  <a:gd name="T33" fmla="*/ 24 h 255"/>
                  <a:gd name="T34" fmla="*/ 200 w 249"/>
                  <a:gd name="T35" fmla="*/ 29 h 255"/>
                  <a:gd name="T36" fmla="*/ 205 w 249"/>
                  <a:gd name="T37" fmla="*/ 47 h 255"/>
                  <a:gd name="T38" fmla="*/ 202 w 249"/>
                  <a:gd name="T39" fmla="*/ 57 h 255"/>
                  <a:gd name="T40" fmla="*/ 195 w 249"/>
                  <a:gd name="T41" fmla="*/ 50 h 255"/>
                  <a:gd name="T42" fmla="*/ 180 w 249"/>
                  <a:gd name="T43" fmla="*/ 53 h 255"/>
                  <a:gd name="T44" fmla="*/ 190 w 249"/>
                  <a:gd name="T45" fmla="*/ 59 h 255"/>
                  <a:gd name="T46" fmla="*/ 164 w 249"/>
                  <a:gd name="T47" fmla="*/ 72 h 255"/>
                  <a:gd name="T48" fmla="*/ 151 w 249"/>
                  <a:gd name="T49" fmla="*/ 81 h 255"/>
                  <a:gd name="T50" fmla="*/ 135 w 249"/>
                  <a:gd name="T51" fmla="*/ 98 h 255"/>
                  <a:gd name="T52" fmla="*/ 144 w 249"/>
                  <a:gd name="T53" fmla="*/ 151 h 255"/>
                  <a:gd name="T54" fmla="*/ 158 w 249"/>
                  <a:gd name="T55" fmla="*/ 154 h 255"/>
                  <a:gd name="T56" fmla="*/ 172 w 249"/>
                  <a:gd name="T57" fmla="*/ 159 h 255"/>
                  <a:gd name="T58" fmla="*/ 194 w 249"/>
                  <a:gd name="T59" fmla="*/ 172 h 255"/>
                  <a:gd name="T60" fmla="*/ 207 w 249"/>
                  <a:gd name="T61" fmla="*/ 184 h 255"/>
                  <a:gd name="T62" fmla="*/ 225 w 249"/>
                  <a:gd name="T63" fmla="*/ 191 h 255"/>
                  <a:gd name="T64" fmla="*/ 142 w 249"/>
                  <a:gd name="T65" fmla="*/ 223 h 255"/>
                  <a:gd name="T66" fmla="*/ 1 w 249"/>
                  <a:gd name="T67" fmla="*/ 114 h 255"/>
                  <a:gd name="T68" fmla="*/ 4 w 249"/>
                  <a:gd name="T69" fmla="*/ 161 h 255"/>
                  <a:gd name="T70" fmla="*/ 27 w 249"/>
                  <a:gd name="T71" fmla="*/ 205 h 255"/>
                  <a:gd name="T72" fmla="*/ 79 w 249"/>
                  <a:gd name="T73" fmla="*/ 245 h 255"/>
                  <a:gd name="T74" fmla="*/ 127 w 249"/>
                  <a:gd name="T75" fmla="*/ 203 h 255"/>
                  <a:gd name="T76" fmla="*/ 123 w 249"/>
                  <a:gd name="T77" fmla="*/ 182 h 255"/>
                  <a:gd name="T78" fmla="*/ 129 w 249"/>
                  <a:gd name="T79" fmla="*/ 162 h 255"/>
                  <a:gd name="T80" fmla="*/ 114 w 249"/>
                  <a:gd name="T81" fmla="*/ 158 h 255"/>
                  <a:gd name="T82" fmla="*/ 98 w 249"/>
                  <a:gd name="T83" fmla="*/ 147 h 255"/>
                  <a:gd name="T84" fmla="*/ 71 w 249"/>
                  <a:gd name="T85" fmla="*/ 137 h 255"/>
                  <a:gd name="T86" fmla="*/ 61 w 249"/>
                  <a:gd name="T87" fmla="*/ 117 h 255"/>
                  <a:gd name="T88" fmla="*/ 54 w 249"/>
                  <a:gd name="T89" fmla="*/ 114 h 255"/>
                  <a:gd name="T90" fmla="*/ 54 w 249"/>
                  <a:gd name="T91" fmla="*/ 119 h 255"/>
                  <a:gd name="T92" fmla="*/ 45 w 249"/>
                  <a:gd name="T93" fmla="*/ 99 h 255"/>
                  <a:gd name="T94" fmla="*/ 45 w 249"/>
                  <a:gd name="T95" fmla="*/ 78 h 255"/>
                  <a:gd name="T96" fmla="*/ 55 w 249"/>
                  <a:gd name="T97" fmla="*/ 56 h 255"/>
                  <a:gd name="T98" fmla="*/ 53 w 249"/>
                  <a:gd name="T99" fmla="*/ 42 h 255"/>
                  <a:gd name="T100" fmla="*/ 112 w 249"/>
                  <a:gd name="T101" fmla="*/ 11 h 255"/>
                  <a:gd name="T102" fmla="*/ 133 w 249"/>
                  <a:gd name="T103" fmla="*/ 0 h 255"/>
                  <a:gd name="T104" fmla="*/ 77 w 249"/>
                  <a:gd name="T105" fmla="*/ 15 h 255"/>
                  <a:gd name="T106" fmla="*/ 36 w 249"/>
                  <a:gd name="T107" fmla="*/ 45 h 255"/>
                  <a:gd name="T108" fmla="*/ 9 w 249"/>
                  <a:gd name="T109" fmla="*/ 88 h 255"/>
                  <a:gd name="T110" fmla="*/ 132 w 249"/>
                  <a:gd name="T111" fmla="*/ 160 h 255"/>
                  <a:gd name="T112" fmla="*/ 115 w 249"/>
                  <a:gd name="T113" fmla="*/ 142 h 255"/>
                  <a:gd name="T114" fmla="*/ 110 w 249"/>
                  <a:gd name="T115" fmla="*/ 130 h 255"/>
                  <a:gd name="T116" fmla="*/ 89 w 249"/>
                  <a:gd name="T117" fmla="*/ 134 h 255"/>
                  <a:gd name="T118" fmla="*/ 100 w 249"/>
                  <a:gd name="T119" fmla="*/ 107 h 255"/>
                  <a:gd name="T120" fmla="*/ 123 w 249"/>
                  <a:gd name="T121" fmla="*/ 106 h 255"/>
                  <a:gd name="T122" fmla="*/ 129 w 249"/>
                  <a:gd name="T123" fmla="*/ 10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9" h="255">
                    <a:moveTo>
                      <a:pt x="133" y="255"/>
                    </a:moveTo>
                    <a:cubicBezTo>
                      <a:pt x="140" y="255"/>
                      <a:pt x="146" y="254"/>
                      <a:pt x="152" y="253"/>
                    </a:cubicBezTo>
                    <a:cubicBezTo>
                      <a:pt x="156" y="252"/>
                      <a:pt x="160" y="251"/>
                      <a:pt x="164" y="250"/>
                    </a:cubicBezTo>
                    <a:cubicBezTo>
                      <a:pt x="166" y="249"/>
                      <a:pt x="168" y="248"/>
                      <a:pt x="170" y="248"/>
                    </a:cubicBezTo>
                    <a:cubicBezTo>
                      <a:pt x="174" y="246"/>
                      <a:pt x="178" y="245"/>
                      <a:pt x="181" y="243"/>
                    </a:cubicBezTo>
                    <a:cubicBezTo>
                      <a:pt x="183" y="242"/>
                      <a:pt x="185" y="241"/>
                      <a:pt x="186" y="240"/>
                    </a:cubicBezTo>
                    <a:cubicBezTo>
                      <a:pt x="194" y="235"/>
                      <a:pt x="202" y="230"/>
                      <a:pt x="208" y="223"/>
                    </a:cubicBezTo>
                    <a:cubicBezTo>
                      <a:pt x="210" y="222"/>
                      <a:pt x="211" y="221"/>
                      <a:pt x="213" y="219"/>
                    </a:cubicBezTo>
                    <a:cubicBezTo>
                      <a:pt x="214" y="218"/>
                      <a:pt x="215" y="216"/>
                      <a:pt x="217" y="215"/>
                    </a:cubicBezTo>
                    <a:cubicBezTo>
                      <a:pt x="219" y="212"/>
                      <a:pt x="221" y="210"/>
                      <a:pt x="222" y="207"/>
                    </a:cubicBezTo>
                    <a:cubicBezTo>
                      <a:pt x="225" y="203"/>
                      <a:pt x="228" y="199"/>
                      <a:pt x="231" y="195"/>
                    </a:cubicBezTo>
                    <a:cubicBezTo>
                      <a:pt x="231" y="194"/>
                      <a:pt x="232" y="193"/>
                      <a:pt x="233" y="191"/>
                    </a:cubicBezTo>
                    <a:cubicBezTo>
                      <a:pt x="234" y="189"/>
                      <a:pt x="234" y="188"/>
                      <a:pt x="235" y="186"/>
                    </a:cubicBezTo>
                    <a:cubicBezTo>
                      <a:pt x="236" y="185"/>
                      <a:pt x="236" y="184"/>
                      <a:pt x="237" y="183"/>
                    </a:cubicBezTo>
                    <a:cubicBezTo>
                      <a:pt x="238" y="181"/>
                      <a:pt x="238" y="179"/>
                      <a:pt x="239" y="177"/>
                    </a:cubicBezTo>
                    <a:cubicBezTo>
                      <a:pt x="240" y="175"/>
                      <a:pt x="241" y="173"/>
                      <a:pt x="241" y="171"/>
                    </a:cubicBezTo>
                    <a:cubicBezTo>
                      <a:pt x="243" y="166"/>
                      <a:pt x="244" y="162"/>
                      <a:pt x="245" y="158"/>
                    </a:cubicBezTo>
                    <a:cubicBezTo>
                      <a:pt x="246" y="156"/>
                      <a:pt x="246" y="153"/>
                      <a:pt x="246" y="151"/>
                    </a:cubicBezTo>
                    <a:cubicBezTo>
                      <a:pt x="247" y="149"/>
                      <a:pt x="247" y="147"/>
                      <a:pt x="248" y="145"/>
                    </a:cubicBezTo>
                    <a:cubicBezTo>
                      <a:pt x="248" y="142"/>
                      <a:pt x="248" y="140"/>
                      <a:pt x="248" y="138"/>
                    </a:cubicBezTo>
                    <a:cubicBezTo>
                      <a:pt x="249" y="133"/>
                      <a:pt x="249" y="128"/>
                      <a:pt x="249" y="124"/>
                    </a:cubicBezTo>
                    <a:cubicBezTo>
                      <a:pt x="249" y="119"/>
                      <a:pt x="249" y="114"/>
                      <a:pt x="248" y="110"/>
                    </a:cubicBezTo>
                    <a:cubicBezTo>
                      <a:pt x="248" y="108"/>
                      <a:pt x="248" y="105"/>
                      <a:pt x="248" y="103"/>
                    </a:cubicBezTo>
                    <a:cubicBezTo>
                      <a:pt x="247" y="101"/>
                      <a:pt x="247" y="99"/>
                      <a:pt x="246" y="96"/>
                    </a:cubicBezTo>
                    <a:cubicBezTo>
                      <a:pt x="246" y="94"/>
                      <a:pt x="246" y="92"/>
                      <a:pt x="245" y="90"/>
                    </a:cubicBezTo>
                    <a:cubicBezTo>
                      <a:pt x="244" y="86"/>
                      <a:pt x="243" y="81"/>
                      <a:pt x="241" y="77"/>
                    </a:cubicBezTo>
                    <a:cubicBezTo>
                      <a:pt x="241" y="76"/>
                      <a:pt x="241" y="75"/>
                      <a:pt x="240" y="74"/>
                    </a:cubicBezTo>
                    <a:cubicBezTo>
                      <a:pt x="239" y="71"/>
                      <a:pt x="238" y="68"/>
                      <a:pt x="237" y="66"/>
                    </a:cubicBezTo>
                    <a:cubicBezTo>
                      <a:pt x="236" y="65"/>
                      <a:pt x="236" y="64"/>
                      <a:pt x="235" y="63"/>
                    </a:cubicBezTo>
                    <a:cubicBezTo>
                      <a:pt x="234" y="61"/>
                      <a:pt x="233" y="59"/>
                      <a:pt x="233" y="57"/>
                    </a:cubicBezTo>
                    <a:cubicBezTo>
                      <a:pt x="229" y="52"/>
                      <a:pt x="226" y="47"/>
                      <a:pt x="222" y="42"/>
                    </a:cubicBezTo>
                    <a:cubicBezTo>
                      <a:pt x="221" y="39"/>
                      <a:pt x="219" y="37"/>
                      <a:pt x="217" y="35"/>
                    </a:cubicBezTo>
                    <a:cubicBezTo>
                      <a:pt x="215" y="33"/>
                      <a:pt x="214" y="32"/>
                      <a:pt x="213" y="31"/>
                    </a:cubicBezTo>
                    <a:cubicBezTo>
                      <a:pt x="211" y="29"/>
                      <a:pt x="210" y="28"/>
                      <a:pt x="208" y="27"/>
                    </a:cubicBezTo>
                    <a:cubicBezTo>
                      <a:pt x="205" y="24"/>
                      <a:pt x="202" y="22"/>
                      <a:pt x="199" y="19"/>
                    </a:cubicBezTo>
                    <a:cubicBezTo>
                      <a:pt x="195" y="17"/>
                      <a:pt x="191" y="14"/>
                      <a:pt x="186" y="12"/>
                    </a:cubicBezTo>
                    <a:cubicBezTo>
                      <a:pt x="185" y="11"/>
                      <a:pt x="183" y="10"/>
                      <a:pt x="181" y="9"/>
                    </a:cubicBezTo>
                    <a:cubicBezTo>
                      <a:pt x="180" y="9"/>
                      <a:pt x="180" y="8"/>
                      <a:pt x="179" y="8"/>
                    </a:cubicBezTo>
                    <a:cubicBezTo>
                      <a:pt x="178" y="8"/>
                      <a:pt x="177" y="7"/>
                      <a:pt x="176" y="7"/>
                    </a:cubicBezTo>
                    <a:cubicBezTo>
                      <a:pt x="175" y="7"/>
                      <a:pt x="175" y="7"/>
                      <a:pt x="174" y="6"/>
                    </a:cubicBezTo>
                    <a:cubicBezTo>
                      <a:pt x="173" y="6"/>
                      <a:pt x="172" y="5"/>
                      <a:pt x="170" y="5"/>
                    </a:cubicBezTo>
                    <a:cubicBezTo>
                      <a:pt x="170" y="5"/>
                      <a:pt x="170" y="5"/>
                      <a:pt x="170" y="5"/>
                    </a:cubicBezTo>
                    <a:cubicBezTo>
                      <a:pt x="169" y="4"/>
                      <a:pt x="167" y="4"/>
                      <a:pt x="165" y="4"/>
                    </a:cubicBezTo>
                    <a:cubicBezTo>
                      <a:pt x="165" y="4"/>
                      <a:pt x="165" y="4"/>
                      <a:pt x="164" y="3"/>
                    </a:cubicBezTo>
                    <a:cubicBezTo>
                      <a:pt x="161" y="2"/>
                      <a:pt x="157" y="2"/>
                      <a:pt x="153" y="1"/>
                    </a:cubicBezTo>
                    <a:cubicBezTo>
                      <a:pt x="152" y="1"/>
                      <a:pt x="151" y="1"/>
                      <a:pt x="150" y="1"/>
                    </a:cubicBezTo>
                    <a:cubicBezTo>
                      <a:pt x="149" y="0"/>
                      <a:pt x="148" y="0"/>
                      <a:pt x="147" y="0"/>
                    </a:cubicBezTo>
                    <a:cubicBezTo>
                      <a:pt x="142" y="0"/>
                      <a:pt x="138" y="0"/>
                      <a:pt x="133" y="0"/>
                    </a:cubicBezTo>
                    <a:cubicBezTo>
                      <a:pt x="133" y="7"/>
                      <a:pt x="133" y="7"/>
                      <a:pt x="133" y="7"/>
                    </a:cubicBezTo>
                    <a:cubicBezTo>
                      <a:pt x="138" y="7"/>
                      <a:pt x="143" y="7"/>
                      <a:pt x="148" y="7"/>
                    </a:cubicBezTo>
                    <a:cubicBezTo>
                      <a:pt x="148" y="8"/>
                      <a:pt x="147" y="8"/>
                      <a:pt x="146" y="9"/>
                    </a:cubicBezTo>
                    <a:cubicBezTo>
                      <a:pt x="145" y="9"/>
                      <a:pt x="145" y="10"/>
                      <a:pt x="144" y="10"/>
                    </a:cubicBezTo>
                    <a:cubicBezTo>
                      <a:pt x="141" y="11"/>
                      <a:pt x="139" y="10"/>
                      <a:pt x="137" y="10"/>
                    </a:cubicBezTo>
                    <a:cubicBezTo>
                      <a:pt x="137" y="11"/>
                      <a:pt x="138" y="12"/>
                      <a:pt x="139" y="12"/>
                    </a:cubicBezTo>
                    <a:cubicBezTo>
                      <a:pt x="141" y="13"/>
                      <a:pt x="142" y="12"/>
                      <a:pt x="145" y="12"/>
                    </a:cubicBezTo>
                    <a:cubicBezTo>
                      <a:pt x="146" y="12"/>
                      <a:pt x="148" y="12"/>
                      <a:pt x="149" y="11"/>
                    </a:cubicBezTo>
                    <a:cubicBezTo>
                      <a:pt x="150" y="11"/>
                      <a:pt x="150" y="10"/>
                      <a:pt x="150" y="9"/>
                    </a:cubicBezTo>
                    <a:cubicBezTo>
                      <a:pt x="151" y="9"/>
                      <a:pt x="151" y="8"/>
                      <a:pt x="152" y="8"/>
                    </a:cubicBezTo>
                    <a:cubicBezTo>
                      <a:pt x="153" y="8"/>
                      <a:pt x="154" y="8"/>
                      <a:pt x="155" y="9"/>
                    </a:cubicBezTo>
                    <a:cubicBezTo>
                      <a:pt x="155" y="10"/>
                      <a:pt x="154" y="9"/>
                      <a:pt x="154" y="11"/>
                    </a:cubicBezTo>
                    <a:cubicBezTo>
                      <a:pt x="155" y="11"/>
                      <a:pt x="157" y="10"/>
                      <a:pt x="158" y="9"/>
                    </a:cubicBezTo>
                    <a:cubicBezTo>
                      <a:pt x="158" y="9"/>
                      <a:pt x="158" y="9"/>
                      <a:pt x="159" y="9"/>
                    </a:cubicBezTo>
                    <a:cubicBezTo>
                      <a:pt x="161" y="10"/>
                      <a:pt x="162" y="10"/>
                      <a:pt x="164" y="11"/>
                    </a:cubicBezTo>
                    <a:cubicBezTo>
                      <a:pt x="167" y="11"/>
                      <a:pt x="170" y="12"/>
                      <a:pt x="172" y="13"/>
                    </a:cubicBezTo>
                    <a:cubicBezTo>
                      <a:pt x="172" y="14"/>
                      <a:pt x="171" y="14"/>
                      <a:pt x="171" y="14"/>
                    </a:cubicBezTo>
                    <a:cubicBezTo>
                      <a:pt x="170" y="14"/>
                      <a:pt x="169" y="13"/>
                      <a:pt x="168" y="13"/>
                    </a:cubicBezTo>
                    <a:cubicBezTo>
                      <a:pt x="168" y="15"/>
                      <a:pt x="169" y="15"/>
                      <a:pt x="170" y="16"/>
                    </a:cubicBezTo>
                    <a:cubicBezTo>
                      <a:pt x="172" y="17"/>
                      <a:pt x="173" y="17"/>
                      <a:pt x="173" y="18"/>
                    </a:cubicBezTo>
                    <a:cubicBezTo>
                      <a:pt x="172" y="21"/>
                      <a:pt x="170" y="19"/>
                      <a:pt x="169" y="19"/>
                    </a:cubicBezTo>
                    <a:cubicBezTo>
                      <a:pt x="167" y="19"/>
                      <a:pt x="164" y="23"/>
                      <a:pt x="162" y="20"/>
                    </a:cubicBezTo>
                    <a:cubicBezTo>
                      <a:pt x="163" y="18"/>
                      <a:pt x="164" y="18"/>
                      <a:pt x="165" y="16"/>
                    </a:cubicBezTo>
                    <a:cubicBezTo>
                      <a:pt x="164" y="16"/>
                      <a:pt x="164" y="16"/>
                      <a:pt x="164" y="17"/>
                    </a:cubicBezTo>
                    <a:cubicBezTo>
                      <a:pt x="163" y="17"/>
                      <a:pt x="162" y="17"/>
                      <a:pt x="162" y="18"/>
                    </a:cubicBezTo>
                    <a:cubicBezTo>
                      <a:pt x="161" y="18"/>
                      <a:pt x="160" y="19"/>
                      <a:pt x="159" y="19"/>
                    </a:cubicBezTo>
                    <a:cubicBezTo>
                      <a:pt x="158" y="20"/>
                      <a:pt x="157" y="20"/>
                      <a:pt x="156" y="20"/>
                    </a:cubicBezTo>
                    <a:cubicBezTo>
                      <a:pt x="155" y="21"/>
                      <a:pt x="154" y="22"/>
                      <a:pt x="152" y="23"/>
                    </a:cubicBezTo>
                    <a:cubicBezTo>
                      <a:pt x="151" y="23"/>
                      <a:pt x="150" y="23"/>
                      <a:pt x="150" y="23"/>
                    </a:cubicBezTo>
                    <a:cubicBezTo>
                      <a:pt x="148" y="24"/>
                      <a:pt x="146" y="25"/>
                      <a:pt x="145" y="26"/>
                    </a:cubicBezTo>
                    <a:cubicBezTo>
                      <a:pt x="143" y="27"/>
                      <a:pt x="141" y="29"/>
                      <a:pt x="140" y="30"/>
                    </a:cubicBezTo>
                    <a:cubicBezTo>
                      <a:pt x="139" y="30"/>
                      <a:pt x="138" y="32"/>
                      <a:pt x="138" y="33"/>
                    </a:cubicBezTo>
                    <a:cubicBezTo>
                      <a:pt x="138" y="33"/>
                      <a:pt x="139" y="34"/>
                      <a:pt x="140" y="34"/>
                    </a:cubicBezTo>
                    <a:cubicBezTo>
                      <a:pt x="139" y="35"/>
                      <a:pt x="139" y="36"/>
                      <a:pt x="139" y="37"/>
                    </a:cubicBezTo>
                    <a:cubicBezTo>
                      <a:pt x="140" y="37"/>
                      <a:pt x="141" y="37"/>
                      <a:pt x="142" y="37"/>
                    </a:cubicBezTo>
                    <a:cubicBezTo>
                      <a:pt x="144" y="37"/>
                      <a:pt x="145" y="39"/>
                      <a:pt x="147" y="39"/>
                    </a:cubicBezTo>
                    <a:cubicBezTo>
                      <a:pt x="148" y="40"/>
                      <a:pt x="150" y="40"/>
                      <a:pt x="151" y="41"/>
                    </a:cubicBezTo>
                    <a:cubicBezTo>
                      <a:pt x="153" y="41"/>
                      <a:pt x="155" y="40"/>
                      <a:pt x="155" y="41"/>
                    </a:cubicBezTo>
                    <a:cubicBezTo>
                      <a:pt x="156" y="43"/>
                      <a:pt x="154" y="43"/>
                      <a:pt x="154" y="44"/>
                    </a:cubicBezTo>
                    <a:cubicBezTo>
                      <a:pt x="155" y="46"/>
                      <a:pt x="153" y="46"/>
                      <a:pt x="153" y="48"/>
                    </a:cubicBezTo>
                    <a:cubicBezTo>
                      <a:pt x="153" y="48"/>
                      <a:pt x="154" y="50"/>
                      <a:pt x="155" y="50"/>
                    </a:cubicBezTo>
                    <a:cubicBezTo>
                      <a:pt x="156" y="50"/>
                      <a:pt x="158" y="48"/>
                      <a:pt x="159" y="47"/>
                    </a:cubicBezTo>
                    <a:cubicBezTo>
                      <a:pt x="160" y="45"/>
                      <a:pt x="159" y="43"/>
                      <a:pt x="161" y="42"/>
                    </a:cubicBezTo>
                    <a:cubicBezTo>
                      <a:pt x="167" y="41"/>
                      <a:pt x="172" y="38"/>
                      <a:pt x="172" y="31"/>
                    </a:cubicBezTo>
                    <a:cubicBezTo>
                      <a:pt x="172" y="30"/>
                      <a:pt x="171" y="30"/>
                      <a:pt x="171" y="29"/>
                    </a:cubicBezTo>
                    <a:cubicBezTo>
                      <a:pt x="172" y="28"/>
                      <a:pt x="173" y="27"/>
                      <a:pt x="173" y="25"/>
                    </a:cubicBezTo>
                    <a:cubicBezTo>
                      <a:pt x="174" y="25"/>
                      <a:pt x="174" y="24"/>
                      <a:pt x="174" y="24"/>
                    </a:cubicBezTo>
                    <a:cubicBezTo>
                      <a:pt x="175" y="23"/>
                      <a:pt x="175" y="22"/>
                      <a:pt x="176" y="21"/>
                    </a:cubicBezTo>
                    <a:cubicBezTo>
                      <a:pt x="176" y="21"/>
                      <a:pt x="176" y="21"/>
                      <a:pt x="177" y="21"/>
                    </a:cubicBezTo>
                    <a:cubicBezTo>
                      <a:pt x="177" y="21"/>
                      <a:pt x="178" y="21"/>
                      <a:pt x="178" y="21"/>
                    </a:cubicBezTo>
                    <a:cubicBezTo>
                      <a:pt x="179" y="21"/>
                      <a:pt x="180" y="22"/>
                      <a:pt x="182" y="22"/>
                    </a:cubicBezTo>
                    <a:cubicBezTo>
                      <a:pt x="182" y="21"/>
                      <a:pt x="183" y="21"/>
                      <a:pt x="184" y="21"/>
                    </a:cubicBezTo>
                    <a:cubicBezTo>
                      <a:pt x="185" y="21"/>
                      <a:pt x="186" y="23"/>
                      <a:pt x="187" y="23"/>
                    </a:cubicBezTo>
                    <a:cubicBezTo>
                      <a:pt x="188" y="24"/>
                      <a:pt x="189" y="24"/>
                      <a:pt x="189" y="24"/>
                    </a:cubicBezTo>
                    <a:cubicBezTo>
                      <a:pt x="189" y="26"/>
                      <a:pt x="188" y="26"/>
                      <a:pt x="188" y="28"/>
                    </a:cubicBezTo>
                    <a:cubicBezTo>
                      <a:pt x="188" y="28"/>
                      <a:pt x="188" y="28"/>
                      <a:pt x="188" y="28"/>
                    </a:cubicBezTo>
                    <a:cubicBezTo>
                      <a:pt x="188" y="29"/>
                      <a:pt x="189" y="30"/>
                      <a:pt x="190" y="30"/>
                    </a:cubicBezTo>
                    <a:cubicBezTo>
                      <a:pt x="191" y="30"/>
                      <a:pt x="192" y="29"/>
                      <a:pt x="193" y="29"/>
                    </a:cubicBezTo>
                    <a:cubicBezTo>
                      <a:pt x="194" y="28"/>
                      <a:pt x="195" y="27"/>
                      <a:pt x="196" y="26"/>
                    </a:cubicBezTo>
                    <a:cubicBezTo>
                      <a:pt x="197" y="27"/>
                      <a:pt x="199" y="28"/>
                      <a:pt x="200" y="29"/>
                    </a:cubicBezTo>
                    <a:cubicBezTo>
                      <a:pt x="200" y="30"/>
                      <a:pt x="200" y="30"/>
                      <a:pt x="200" y="31"/>
                    </a:cubicBezTo>
                    <a:cubicBezTo>
                      <a:pt x="200" y="32"/>
                      <a:pt x="200" y="33"/>
                      <a:pt x="200" y="35"/>
                    </a:cubicBezTo>
                    <a:cubicBezTo>
                      <a:pt x="200" y="37"/>
                      <a:pt x="203" y="37"/>
                      <a:pt x="204" y="38"/>
                    </a:cubicBezTo>
                    <a:cubicBezTo>
                      <a:pt x="205" y="38"/>
                      <a:pt x="205" y="39"/>
                      <a:pt x="205" y="40"/>
                    </a:cubicBezTo>
                    <a:cubicBezTo>
                      <a:pt x="206" y="41"/>
                      <a:pt x="207" y="40"/>
                      <a:pt x="207" y="41"/>
                    </a:cubicBezTo>
                    <a:cubicBezTo>
                      <a:pt x="207" y="44"/>
                      <a:pt x="205" y="44"/>
                      <a:pt x="205" y="47"/>
                    </a:cubicBezTo>
                    <a:cubicBezTo>
                      <a:pt x="205" y="48"/>
                      <a:pt x="203" y="48"/>
                      <a:pt x="204" y="50"/>
                    </a:cubicBezTo>
                    <a:cubicBezTo>
                      <a:pt x="204" y="52"/>
                      <a:pt x="207" y="50"/>
                      <a:pt x="208" y="52"/>
                    </a:cubicBezTo>
                    <a:cubicBezTo>
                      <a:pt x="208" y="53"/>
                      <a:pt x="208" y="53"/>
                      <a:pt x="207" y="55"/>
                    </a:cubicBezTo>
                    <a:cubicBezTo>
                      <a:pt x="208" y="56"/>
                      <a:pt x="208" y="58"/>
                      <a:pt x="206" y="58"/>
                    </a:cubicBezTo>
                    <a:cubicBezTo>
                      <a:pt x="205" y="58"/>
                      <a:pt x="205" y="57"/>
                      <a:pt x="204" y="57"/>
                    </a:cubicBezTo>
                    <a:cubicBezTo>
                      <a:pt x="203" y="57"/>
                      <a:pt x="202" y="57"/>
                      <a:pt x="202" y="57"/>
                    </a:cubicBezTo>
                    <a:cubicBezTo>
                      <a:pt x="201" y="56"/>
                      <a:pt x="200" y="56"/>
                      <a:pt x="199" y="56"/>
                    </a:cubicBezTo>
                    <a:cubicBezTo>
                      <a:pt x="198" y="56"/>
                      <a:pt x="196" y="57"/>
                      <a:pt x="195" y="56"/>
                    </a:cubicBezTo>
                    <a:cubicBezTo>
                      <a:pt x="197" y="54"/>
                      <a:pt x="199" y="51"/>
                      <a:pt x="201" y="49"/>
                    </a:cubicBezTo>
                    <a:cubicBezTo>
                      <a:pt x="201" y="48"/>
                      <a:pt x="203" y="48"/>
                      <a:pt x="202" y="47"/>
                    </a:cubicBezTo>
                    <a:cubicBezTo>
                      <a:pt x="201" y="46"/>
                      <a:pt x="200" y="47"/>
                      <a:pt x="199" y="48"/>
                    </a:cubicBezTo>
                    <a:cubicBezTo>
                      <a:pt x="198" y="48"/>
                      <a:pt x="196" y="50"/>
                      <a:pt x="195" y="50"/>
                    </a:cubicBezTo>
                    <a:cubicBezTo>
                      <a:pt x="193" y="50"/>
                      <a:pt x="190" y="50"/>
                      <a:pt x="188" y="51"/>
                    </a:cubicBezTo>
                    <a:cubicBezTo>
                      <a:pt x="188" y="52"/>
                      <a:pt x="190" y="52"/>
                      <a:pt x="190" y="53"/>
                    </a:cubicBezTo>
                    <a:cubicBezTo>
                      <a:pt x="189" y="53"/>
                      <a:pt x="188" y="53"/>
                      <a:pt x="187" y="53"/>
                    </a:cubicBezTo>
                    <a:cubicBezTo>
                      <a:pt x="187" y="52"/>
                      <a:pt x="187" y="51"/>
                      <a:pt x="187" y="51"/>
                    </a:cubicBezTo>
                    <a:cubicBezTo>
                      <a:pt x="186" y="50"/>
                      <a:pt x="183" y="51"/>
                      <a:pt x="182" y="51"/>
                    </a:cubicBezTo>
                    <a:cubicBezTo>
                      <a:pt x="181" y="51"/>
                      <a:pt x="180" y="52"/>
                      <a:pt x="180" y="53"/>
                    </a:cubicBezTo>
                    <a:cubicBezTo>
                      <a:pt x="181" y="54"/>
                      <a:pt x="184" y="52"/>
                      <a:pt x="185" y="54"/>
                    </a:cubicBezTo>
                    <a:cubicBezTo>
                      <a:pt x="184" y="56"/>
                      <a:pt x="181" y="57"/>
                      <a:pt x="182" y="60"/>
                    </a:cubicBezTo>
                    <a:cubicBezTo>
                      <a:pt x="182" y="60"/>
                      <a:pt x="183" y="62"/>
                      <a:pt x="184" y="62"/>
                    </a:cubicBezTo>
                    <a:cubicBezTo>
                      <a:pt x="184" y="62"/>
                      <a:pt x="185" y="61"/>
                      <a:pt x="186" y="61"/>
                    </a:cubicBezTo>
                    <a:cubicBezTo>
                      <a:pt x="186" y="61"/>
                      <a:pt x="186" y="62"/>
                      <a:pt x="187" y="62"/>
                    </a:cubicBezTo>
                    <a:cubicBezTo>
                      <a:pt x="188" y="61"/>
                      <a:pt x="189" y="59"/>
                      <a:pt x="190" y="59"/>
                    </a:cubicBezTo>
                    <a:cubicBezTo>
                      <a:pt x="192" y="61"/>
                      <a:pt x="189" y="63"/>
                      <a:pt x="187" y="64"/>
                    </a:cubicBezTo>
                    <a:cubicBezTo>
                      <a:pt x="185" y="64"/>
                      <a:pt x="182" y="65"/>
                      <a:pt x="180" y="66"/>
                    </a:cubicBezTo>
                    <a:cubicBezTo>
                      <a:pt x="180" y="66"/>
                      <a:pt x="176" y="70"/>
                      <a:pt x="176" y="67"/>
                    </a:cubicBezTo>
                    <a:cubicBezTo>
                      <a:pt x="176" y="66"/>
                      <a:pt x="177" y="66"/>
                      <a:pt x="178" y="64"/>
                    </a:cubicBezTo>
                    <a:cubicBezTo>
                      <a:pt x="176" y="64"/>
                      <a:pt x="174" y="65"/>
                      <a:pt x="172" y="66"/>
                    </a:cubicBezTo>
                    <a:cubicBezTo>
                      <a:pt x="169" y="68"/>
                      <a:pt x="165" y="69"/>
                      <a:pt x="164" y="72"/>
                    </a:cubicBezTo>
                    <a:cubicBezTo>
                      <a:pt x="164" y="72"/>
                      <a:pt x="164" y="74"/>
                      <a:pt x="164" y="74"/>
                    </a:cubicBezTo>
                    <a:cubicBezTo>
                      <a:pt x="164" y="74"/>
                      <a:pt x="162" y="75"/>
                      <a:pt x="161" y="75"/>
                    </a:cubicBezTo>
                    <a:cubicBezTo>
                      <a:pt x="160" y="75"/>
                      <a:pt x="159" y="77"/>
                      <a:pt x="158" y="77"/>
                    </a:cubicBezTo>
                    <a:cubicBezTo>
                      <a:pt x="157" y="77"/>
                      <a:pt x="156" y="77"/>
                      <a:pt x="156" y="77"/>
                    </a:cubicBezTo>
                    <a:cubicBezTo>
                      <a:pt x="155" y="78"/>
                      <a:pt x="154" y="79"/>
                      <a:pt x="153" y="80"/>
                    </a:cubicBezTo>
                    <a:cubicBezTo>
                      <a:pt x="153" y="81"/>
                      <a:pt x="152" y="81"/>
                      <a:pt x="151" y="81"/>
                    </a:cubicBezTo>
                    <a:cubicBezTo>
                      <a:pt x="150" y="82"/>
                      <a:pt x="150" y="84"/>
                      <a:pt x="149" y="84"/>
                    </a:cubicBezTo>
                    <a:cubicBezTo>
                      <a:pt x="148" y="84"/>
                      <a:pt x="148" y="84"/>
                      <a:pt x="147" y="84"/>
                    </a:cubicBezTo>
                    <a:cubicBezTo>
                      <a:pt x="147" y="86"/>
                      <a:pt x="148" y="88"/>
                      <a:pt x="147" y="90"/>
                    </a:cubicBezTo>
                    <a:cubicBezTo>
                      <a:pt x="145" y="92"/>
                      <a:pt x="144" y="93"/>
                      <a:pt x="141" y="94"/>
                    </a:cubicBezTo>
                    <a:cubicBezTo>
                      <a:pt x="140" y="95"/>
                      <a:pt x="139" y="95"/>
                      <a:pt x="138" y="96"/>
                    </a:cubicBezTo>
                    <a:cubicBezTo>
                      <a:pt x="137" y="96"/>
                      <a:pt x="136" y="97"/>
                      <a:pt x="135" y="98"/>
                    </a:cubicBezTo>
                    <a:cubicBezTo>
                      <a:pt x="134" y="98"/>
                      <a:pt x="134" y="99"/>
                      <a:pt x="133" y="99"/>
                    </a:cubicBezTo>
                    <a:cubicBezTo>
                      <a:pt x="133" y="159"/>
                      <a:pt x="133" y="159"/>
                      <a:pt x="133" y="159"/>
                    </a:cubicBezTo>
                    <a:cubicBezTo>
                      <a:pt x="134" y="159"/>
                      <a:pt x="134" y="158"/>
                      <a:pt x="135" y="157"/>
                    </a:cubicBezTo>
                    <a:cubicBezTo>
                      <a:pt x="136" y="156"/>
                      <a:pt x="136" y="154"/>
                      <a:pt x="137" y="154"/>
                    </a:cubicBezTo>
                    <a:cubicBezTo>
                      <a:pt x="138" y="153"/>
                      <a:pt x="140" y="153"/>
                      <a:pt x="141" y="152"/>
                    </a:cubicBezTo>
                    <a:cubicBezTo>
                      <a:pt x="142" y="152"/>
                      <a:pt x="143" y="152"/>
                      <a:pt x="144" y="151"/>
                    </a:cubicBezTo>
                    <a:cubicBezTo>
                      <a:pt x="144" y="151"/>
                      <a:pt x="145" y="149"/>
                      <a:pt x="146" y="150"/>
                    </a:cubicBezTo>
                    <a:cubicBezTo>
                      <a:pt x="147" y="151"/>
                      <a:pt x="144" y="152"/>
                      <a:pt x="145" y="153"/>
                    </a:cubicBezTo>
                    <a:cubicBezTo>
                      <a:pt x="147" y="154"/>
                      <a:pt x="148" y="151"/>
                      <a:pt x="150" y="151"/>
                    </a:cubicBezTo>
                    <a:cubicBezTo>
                      <a:pt x="150" y="151"/>
                      <a:pt x="151" y="152"/>
                      <a:pt x="152" y="152"/>
                    </a:cubicBezTo>
                    <a:cubicBezTo>
                      <a:pt x="153" y="153"/>
                      <a:pt x="154" y="154"/>
                      <a:pt x="155" y="154"/>
                    </a:cubicBezTo>
                    <a:cubicBezTo>
                      <a:pt x="155" y="154"/>
                      <a:pt x="157" y="154"/>
                      <a:pt x="158" y="154"/>
                    </a:cubicBezTo>
                    <a:cubicBezTo>
                      <a:pt x="159" y="154"/>
                      <a:pt x="160" y="156"/>
                      <a:pt x="161" y="155"/>
                    </a:cubicBezTo>
                    <a:cubicBezTo>
                      <a:pt x="162" y="155"/>
                      <a:pt x="163" y="154"/>
                      <a:pt x="164" y="154"/>
                    </a:cubicBezTo>
                    <a:cubicBezTo>
                      <a:pt x="166" y="153"/>
                      <a:pt x="167" y="154"/>
                      <a:pt x="168" y="156"/>
                    </a:cubicBezTo>
                    <a:cubicBezTo>
                      <a:pt x="169" y="156"/>
                      <a:pt x="169" y="154"/>
                      <a:pt x="170" y="155"/>
                    </a:cubicBezTo>
                    <a:cubicBezTo>
                      <a:pt x="170" y="156"/>
                      <a:pt x="171" y="156"/>
                      <a:pt x="171" y="157"/>
                    </a:cubicBezTo>
                    <a:cubicBezTo>
                      <a:pt x="171" y="158"/>
                      <a:pt x="171" y="158"/>
                      <a:pt x="172" y="159"/>
                    </a:cubicBezTo>
                    <a:cubicBezTo>
                      <a:pt x="172" y="159"/>
                      <a:pt x="173" y="159"/>
                      <a:pt x="174" y="160"/>
                    </a:cubicBezTo>
                    <a:cubicBezTo>
                      <a:pt x="175" y="161"/>
                      <a:pt x="176" y="162"/>
                      <a:pt x="177" y="163"/>
                    </a:cubicBezTo>
                    <a:cubicBezTo>
                      <a:pt x="178" y="165"/>
                      <a:pt x="180" y="166"/>
                      <a:pt x="182" y="166"/>
                    </a:cubicBezTo>
                    <a:cubicBezTo>
                      <a:pt x="183" y="166"/>
                      <a:pt x="184" y="166"/>
                      <a:pt x="186" y="166"/>
                    </a:cubicBezTo>
                    <a:cubicBezTo>
                      <a:pt x="188" y="166"/>
                      <a:pt x="190" y="168"/>
                      <a:pt x="192" y="169"/>
                    </a:cubicBezTo>
                    <a:cubicBezTo>
                      <a:pt x="193" y="170"/>
                      <a:pt x="194" y="171"/>
                      <a:pt x="194" y="172"/>
                    </a:cubicBezTo>
                    <a:cubicBezTo>
                      <a:pt x="195" y="172"/>
                      <a:pt x="195" y="173"/>
                      <a:pt x="195" y="174"/>
                    </a:cubicBezTo>
                    <a:cubicBezTo>
                      <a:pt x="195" y="176"/>
                      <a:pt x="198" y="177"/>
                      <a:pt x="197" y="180"/>
                    </a:cubicBezTo>
                    <a:cubicBezTo>
                      <a:pt x="197" y="181"/>
                      <a:pt x="198" y="181"/>
                      <a:pt x="199" y="182"/>
                    </a:cubicBezTo>
                    <a:cubicBezTo>
                      <a:pt x="200" y="182"/>
                      <a:pt x="201" y="183"/>
                      <a:pt x="202" y="183"/>
                    </a:cubicBezTo>
                    <a:cubicBezTo>
                      <a:pt x="202" y="183"/>
                      <a:pt x="203" y="183"/>
                      <a:pt x="203" y="183"/>
                    </a:cubicBezTo>
                    <a:cubicBezTo>
                      <a:pt x="205" y="183"/>
                      <a:pt x="206" y="184"/>
                      <a:pt x="207" y="184"/>
                    </a:cubicBezTo>
                    <a:cubicBezTo>
                      <a:pt x="208" y="185"/>
                      <a:pt x="209" y="185"/>
                      <a:pt x="209" y="185"/>
                    </a:cubicBezTo>
                    <a:cubicBezTo>
                      <a:pt x="210" y="186"/>
                      <a:pt x="210" y="187"/>
                      <a:pt x="211" y="188"/>
                    </a:cubicBezTo>
                    <a:cubicBezTo>
                      <a:pt x="212" y="188"/>
                      <a:pt x="213" y="188"/>
                      <a:pt x="214" y="188"/>
                    </a:cubicBezTo>
                    <a:cubicBezTo>
                      <a:pt x="215" y="188"/>
                      <a:pt x="217" y="189"/>
                      <a:pt x="218" y="189"/>
                    </a:cubicBezTo>
                    <a:cubicBezTo>
                      <a:pt x="219" y="189"/>
                      <a:pt x="220" y="189"/>
                      <a:pt x="221" y="189"/>
                    </a:cubicBezTo>
                    <a:cubicBezTo>
                      <a:pt x="222" y="189"/>
                      <a:pt x="223" y="190"/>
                      <a:pt x="225" y="191"/>
                    </a:cubicBezTo>
                    <a:cubicBezTo>
                      <a:pt x="209" y="219"/>
                      <a:pt x="183" y="239"/>
                      <a:pt x="152" y="246"/>
                    </a:cubicBezTo>
                    <a:cubicBezTo>
                      <a:pt x="152" y="244"/>
                      <a:pt x="152" y="243"/>
                      <a:pt x="152" y="242"/>
                    </a:cubicBezTo>
                    <a:cubicBezTo>
                      <a:pt x="152" y="239"/>
                      <a:pt x="152" y="237"/>
                      <a:pt x="152" y="235"/>
                    </a:cubicBezTo>
                    <a:cubicBezTo>
                      <a:pt x="151" y="233"/>
                      <a:pt x="151" y="230"/>
                      <a:pt x="150" y="229"/>
                    </a:cubicBezTo>
                    <a:cubicBezTo>
                      <a:pt x="149" y="228"/>
                      <a:pt x="147" y="226"/>
                      <a:pt x="145" y="225"/>
                    </a:cubicBezTo>
                    <a:cubicBezTo>
                      <a:pt x="144" y="224"/>
                      <a:pt x="143" y="224"/>
                      <a:pt x="142" y="223"/>
                    </a:cubicBezTo>
                    <a:cubicBezTo>
                      <a:pt x="140" y="222"/>
                      <a:pt x="136" y="220"/>
                      <a:pt x="135" y="218"/>
                    </a:cubicBezTo>
                    <a:cubicBezTo>
                      <a:pt x="135" y="217"/>
                      <a:pt x="135" y="216"/>
                      <a:pt x="134" y="216"/>
                    </a:cubicBezTo>
                    <a:cubicBezTo>
                      <a:pt x="134" y="215"/>
                      <a:pt x="134" y="214"/>
                      <a:pt x="133" y="214"/>
                    </a:cubicBezTo>
                    <a:lnTo>
                      <a:pt x="133" y="255"/>
                    </a:lnTo>
                    <a:close/>
                    <a:moveTo>
                      <a:pt x="3" y="108"/>
                    </a:moveTo>
                    <a:cubicBezTo>
                      <a:pt x="2" y="110"/>
                      <a:pt x="2" y="112"/>
                      <a:pt x="1" y="114"/>
                    </a:cubicBezTo>
                    <a:cubicBezTo>
                      <a:pt x="1" y="116"/>
                      <a:pt x="1" y="118"/>
                      <a:pt x="1" y="120"/>
                    </a:cubicBezTo>
                    <a:cubicBezTo>
                      <a:pt x="0" y="124"/>
                      <a:pt x="0" y="128"/>
                      <a:pt x="0" y="132"/>
                    </a:cubicBezTo>
                    <a:cubicBezTo>
                      <a:pt x="0" y="136"/>
                      <a:pt x="0" y="140"/>
                      <a:pt x="1" y="144"/>
                    </a:cubicBezTo>
                    <a:cubicBezTo>
                      <a:pt x="1" y="146"/>
                      <a:pt x="1" y="148"/>
                      <a:pt x="1" y="150"/>
                    </a:cubicBezTo>
                    <a:cubicBezTo>
                      <a:pt x="2" y="152"/>
                      <a:pt x="2" y="154"/>
                      <a:pt x="3" y="156"/>
                    </a:cubicBezTo>
                    <a:cubicBezTo>
                      <a:pt x="3" y="157"/>
                      <a:pt x="3" y="159"/>
                      <a:pt x="4" y="161"/>
                    </a:cubicBezTo>
                    <a:cubicBezTo>
                      <a:pt x="5" y="165"/>
                      <a:pt x="6" y="169"/>
                      <a:pt x="8" y="172"/>
                    </a:cubicBezTo>
                    <a:cubicBezTo>
                      <a:pt x="8" y="174"/>
                      <a:pt x="9" y="176"/>
                      <a:pt x="10" y="178"/>
                    </a:cubicBezTo>
                    <a:cubicBezTo>
                      <a:pt x="11" y="180"/>
                      <a:pt x="11" y="181"/>
                      <a:pt x="12" y="183"/>
                    </a:cubicBezTo>
                    <a:cubicBezTo>
                      <a:pt x="13" y="184"/>
                      <a:pt x="13" y="185"/>
                      <a:pt x="14" y="186"/>
                    </a:cubicBezTo>
                    <a:cubicBezTo>
                      <a:pt x="15" y="187"/>
                      <a:pt x="15" y="189"/>
                      <a:pt x="17" y="191"/>
                    </a:cubicBezTo>
                    <a:cubicBezTo>
                      <a:pt x="20" y="196"/>
                      <a:pt x="23" y="201"/>
                      <a:pt x="27" y="205"/>
                    </a:cubicBezTo>
                    <a:cubicBezTo>
                      <a:pt x="28" y="207"/>
                      <a:pt x="30" y="210"/>
                      <a:pt x="32" y="212"/>
                    </a:cubicBezTo>
                    <a:cubicBezTo>
                      <a:pt x="34" y="213"/>
                      <a:pt x="35" y="215"/>
                      <a:pt x="36" y="216"/>
                    </a:cubicBezTo>
                    <a:cubicBezTo>
                      <a:pt x="38" y="217"/>
                      <a:pt x="39" y="219"/>
                      <a:pt x="41" y="220"/>
                    </a:cubicBezTo>
                    <a:cubicBezTo>
                      <a:pt x="47" y="226"/>
                      <a:pt x="55" y="232"/>
                      <a:pt x="63" y="236"/>
                    </a:cubicBezTo>
                    <a:cubicBezTo>
                      <a:pt x="64" y="237"/>
                      <a:pt x="66" y="238"/>
                      <a:pt x="68" y="239"/>
                    </a:cubicBezTo>
                    <a:cubicBezTo>
                      <a:pt x="71" y="241"/>
                      <a:pt x="75" y="243"/>
                      <a:pt x="79" y="245"/>
                    </a:cubicBezTo>
                    <a:cubicBezTo>
                      <a:pt x="81" y="245"/>
                      <a:pt x="83" y="246"/>
                      <a:pt x="85" y="247"/>
                    </a:cubicBezTo>
                    <a:cubicBezTo>
                      <a:pt x="97" y="252"/>
                      <a:pt x="111" y="254"/>
                      <a:pt x="124" y="255"/>
                    </a:cubicBezTo>
                    <a:cubicBezTo>
                      <a:pt x="127" y="255"/>
                      <a:pt x="130" y="255"/>
                      <a:pt x="133" y="255"/>
                    </a:cubicBezTo>
                    <a:cubicBezTo>
                      <a:pt x="133" y="214"/>
                      <a:pt x="133" y="214"/>
                      <a:pt x="133" y="214"/>
                    </a:cubicBezTo>
                    <a:cubicBezTo>
                      <a:pt x="133" y="213"/>
                      <a:pt x="132" y="212"/>
                      <a:pt x="132" y="211"/>
                    </a:cubicBezTo>
                    <a:cubicBezTo>
                      <a:pt x="130" y="209"/>
                      <a:pt x="129" y="206"/>
                      <a:pt x="127" y="203"/>
                    </a:cubicBezTo>
                    <a:cubicBezTo>
                      <a:pt x="126" y="202"/>
                      <a:pt x="125" y="200"/>
                      <a:pt x="124" y="199"/>
                    </a:cubicBezTo>
                    <a:cubicBezTo>
                      <a:pt x="124" y="198"/>
                      <a:pt x="122" y="198"/>
                      <a:pt x="122" y="197"/>
                    </a:cubicBezTo>
                    <a:cubicBezTo>
                      <a:pt x="122" y="196"/>
                      <a:pt x="121" y="194"/>
                      <a:pt x="121" y="193"/>
                    </a:cubicBezTo>
                    <a:cubicBezTo>
                      <a:pt x="121" y="192"/>
                      <a:pt x="123" y="191"/>
                      <a:pt x="123" y="189"/>
                    </a:cubicBezTo>
                    <a:cubicBezTo>
                      <a:pt x="123" y="188"/>
                      <a:pt x="122" y="188"/>
                      <a:pt x="122" y="187"/>
                    </a:cubicBezTo>
                    <a:cubicBezTo>
                      <a:pt x="121" y="185"/>
                      <a:pt x="122" y="184"/>
                      <a:pt x="123" y="182"/>
                    </a:cubicBezTo>
                    <a:cubicBezTo>
                      <a:pt x="123" y="181"/>
                      <a:pt x="124" y="180"/>
                      <a:pt x="124" y="180"/>
                    </a:cubicBezTo>
                    <a:cubicBezTo>
                      <a:pt x="124" y="179"/>
                      <a:pt x="125" y="179"/>
                      <a:pt x="126" y="178"/>
                    </a:cubicBezTo>
                    <a:cubicBezTo>
                      <a:pt x="126" y="178"/>
                      <a:pt x="127" y="177"/>
                      <a:pt x="127" y="176"/>
                    </a:cubicBezTo>
                    <a:cubicBezTo>
                      <a:pt x="128" y="175"/>
                      <a:pt x="130" y="174"/>
                      <a:pt x="130" y="173"/>
                    </a:cubicBezTo>
                    <a:cubicBezTo>
                      <a:pt x="130" y="172"/>
                      <a:pt x="131" y="167"/>
                      <a:pt x="130" y="165"/>
                    </a:cubicBezTo>
                    <a:cubicBezTo>
                      <a:pt x="130" y="164"/>
                      <a:pt x="129" y="163"/>
                      <a:pt x="129" y="162"/>
                    </a:cubicBezTo>
                    <a:cubicBezTo>
                      <a:pt x="128" y="161"/>
                      <a:pt x="128" y="159"/>
                      <a:pt x="126" y="159"/>
                    </a:cubicBezTo>
                    <a:cubicBezTo>
                      <a:pt x="125" y="159"/>
                      <a:pt x="125" y="160"/>
                      <a:pt x="124" y="161"/>
                    </a:cubicBezTo>
                    <a:cubicBezTo>
                      <a:pt x="124" y="162"/>
                      <a:pt x="124" y="163"/>
                      <a:pt x="123" y="163"/>
                    </a:cubicBezTo>
                    <a:cubicBezTo>
                      <a:pt x="121" y="164"/>
                      <a:pt x="121" y="162"/>
                      <a:pt x="119" y="161"/>
                    </a:cubicBezTo>
                    <a:cubicBezTo>
                      <a:pt x="118" y="161"/>
                      <a:pt x="117" y="161"/>
                      <a:pt x="117" y="161"/>
                    </a:cubicBezTo>
                    <a:cubicBezTo>
                      <a:pt x="115" y="160"/>
                      <a:pt x="115" y="158"/>
                      <a:pt x="114" y="158"/>
                    </a:cubicBezTo>
                    <a:cubicBezTo>
                      <a:pt x="113" y="157"/>
                      <a:pt x="112" y="157"/>
                      <a:pt x="111" y="156"/>
                    </a:cubicBezTo>
                    <a:cubicBezTo>
                      <a:pt x="111" y="156"/>
                      <a:pt x="111" y="154"/>
                      <a:pt x="111" y="153"/>
                    </a:cubicBezTo>
                    <a:cubicBezTo>
                      <a:pt x="109" y="153"/>
                      <a:pt x="108" y="150"/>
                      <a:pt x="106" y="149"/>
                    </a:cubicBezTo>
                    <a:cubicBezTo>
                      <a:pt x="105" y="148"/>
                      <a:pt x="103" y="148"/>
                      <a:pt x="102" y="148"/>
                    </a:cubicBezTo>
                    <a:cubicBezTo>
                      <a:pt x="101" y="148"/>
                      <a:pt x="101" y="147"/>
                      <a:pt x="100" y="147"/>
                    </a:cubicBezTo>
                    <a:cubicBezTo>
                      <a:pt x="99" y="147"/>
                      <a:pt x="98" y="147"/>
                      <a:pt x="98" y="147"/>
                    </a:cubicBezTo>
                    <a:cubicBezTo>
                      <a:pt x="95" y="146"/>
                      <a:pt x="94" y="141"/>
                      <a:pt x="90" y="141"/>
                    </a:cubicBezTo>
                    <a:cubicBezTo>
                      <a:pt x="89" y="142"/>
                      <a:pt x="88" y="143"/>
                      <a:pt x="86" y="143"/>
                    </a:cubicBezTo>
                    <a:cubicBezTo>
                      <a:pt x="85" y="143"/>
                      <a:pt x="83" y="142"/>
                      <a:pt x="81" y="141"/>
                    </a:cubicBezTo>
                    <a:cubicBezTo>
                      <a:pt x="80" y="141"/>
                      <a:pt x="78" y="140"/>
                      <a:pt x="77" y="140"/>
                    </a:cubicBezTo>
                    <a:cubicBezTo>
                      <a:pt x="76" y="139"/>
                      <a:pt x="75" y="138"/>
                      <a:pt x="74" y="138"/>
                    </a:cubicBezTo>
                    <a:cubicBezTo>
                      <a:pt x="73" y="137"/>
                      <a:pt x="72" y="137"/>
                      <a:pt x="71" y="137"/>
                    </a:cubicBezTo>
                    <a:cubicBezTo>
                      <a:pt x="71" y="137"/>
                      <a:pt x="70" y="136"/>
                      <a:pt x="69" y="135"/>
                    </a:cubicBezTo>
                    <a:cubicBezTo>
                      <a:pt x="68" y="134"/>
                      <a:pt x="67" y="133"/>
                      <a:pt x="66" y="133"/>
                    </a:cubicBezTo>
                    <a:cubicBezTo>
                      <a:pt x="66" y="132"/>
                      <a:pt x="67" y="131"/>
                      <a:pt x="68" y="130"/>
                    </a:cubicBezTo>
                    <a:cubicBezTo>
                      <a:pt x="68" y="126"/>
                      <a:pt x="66" y="124"/>
                      <a:pt x="64" y="122"/>
                    </a:cubicBezTo>
                    <a:cubicBezTo>
                      <a:pt x="63" y="121"/>
                      <a:pt x="62" y="120"/>
                      <a:pt x="61" y="119"/>
                    </a:cubicBezTo>
                    <a:cubicBezTo>
                      <a:pt x="61" y="118"/>
                      <a:pt x="61" y="118"/>
                      <a:pt x="61" y="117"/>
                    </a:cubicBezTo>
                    <a:cubicBezTo>
                      <a:pt x="60" y="116"/>
                      <a:pt x="59" y="115"/>
                      <a:pt x="58" y="114"/>
                    </a:cubicBezTo>
                    <a:cubicBezTo>
                      <a:pt x="57" y="113"/>
                      <a:pt x="56" y="112"/>
                      <a:pt x="56" y="111"/>
                    </a:cubicBezTo>
                    <a:cubicBezTo>
                      <a:pt x="55" y="109"/>
                      <a:pt x="56" y="108"/>
                      <a:pt x="56" y="106"/>
                    </a:cubicBezTo>
                    <a:cubicBezTo>
                      <a:pt x="55" y="104"/>
                      <a:pt x="51" y="105"/>
                      <a:pt x="52" y="108"/>
                    </a:cubicBezTo>
                    <a:cubicBezTo>
                      <a:pt x="52" y="109"/>
                      <a:pt x="53" y="110"/>
                      <a:pt x="53" y="111"/>
                    </a:cubicBezTo>
                    <a:cubicBezTo>
                      <a:pt x="54" y="112"/>
                      <a:pt x="54" y="113"/>
                      <a:pt x="54" y="114"/>
                    </a:cubicBezTo>
                    <a:cubicBezTo>
                      <a:pt x="55" y="115"/>
                      <a:pt x="56" y="116"/>
                      <a:pt x="56" y="117"/>
                    </a:cubicBezTo>
                    <a:cubicBezTo>
                      <a:pt x="56" y="119"/>
                      <a:pt x="56" y="121"/>
                      <a:pt x="57" y="122"/>
                    </a:cubicBezTo>
                    <a:cubicBezTo>
                      <a:pt x="57" y="123"/>
                      <a:pt x="59" y="124"/>
                      <a:pt x="58" y="125"/>
                    </a:cubicBezTo>
                    <a:cubicBezTo>
                      <a:pt x="57" y="125"/>
                      <a:pt x="56" y="124"/>
                      <a:pt x="56" y="123"/>
                    </a:cubicBezTo>
                    <a:cubicBezTo>
                      <a:pt x="55" y="123"/>
                      <a:pt x="54" y="122"/>
                      <a:pt x="53" y="121"/>
                    </a:cubicBezTo>
                    <a:cubicBezTo>
                      <a:pt x="53" y="121"/>
                      <a:pt x="54" y="120"/>
                      <a:pt x="54" y="119"/>
                    </a:cubicBezTo>
                    <a:cubicBezTo>
                      <a:pt x="53" y="117"/>
                      <a:pt x="49" y="117"/>
                      <a:pt x="49" y="115"/>
                    </a:cubicBezTo>
                    <a:cubicBezTo>
                      <a:pt x="49" y="114"/>
                      <a:pt x="51" y="114"/>
                      <a:pt x="51" y="113"/>
                    </a:cubicBezTo>
                    <a:cubicBezTo>
                      <a:pt x="51" y="111"/>
                      <a:pt x="49" y="110"/>
                      <a:pt x="49" y="109"/>
                    </a:cubicBezTo>
                    <a:cubicBezTo>
                      <a:pt x="48" y="108"/>
                      <a:pt x="48" y="107"/>
                      <a:pt x="48" y="105"/>
                    </a:cubicBezTo>
                    <a:cubicBezTo>
                      <a:pt x="48" y="104"/>
                      <a:pt x="48" y="103"/>
                      <a:pt x="48" y="101"/>
                    </a:cubicBezTo>
                    <a:cubicBezTo>
                      <a:pt x="48" y="101"/>
                      <a:pt x="46" y="99"/>
                      <a:pt x="45" y="99"/>
                    </a:cubicBezTo>
                    <a:cubicBezTo>
                      <a:pt x="44" y="98"/>
                      <a:pt x="43" y="99"/>
                      <a:pt x="43" y="98"/>
                    </a:cubicBezTo>
                    <a:cubicBezTo>
                      <a:pt x="42" y="97"/>
                      <a:pt x="42" y="95"/>
                      <a:pt x="42" y="95"/>
                    </a:cubicBezTo>
                    <a:cubicBezTo>
                      <a:pt x="42" y="93"/>
                      <a:pt x="42" y="91"/>
                      <a:pt x="42" y="90"/>
                    </a:cubicBezTo>
                    <a:cubicBezTo>
                      <a:pt x="42" y="88"/>
                      <a:pt x="41" y="86"/>
                      <a:pt x="42" y="85"/>
                    </a:cubicBezTo>
                    <a:cubicBezTo>
                      <a:pt x="42" y="83"/>
                      <a:pt x="44" y="83"/>
                      <a:pt x="44" y="81"/>
                    </a:cubicBezTo>
                    <a:cubicBezTo>
                      <a:pt x="45" y="80"/>
                      <a:pt x="45" y="79"/>
                      <a:pt x="45" y="78"/>
                    </a:cubicBezTo>
                    <a:cubicBezTo>
                      <a:pt x="46" y="77"/>
                      <a:pt x="48" y="75"/>
                      <a:pt x="50" y="73"/>
                    </a:cubicBezTo>
                    <a:cubicBezTo>
                      <a:pt x="51" y="71"/>
                      <a:pt x="53" y="69"/>
                      <a:pt x="54" y="67"/>
                    </a:cubicBezTo>
                    <a:cubicBezTo>
                      <a:pt x="54" y="66"/>
                      <a:pt x="55" y="65"/>
                      <a:pt x="55" y="64"/>
                    </a:cubicBezTo>
                    <a:cubicBezTo>
                      <a:pt x="55" y="63"/>
                      <a:pt x="52" y="62"/>
                      <a:pt x="52" y="60"/>
                    </a:cubicBezTo>
                    <a:cubicBezTo>
                      <a:pt x="53" y="59"/>
                      <a:pt x="54" y="59"/>
                      <a:pt x="54" y="58"/>
                    </a:cubicBezTo>
                    <a:cubicBezTo>
                      <a:pt x="54" y="58"/>
                      <a:pt x="55" y="56"/>
                      <a:pt x="55" y="56"/>
                    </a:cubicBezTo>
                    <a:cubicBezTo>
                      <a:pt x="55" y="55"/>
                      <a:pt x="54" y="53"/>
                      <a:pt x="54" y="52"/>
                    </a:cubicBezTo>
                    <a:cubicBezTo>
                      <a:pt x="55" y="51"/>
                      <a:pt x="56" y="50"/>
                      <a:pt x="55" y="49"/>
                    </a:cubicBezTo>
                    <a:cubicBezTo>
                      <a:pt x="54" y="48"/>
                      <a:pt x="53" y="50"/>
                      <a:pt x="52" y="49"/>
                    </a:cubicBezTo>
                    <a:cubicBezTo>
                      <a:pt x="51" y="48"/>
                      <a:pt x="52" y="47"/>
                      <a:pt x="52" y="46"/>
                    </a:cubicBezTo>
                    <a:cubicBezTo>
                      <a:pt x="52" y="46"/>
                      <a:pt x="52" y="45"/>
                      <a:pt x="52" y="44"/>
                    </a:cubicBezTo>
                    <a:cubicBezTo>
                      <a:pt x="52" y="44"/>
                      <a:pt x="53" y="43"/>
                      <a:pt x="53" y="42"/>
                    </a:cubicBezTo>
                    <a:cubicBezTo>
                      <a:pt x="52" y="42"/>
                      <a:pt x="52" y="41"/>
                      <a:pt x="51" y="40"/>
                    </a:cubicBezTo>
                    <a:cubicBezTo>
                      <a:pt x="66" y="27"/>
                      <a:pt x="84" y="17"/>
                      <a:pt x="103" y="11"/>
                    </a:cubicBezTo>
                    <a:cubicBezTo>
                      <a:pt x="103" y="11"/>
                      <a:pt x="103" y="11"/>
                      <a:pt x="103" y="11"/>
                    </a:cubicBezTo>
                    <a:cubicBezTo>
                      <a:pt x="104" y="12"/>
                      <a:pt x="104" y="12"/>
                      <a:pt x="104" y="12"/>
                    </a:cubicBezTo>
                    <a:cubicBezTo>
                      <a:pt x="106" y="12"/>
                      <a:pt x="107" y="12"/>
                      <a:pt x="108" y="12"/>
                    </a:cubicBezTo>
                    <a:cubicBezTo>
                      <a:pt x="109" y="12"/>
                      <a:pt x="110" y="11"/>
                      <a:pt x="112" y="11"/>
                    </a:cubicBezTo>
                    <a:cubicBezTo>
                      <a:pt x="114" y="11"/>
                      <a:pt x="118" y="13"/>
                      <a:pt x="120" y="12"/>
                    </a:cubicBezTo>
                    <a:cubicBezTo>
                      <a:pt x="120" y="12"/>
                      <a:pt x="120" y="11"/>
                      <a:pt x="120" y="10"/>
                    </a:cubicBezTo>
                    <a:cubicBezTo>
                      <a:pt x="121" y="9"/>
                      <a:pt x="121" y="9"/>
                      <a:pt x="122" y="8"/>
                    </a:cubicBezTo>
                    <a:cubicBezTo>
                      <a:pt x="123" y="8"/>
                      <a:pt x="124" y="7"/>
                      <a:pt x="124" y="7"/>
                    </a:cubicBezTo>
                    <a:cubicBezTo>
                      <a:pt x="127" y="7"/>
                      <a:pt x="130" y="7"/>
                      <a:pt x="133" y="7"/>
                    </a:cubicBezTo>
                    <a:cubicBezTo>
                      <a:pt x="133" y="0"/>
                      <a:pt x="133" y="0"/>
                      <a:pt x="133" y="0"/>
                    </a:cubicBezTo>
                    <a:cubicBezTo>
                      <a:pt x="131" y="0"/>
                      <a:pt x="129" y="0"/>
                      <a:pt x="127" y="0"/>
                    </a:cubicBezTo>
                    <a:cubicBezTo>
                      <a:pt x="126" y="0"/>
                      <a:pt x="125" y="0"/>
                      <a:pt x="124" y="1"/>
                    </a:cubicBezTo>
                    <a:cubicBezTo>
                      <a:pt x="123" y="1"/>
                      <a:pt x="122" y="1"/>
                      <a:pt x="121" y="1"/>
                    </a:cubicBezTo>
                    <a:cubicBezTo>
                      <a:pt x="108" y="3"/>
                      <a:pt x="96" y="6"/>
                      <a:pt x="85" y="11"/>
                    </a:cubicBezTo>
                    <a:cubicBezTo>
                      <a:pt x="83" y="12"/>
                      <a:pt x="81" y="13"/>
                      <a:pt x="79" y="14"/>
                    </a:cubicBezTo>
                    <a:cubicBezTo>
                      <a:pt x="78" y="14"/>
                      <a:pt x="78" y="14"/>
                      <a:pt x="77" y="15"/>
                    </a:cubicBezTo>
                    <a:cubicBezTo>
                      <a:pt x="76" y="15"/>
                      <a:pt x="75" y="16"/>
                      <a:pt x="73" y="17"/>
                    </a:cubicBezTo>
                    <a:cubicBezTo>
                      <a:pt x="71" y="18"/>
                      <a:pt x="70" y="19"/>
                      <a:pt x="68" y="20"/>
                    </a:cubicBezTo>
                    <a:cubicBezTo>
                      <a:pt x="66" y="21"/>
                      <a:pt x="64" y="22"/>
                      <a:pt x="63" y="23"/>
                    </a:cubicBezTo>
                    <a:cubicBezTo>
                      <a:pt x="56" y="28"/>
                      <a:pt x="49" y="33"/>
                      <a:pt x="43" y="39"/>
                    </a:cubicBezTo>
                    <a:cubicBezTo>
                      <a:pt x="42" y="39"/>
                      <a:pt x="42" y="40"/>
                      <a:pt x="41" y="41"/>
                    </a:cubicBezTo>
                    <a:cubicBezTo>
                      <a:pt x="39" y="42"/>
                      <a:pt x="38" y="44"/>
                      <a:pt x="36" y="45"/>
                    </a:cubicBezTo>
                    <a:cubicBezTo>
                      <a:pt x="35" y="46"/>
                      <a:pt x="34" y="48"/>
                      <a:pt x="32" y="50"/>
                    </a:cubicBezTo>
                    <a:cubicBezTo>
                      <a:pt x="30" y="52"/>
                      <a:pt x="28" y="54"/>
                      <a:pt x="27" y="57"/>
                    </a:cubicBezTo>
                    <a:cubicBezTo>
                      <a:pt x="23" y="61"/>
                      <a:pt x="20" y="66"/>
                      <a:pt x="17" y="72"/>
                    </a:cubicBezTo>
                    <a:cubicBezTo>
                      <a:pt x="15" y="73"/>
                      <a:pt x="15" y="75"/>
                      <a:pt x="14" y="77"/>
                    </a:cubicBezTo>
                    <a:cubicBezTo>
                      <a:pt x="13" y="78"/>
                      <a:pt x="13" y="79"/>
                      <a:pt x="12" y="80"/>
                    </a:cubicBezTo>
                    <a:cubicBezTo>
                      <a:pt x="11" y="82"/>
                      <a:pt x="10" y="85"/>
                      <a:pt x="9" y="88"/>
                    </a:cubicBezTo>
                    <a:cubicBezTo>
                      <a:pt x="8" y="89"/>
                      <a:pt x="8" y="90"/>
                      <a:pt x="8" y="91"/>
                    </a:cubicBezTo>
                    <a:cubicBezTo>
                      <a:pt x="6" y="94"/>
                      <a:pt x="5" y="98"/>
                      <a:pt x="4" y="102"/>
                    </a:cubicBezTo>
                    <a:cubicBezTo>
                      <a:pt x="3" y="104"/>
                      <a:pt x="3" y="106"/>
                      <a:pt x="3" y="108"/>
                    </a:cubicBezTo>
                    <a:close/>
                    <a:moveTo>
                      <a:pt x="133" y="99"/>
                    </a:moveTo>
                    <a:cubicBezTo>
                      <a:pt x="133" y="159"/>
                      <a:pt x="133" y="159"/>
                      <a:pt x="133" y="159"/>
                    </a:cubicBezTo>
                    <a:cubicBezTo>
                      <a:pt x="133" y="160"/>
                      <a:pt x="132" y="160"/>
                      <a:pt x="132" y="160"/>
                    </a:cubicBezTo>
                    <a:cubicBezTo>
                      <a:pt x="131" y="160"/>
                      <a:pt x="130" y="158"/>
                      <a:pt x="129" y="158"/>
                    </a:cubicBezTo>
                    <a:cubicBezTo>
                      <a:pt x="126" y="157"/>
                      <a:pt x="124" y="159"/>
                      <a:pt x="122" y="159"/>
                    </a:cubicBezTo>
                    <a:cubicBezTo>
                      <a:pt x="119" y="159"/>
                      <a:pt x="116" y="156"/>
                      <a:pt x="116" y="153"/>
                    </a:cubicBezTo>
                    <a:cubicBezTo>
                      <a:pt x="116" y="152"/>
                      <a:pt x="117" y="150"/>
                      <a:pt x="117" y="148"/>
                    </a:cubicBezTo>
                    <a:cubicBezTo>
                      <a:pt x="117" y="147"/>
                      <a:pt x="118" y="146"/>
                      <a:pt x="118" y="145"/>
                    </a:cubicBezTo>
                    <a:cubicBezTo>
                      <a:pt x="118" y="143"/>
                      <a:pt x="116" y="142"/>
                      <a:pt x="115" y="142"/>
                    </a:cubicBezTo>
                    <a:cubicBezTo>
                      <a:pt x="112" y="141"/>
                      <a:pt x="109" y="143"/>
                      <a:pt x="106" y="142"/>
                    </a:cubicBezTo>
                    <a:cubicBezTo>
                      <a:pt x="105" y="141"/>
                      <a:pt x="107" y="140"/>
                      <a:pt x="107" y="139"/>
                    </a:cubicBezTo>
                    <a:cubicBezTo>
                      <a:pt x="107" y="139"/>
                      <a:pt x="107" y="138"/>
                      <a:pt x="107" y="137"/>
                    </a:cubicBezTo>
                    <a:cubicBezTo>
                      <a:pt x="107" y="137"/>
                      <a:pt x="108" y="136"/>
                      <a:pt x="109" y="135"/>
                    </a:cubicBezTo>
                    <a:cubicBezTo>
                      <a:pt x="109" y="134"/>
                      <a:pt x="109" y="133"/>
                      <a:pt x="109" y="132"/>
                    </a:cubicBezTo>
                    <a:cubicBezTo>
                      <a:pt x="110" y="131"/>
                      <a:pt x="110" y="131"/>
                      <a:pt x="110" y="130"/>
                    </a:cubicBezTo>
                    <a:cubicBezTo>
                      <a:pt x="111" y="129"/>
                      <a:pt x="110" y="128"/>
                      <a:pt x="110" y="127"/>
                    </a:cubicBezTo>
                    <a:cubicBezTo>
                      <a:pt x="107" y="128"/>
                      <a:pt x="106" y="128"/>
                      <a:pt x="105" y="129"/>
                    </a:cubicBezTo>
                    <a:cubicBezTo>
                      <a:pt x="102" y="130"/>
                      <a:pt x="102" y="134"/>
                      <a:pt x="99" y="135"/>
                    </a:cubicBezTo>
                    <a:cubicBezTo>
                      <a:pt x="98" y="135"/>
                      <a:pt x="97" y="135"/>
                      <a:pt x="96" y="135"/>
                    </a:cubicBezTo>
                    <a:cubicBezTo>
                      <a:pt x="95" y="136"/>
                      <a:pt x="94" y="136"/>
                      <a:pt x="93" y="136"/>
                    </a:cubicBezTo>
                    <a:cubicBezTo>
                      <a:pt x="92" y="136"/>
                      <a:pt x="90" y="135"/>
                      <a:pt x="89" y="134"/>
                    </a:cubicBezTo>
                    <a:cubicBezTo>
                      <a:pt x="88" y="134"/>
                      <a:pt x="87" y="130"/>
                      <a:pt x="87" y="130"/>
                    </a:cubicBezTo>
                    <a:cubicBezTo>
                      <a:pt x="86" y="126"/>
                      <a:pt x="87" y="122"/>
                      <a:pt x="88" y="120"/>
                    </a:cubicBezTo>
                    <a:cubicBezTo>
                      <a:pt x="89" y="119"/>
                      <a:pt x="89" y="118"/>
                      <a:pt x="89" y="118"/>
                    </a:cubicBezTo>
                    <a:cubicBezTo>
                      <a:pt x="90" y="117"/>
                      <a:pt x="89" y="116"/>
                      <a:pt x="90" y="114"/>
                    </a:cubicBezTo>
                    <a:cubicBezTo>
                      <a:pt x="90" y="112"/>
                      <a:pt x="93" y="111"/>
                      <a:pt x="94" y="110"/>
                    </a:cubicBezTo>
                    <a:cubicBezTo>
                      <a:pt x="96" y="109"/>
                      <a:pt x="98" y="108"/>
                      <a:pt x="100" y="107"/>
                    </a:cubicBezTo>
                    <a:cubicBezTo>
                      <a:pt x="101" y="107"/>
                      <a:pt x="103" y="108"/>
                      <a:pt x="104" y="108"/>
                    </a:cubicBezTo>
                    <a:cubicBezTo>
                      <a:pt x="105" y="108"/>
                      <a:pt x="106" y="109"/>
                      <a:pt x="107" y="108"/>
                    </a:cubicBezTo>
                    <a:cubicBezTo>
                      <a:pt x="109" y="109"/>
                      <a:pt x="110" y="107"/>
                      <a:pt x="112" y="105"/>
                    </a:cubicBezTo>
                    <a:cubicBezTo>
                      <a:pt x="114" y="106"/>
                      <a:pt x="115" y="105"/>
                      <a:pt x="117" y="105"/>
                    </a:cubicBezTo>
                    <a:cubicBezTo>
                      <a:pt x="119" y="105"/>
                      <a:pt x="120" y="107"/>
                      <a:pt x="120" y="107"/>
                    </a:cubicBezTo>
                    <a:cubicBezTo>
                      <a:pt x="121" y="107"/>
                      <a:pt x="122" y="106"/>
                      <a:pt x="123" y="106"/>
                    </a:cubicBezTo>
                    <a:cubicBezTo>
                      <a:pt x="124" y="106"/>
                      <a:pt x="125" y="107"/>
                      <a:pt x="125" y="109"/>
                    </a:cubicBezTo>
                    <a:cubicBezTo>
                      <a:pt x="125" y="110"/>
                      <a:pt x="124" y="111"/>
                      <a:pt x="125" y="112"/>
                    </a:cubicBezTo>
                    <a:cubicBezTo>
                      <a:pt x="126" y="114"/>
                      <a:pt x="128" y="114"/>
                      <a:pt x="130" y="114"/>
                    </a:cubicBezTo>
                    <a:cubicBezTo>
                      <a:pt x="131" y="113"/>
                      <a:pt x="130" y="112"/>
                      <a:pt x="130" y="110"/>
                    </a:cubicBezTo>
                    <a:cubicBezTo>
                      <a:pt x="130" y="110"/>
                      <a:pt x="130" y="109"/>
                      <a:pt x="130" y="108"/>
                    </a:cubicBezTo>
                    <a:cubicBezTo>
                      <a:pt x="130" y="107"/>
                      <a:pt x="129" y="107"/>
                      <a:pt x="129" y="106"/>
                    </a:cubicBezTo>
                    <a:cubicBezTo>
                      <a:pt x="129" y="103"/>
                      <a:pt x="131" y="101"/>
                      <a:pt x="133" y="99"/>
                    </a:cubicBezTo>
                    <a:close/>
                  </a:path>
                </a:pathLst>
              </a:cu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4" name="ïS1ïďè">
                <a:extLst>
                  <a:ext uri="{FF2B5EF4-FFF2-40B4-BE49-F238E27FC236}">
                    <a16:creationId xmlns:a16="http://schemas.microsoft.com/office/drawing/2014/main" id="{9CEF6976-429E-4E5B-96D9-A266DF379F06}"/>
                  </a:ext>
                </a:extLst>
              </p:cNvPr>
              <p:cNvSpPr/>
              <p:nvPr/>
            </p:nvSpPr>
            <p:spPr bwMode="auto">
              <a:xfrm>
                <a:off x="3843338" y="1758912"/>
                <a:ext cx="4587875" cy="2144713"/>
              </a:xfrm>
              <a:custGeom>
                <a:avLst/>
                <a:gdLst>
                  <a:gd name="T0" fmla="*/ 1744 w 1774"/>
                  <a:gd name="T1" fmla="*/ 349 h 829"/>
                  <a:gd name="T2" fmla="*/ 1673 w 1774"/>
                  <a:gd name="T3" fmla="*/ 718 h 829"/>
                  <a:gd name="T4" fmla="*/ 1612 w 1774"/>
                  <a:gd name="T5" fmla="*/ 228 h 829"/>
                  <a:gd name="T6" fmla="*/ 1656 w 1774"/>
                  <a:gd name="T7" fmla="*/ 665 h 829"/>
                  <a:gd name="T8" fmla="*/ 1529 w 1774"/>
                  <a:gd name="T9" fmla="*/ 349 h 829"/>
                  <a:gd name="T10" fmla="*/ 1546 w 1774"/>
                  <a:gd name="T11" fmla="*/ 742 h 829"/>
                  <a:gd name="T12" fmla="*/ 1513 w 1774"/>
                  <a:gd name="T13" fmla="*/ 641 h 829"/>
                  <a:gd name="T14" fmla="*/ 1458 w 1774"/>
                  <a:gd name="T15" fmla="*/ 510 h 829"/>
                  <a:gd name="T16" fmla="*/ 1458 w 1774"/>
                  <a:gd name="T17" fmla="*/ 510 h 829"/>
                  <a:gd name="T18" fmla="*/ 1370 w 1774"/>
                  <a:gd name="T19" fmla="*/ 715 h 829"/>
                  <a:gd name="T20" fmla="*/ 1370 w 1774"/>
                  <a:gd name="T21" fmla="*/ 340 h 829"/>
                  <a:gd name="T22" fmla="*/ 1370 w 1774"/>
                  <a:gd name="T23" fmla="*/ 794 h 829"/>
                  <a:gd name="T24" fmla="*/ 1339 w 1774"/>
                  <a:gd name="T25" fmla="*/ 291 h 829"/>
                  <a:gd name="T26" fmla="*/ 1339 w 1774"/>
                  <a:gd name="T27" fmla="*/ 829 h 829"/>
                  <a:gd name="T28" fmla="*/ 1300 w 1774"/>
                  <a:gd name="T29" fmla="*/ 445 h 829"/>
                  <a:gd name="T30" fmla="*/ 1276 w 1774"/>
                  <a:gd name="T31" fmla="*/ 461 h 829"/>
                  <a:gd name="T32" fmla="*/ 1276 w 1774"/>
                  <a:gd name="T33" fmla="*/ 434 h 829"/>
                  <a:gd name="T34" fmla="*/ 1244 w 1774"/>
                  <a:gd name="T35" fmla="*/ 604 h 829"/>
                  <a:gd name="T36" fmla="*/ 1237 w 1774"/>
                  <a:gd name="T37" fmla="*/ 538 h 829"/>
                  <a:gd name="T38" fmla="*/ 1102 w 1774"/>
                  <a:gd name="T39" fmla="*/ 602 h 829"/>
                  <a:gd name="T40" fmla="*/ 1082 w 1774"/>
                  <a:gd name="T41" fmla="*/ 241 h 829"/>
                  <a:gd name="T42" fmla="*/ 1050 w 1774"/>
                  <a:gd name="T43" fmla="*/ 829 h 829"/>
                  <a:gd name="T44" fmla="*/ 1050 w 1774"/>
                  <a:gd name="T45" fmla="*/ 669 h 829"/>
                  <a:gd name="T46" fmla="*/ 1007 w 1774"/>
                  <a:gd name="T47" fmla="*/ 78 h 829"/>
                  <a:gd name="T48" fmla="*/ 1007 w 1774"/>
                  <a:gd name="T49" fmla="*/ 829 h 829"/>
                  <a:gd name="T50" fmla="*/ 955 w 1774"/>
                  <a:gd name="T51" fmla="*/ 172 h 829"/>
                  <a:gd name="T52" fmla="*/ 923 w 1774"/>
                  <a:gd name="T53" fmla="*/ 440 h 829"/>
                  <a:gd name="T54" fmla="*/ 913 w 1774"/>
                  <a:gd name="T55" fmla="*/ 774 h 829"/>
                  <a:gd name="T56" fmla="*/ 851 w 1774"/>
                  <a:gd name="T57" fmla="*/ 316 h 829"/>
                  <a:gd name="T58" fmla="*/ 818 w 1774"/>
                  <a:gd name="T59" fmla="*/ 535 h 829"/>
                  <a:gd name="T60" fmla="*/ 799 w 1774"/>
                  <a:gd name="T61" fmla="*/ 575 h 829"/>
                  <a:gd name="T62" fmla="*/ 766 w 1774"/>
                  <a:gd name="T63" fmla="*/ 78 h 829"/>
                  <a:gd name="T64" fmla="*/ 724 w 1774"/>
                  <a:gd name="T65" fmla="*/ 446 h 829"/>
                  <a:gd name="T66" fmla="*/ 691 w 1774"/>
                  <a:gd name="T67" fmla="*/ 706 h 829"/>
                  <a:gd name="T68" fmla="*/ 691 w 1774"/>
                  <a:gd name="T69" fmla="*/ 241 h 829"/>
                  <a:gd name="T70" fmla="*/ 672 w 1774"/>
                  <a:gd name="T71" fmla="*/ 464 h 829"/>
                  <a:gd name="T72" fmla="*/ 529 w 1774"/>
                  <a:gd name="T73" fmla="*/ 725 h 829"/>
                  <a:gd name="T74" fmla="*/ 536 w 1774"/>
                  <a:gd name="T75" fmla="*/ 259 h 829"/>
                  <a:gd name="T76" fmla="*/ 522 w 1774"/>
                  <a:gd name="T77" fmla="*/ 606 h 829"/>
                  <a:gd name="T78" fmla="*/ 498 w 1774"/>
                  <a:gd name="T79" fmla="*/ 639 h 829"/>
                  <a:gd name="T80" fmla="*/ 498 w 1774"/>
                  <a:gd name="T81" fmla="*/ 612 h 829"/>
                  <a:gd name="T82" fmla="*/ 466 w 1774"/>
                  <a:gd name="T83" fmla="*/ 362 h 829"/>
                  <a:gd name="T84" fmla="*/ 466 w 1774"/>
                  <a:gd name="T85" fmla="*/ 829 h 829"/>
                  <a:gd name="T86" fmla="*/ 427 w 1774"/>
                  <a:gd name="T87" fmla="*/ 629 h 829"/>
                  <a:gd name="T88" fmla="*/ 403 w 1774"/>
                  <a:gd name="T89" fmla="*/ 500 h 829"/>
                  <a:gd name="T90" fmla="*/ 396 w 1774"/>
                  <a:gd name="T91" fmla="*/ 423 h 829"/>
                  <a:gd name="T92" fmla="*/ 347 w 1774"/>
                  <a:gd name="T93" fmla="*/ 665 h 829"/>
                  <a:gd name="T94" fmla="*/ 347 w 1774"/>
                  <a:gd name="T95" fmla="*/ 256 h 829"/>
                  <a:gd name="T96" fmla="*/ 337 w 1774"/>
                  <a:gd name="T97" fmla="*/ 202 h 829"/>
                  <a:gd name="T98" fmla="*/ 254 w 1774"/>
                  <a:gd name="T99" fmla="*/ 333 h 829"/>
                  <a:gd name="T100" fmla="*/ 244 w 1774"/>
                  <a:gd name="T101" fmla="*/ 742 h 829"/>
                  <a:gd name="T102" fmla="*/ 220 w 1774"/>
                  <a:gd name="T103" fmla="*/ 95 h 829"/>
                  <a:gd name="T104" fmla="*/ 244 w 1774"/>
                  <a:gd name="T105" fmla="*/ 487 h 829"/>
                  <a:gd name="T106" fmla="*/ 197 w 1774"/>
                  <a:gd name="T107" fmla="*/ 95 h 829"/>
                  <a:gd name="T108" fmla="*/ 220 w 1774"/>
                  <a:gd name="T109" fmla="*/ 410 h 829"/>
                  <a:gd name="T110" fmla="*/ 186 w 1774"/>
                  <a:gd name="T111" fmla="*/ 256 h 829"/>
                  <a:gd name="T112" fmla="*/ 150 w 1774"/>
                  <a:gd name="T113" fmla="*/ 718 h 829"/>
                  <a:gd name="T114" fmla="*/ 186 w 1774"/>
                  <a:gd name="T115" fmla="*/ 641 h 829"/>
                  <a:gd name="T116" fmla="*/ 140 w 1774"/>
                  <a:gd name="T117" fmla="*/ 125 h 829"/>
                  <a:gd name="T118" fmla="*/ 150 w 1774"/>
                  <a:gd name="T119" fmla="*/ 665 h 829"/>
                  <a:gd name="T120" fmla="*/ 86 w 1774"/>
                  <a:gd name="T121" fmla="*/ 58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4" h="829">
                    <a:moveTo>
                      <a:pt x="1744" y="349"/>
                    </a:moveTo>
                    <a:cubicBezTo>
                      <a:pt x="1774" y="349"/>
                      <a:pt x="1774" y="349"/>
                      <a:pt x="1774" y="349"/>
                    </a:cubicBezTo>
                    <a:cubicBezTo>
                      <a:pt x="1774" y="829"/>
                      <a:pt x="1774" y="829"/>
                      <a:pt x="1774" y="829"/>
                    </a:cubicBezTo>
                    <a:cubicBezTo>
                      <a:pt x="1744" y="829"/>
                      <a:pt x="1744" y="829"/>
                      <a:pt x="1744" y="829"/>
                    </a:cubicBezTo>
                    <a:cubicBezTo>
                      <a:pt x="1744" y="718"/>
                      <a:pt x="1744" y="718"/>
                      <a:pt x="1744" y="718"/>
                    </a:cubicBezTo>
                    <a:cubicBezTo>
                      <a:pt x="1760" y="718"/>
                      <a:pt x="1760" y="718"/>
                      <a:pt x="1760" y="718"/>
                    </a:cubicBezTo>
                    <a:cubicBezTo>
                      <a:pt x="1760" y="665"/>
                      <a:pt x="1760" y="665"/>
                      <a:pt x="1760" y="665"/>
                    </a:cubicBezTo>
                    <a:cubicBezTo>
                      <a:pt x="1744" y="665"/>
                      <a:pt x="1744" y="665"/>
                      <a:pt x="1744" y="665"/>
                    </a:cubicBezTo>
                    <a:cubicBezTo>
                      <a:pt x="1744" y="641"/>
                      <a:pt x="1744" y="641"/>
                      <a:pt x="1744" y="641"/>
                    </a:cubicBezTo>
                    <a:cubicBezTo>
                      <a:pt x="1760" y="641"/>
                      <a:pt x="1760" y="641"/>
                      <a:pt x="1760" y="641"/>
                    </a:cubicBezTo>
                    <a:cubicBezTo>
                      <a:pt x="1760" y="588"/>
                      <a:pt x="1760" y="588"/>
                      <a:pt x="1760" y="588"/>
                    </a:cubicBezTo>
                    <a:cubicBezTo>
                      <a:pt x="1744" y="588"/>
                      <a:pt x="1744" y="588"/>
                      <a:pt x="1744" y="588"/>
                    </a:cubicBezTo>
                    <a:cubicBezTo>
                      <a:pt x="1744" y="487"/>
                      <a:pt x="1744" y="487"/>
                      <a:pt x="1744" y="487"/>
                    </a:cubicBezTo>
                    <a:cubicBezTo>
                      <a:pt x="1760" y="487"/>
                      <a:pt x="1760" y="487"/>
                      <a:pt x="1760" y="487"/>
                    </a:cubicBezTo>
                    <a:cubicBezTo>
                      <a:pt x="1760" y="433"/>
                      <a:pt x="1760" y="433"/>
                      <a:pt x="1760" y="433"/>
                    </a:cubicBezTo>
                    <a:cubicBezTo>
                      <a:pt x="1744" y="433"/>
                      <a:pt x="1744" y="433"/>
                      <a:pt x="1744" y="433"/>
                    </a:cubicBezTo>
                    <a:lnTo>
                      <a:pt x="1744" y="349"/>
                    </a:lnTo>
                    <a:close/>
                    <a:moveTo>
                      <a:pt x="1673" y="349"/>
                    </a:moveTo>
                    <a:cubicBezTo>
                      <a:pt x="1744" y="349"/>
                      <a:pt x="1744" y="349"/>
                      <a:pt x="1744" y="349"/>
                    </a:cubicBezTo>
                    <a:cubicBezTo>
                      <a:pt x="1744" y="433"/>
                      <a:pt x="1744" y="433"/>
                      <a:pt x="1744" y="433"/>
                    </a:cubicBezTo>
                    <a:cubicBezTo>
                      <a:pt x="1728" y="433"/>
                      <a:pt x="1728" y="433"/>
                      <a:pt x="1728" y="433"/>
                    </a:cubicBezTo>
                    <a:cubicBezTo>
                      <a:pt x="1728" y="487"/>
                      <a:pt x="1728" y="487"/>
                      <a:pt x="1728" y="487"/>
                    </a:cubicBezTo>
                    <a:cubicBezTo>
                      <a:pt x="1744" y="487"/>
                      <a:pt x="1744" y="487"/>
                      <a:pt x="1744" y="487"/>
                    </a:cubicBezTo>
                    <a:cubicBezTo>
                      <a:pt x="1744" y="588"/>
                      <a:pt x="1744" y="588"/>
                      <a:pt x="1744" y="588"/>
                    </a:cubicBezTo>
                    <a:cubicBezTo>
                      <a:pt x="1728" y="588"/>
                      <a:pt x="1728" y="588"/>
                      <a:pt x="1728" y="588"/>
                    </a:cubicBezTo>
                    <a:cubicBezTo>
                      <a:pt x="1728" y="641"/>
                      <a:pt x="1728" y="641"/>
                      <a:pt x="1728" y="641"/>
                    </a:cubicBezTo>
                    <a:cubicBezTo>
                      <a:pt x="1744" y="641"/>
                      <a:pt x="1744" y="641"/>
                      <a:pt x="1744" y="641"/>
                    </a:cubicBezTo>
                    <a:cubicBezTo>
                      <a:pt x="1744" y="665"/>
                      <a:pt x="1744" y="665"/>
                      <a:pt x="1744" y="665"/>
                    </a:cubicBezTo>
                    <a:cubicBezTo>
                      <a:pt x="1728" y="665"/>
                      <a:pt x="1728" y="665"/>
                      <a:pt x="1728" y="665"/>
                    </a:cubicBezTo>
                    <a:cubicBezTo>
                      <a:pt x="1728" y="718"/>
                      <a:pt x="1728" y="718"/>
                      <a:pt x="1728" y="718"/>
                    </a:cubicBezTo>
                    <a:cubicBezTo>
                      <a:pt x="1744" y="718"/>
                      <a:pt x="1744" y="718"/>
                      <a:pt x="1744" y="718"/>
                    </a:cubicBezTo>
                    <a:cubicBezTo>
                      <a:pt x="1744" y="829"/>
                      <a:pt x="1744" y="829"/>
                      <a:pt x="1744" y="829"/>
                    </a:cubicBezTo>
                    <a:cubicBezTo>
                      <a:pt x="1673" y="829"/>
                      <a:pt x="1673" y="829"/>
                      <a:pt x="1673" y="829"/>
                    </a:cubicBezTo>
                    <a:cubicBezTo>
                      <a:pt x="1673" y="795"/>
                      <a:pt x="1673" y="795"/>
                      <a:pt x="1673" y="795"/>
                    </a:cubicBezTo>
                    <a:cubicBezTo>
                      <a:pt x="1689" y="795"/>
                      <a:pt x="1689" y="795"/>
                      <a:pt x="1689" y="795"/>
                    </a:cubicBezTo>
                    <a:cubicBezTo>
                      <a:pt x="1689" y="742"/>
                      <a:pt x="1689" y="742"/>
                      <a:pt x="1689" y="742"/>
                    </a:cubicBezTo>
                    <a:cubicBezTo>
                      <a:pt x="1673" y="742"/>
                      <a:pt x="1673" y="742"/>
                      <a:pt x="1673" y="742"/>
                    </a:cubicBezTo>
                    <a:cubicBezTo>
                      <a:pt x="1673" y="718"/>
                      <a:pt x="1673" y="718"/>
                      <a:pt x="1673" y="718"/>
                    </a:cubicBezTo>
                    <a:cubicBezTo>
                      <a:pt x="1689" y="718"/>
                      <a:pt x="1689" y="718"/>
                      <a:pt x="1689" y="718"/>
                    </a:cubicBezTo>
                    <a:cubicBezTo>
                      <a:pt x="1689" y="665"/>
                      <a:pt x="1689" y="665"/>
                      <a:pt x="1689" y="665"/>
                    </a:cubicBezTo>
                    <a:cubicBezTo>
                      <a:pt x="1673" y="665"/>
                      <a:pt x="1673" y="665"/>
                      <a:pt x="1673" y="665"/>
                    </a:cubicBezTo>
                    <a:cubicBezTo>
                      <a:pt x="1673" y="641"/>
                      <a:pt x="1673" y="641"/>
                      <a:pt x="1673" y="641"/>
                    </a:cubicBezTo>
                    <a:cubicBezTo>
                      <a:pt x="1689" y="641"/>
                      <a:pt x="1689" y="641"/>
                      <a:pt x="1689" y="641"/>
                    </a:cubicBezTo>
                    <a:cubicBezTo>
                      <a:pt x="1689" y="588"/>
                      <a:pt x="1689" y="588"/>
                      <a:pt x="1689" y="588"/>
                    </a:cubicBezTo>
                    <a:cubicBezTo>
                      <a:pt x="1673" y="588"/>
                      <a:pt x="1673" y="588"/>
                      <a:pt x="1673" y="588"/>
                    </a:cubicBezTo>
                    <a:cubicBezTo>
                      <a:pt x="1673" y="564"/>
                      <a:pt x="1673" y="564"/>
                      <a:pt x="1673" y="564"/>
                    </a:cubicBezTo>
                    <a:cubicBezTo>
                      <a:pt x="1689" y="564"/>
                      <a:pt x="1689" y="564"/>
                      <a:pt x="1689" y="564"/>
                    </a:cubicBezTo>
                    <a:cubicBezTo>
                      <a:pt x="1689" y="510"/>
                      <a:pt x="1689" y="510"/>
                      <a:pt x="1689" y="510"/>
                    </a:cubicBezTo>
                    <a:cubicBezTo>
                      <a:pt x="1673" y="510"/>
                      <a:pt x="1673" y="510"/>
                      <a:pt x="1673" y="510"/>
                    </a:cubicBezTo>
                    <a:cubicBezTo>
                      <a:pt x="1673" y="487"/>
                      <a:pt x="1673" y="487"/>
                      <a:pt x="1673" y="487"/>
                    </a:cubicBezTo>
                    <a:cubicBezTo>
                      <a:pt x="1689" y="487"/>
                      <a:pt x="1689" y="487"/>
                      <a:pt x="1689" y="487"/>
                    </a:cubicBezTo>
                    <a:cubicBezTo>
                      <a:pt x="1689" y="433"/>
                      <a:pt x="1689" y="433"/>
                      <a:pt x="1689" y="433"/>
                    </a:cubicBezTo>
                    <a:cubicBezTo>
                      <a:pt x="1673" y="433"/>
                      <a:pt x="1673" y="433"/>
                      <a:pt x="1673" y="433"/>
                    </a:cubicBezTo>
                    <a:lnTo>
                      <a:pt x="1673" y="349"/>
                    </a:lnTo>
                    <a:close/>
                    <a:moveTo>
                      <a:pt x="1601" y="216"/>
                    </a:moveTo>
                    <a:cubicBezTo>
                      <a:pt x="1601" y="216"/>
                      <a:pt x="1601" y="216"/>
                      <a:pt x="1601" y="216"/>
                    </a:cubicBezTo>
                    <a:cubicBezTo>
                      <a:pt x="1607" y="216"/>
                      <a:pt x="1612" y="221"/>
                      <a:pt x="1612" y="228"/>
                    </a:cubicBezTo>
                    <a:cubicBezTo>
                      <a:pt x="1612" y="233"/>
                      <a:pt x="1609" y="237"/>
                      <a:pt x="1605" y="239"/>
                    </a:cubicBezTo>
                    <a:cubicBezTo>
                      <a:pt x="1605" y="264"/>
                      <a:pt x="1605" y="264"/>
                      <a:pt x="1605" y="264"/>
                    </a:cubicBezTo>
                    <a:cubicBezTo>
                      <a:pt x="1629" y="266"/>
                      <a:pt x="1649" y="288"/>
                      <a:pt x="1649" y="314"/>
                    </a:cubicBezTo>
                    <a:cubicBezTo>
                      <a:pt x="1649" y="349"/>
                      <a:pt x="1649" y="349"/>
                      <a:pt x="1649" y="349"/>
                    </a:cubicBezTo>
                    <a:cubicBezTo>
                      <a:pt x="1673" y="349"/>
                      <a:pt x="1673" y="349"/>
                      <a:pt x="1673" y="349"/>
                    </a:cubicBezTo>
                    <a:cubicBezTo>
                      <a:pt x="1673" y="433"/>
                      <a:pt x="1673" y="433"/>
                      <a:pt x="1673" y="433"/>
                    </a:cubicBezTo>
                    <a:cubicBezTo>
                      <a:pt x="1656" y="433"/>
                      <a:pt x="1656" y="433"/>
                      <a:pt x="1656" y="433"/>
                    </a:cubicBezTo>
                    <a:cubicBezTo>
                      <a:pt x="1656" y="487"/>
                      <a:pt x="1656" y="487"/>
                      <a:pt x="1656" y="487"/>
                    </a:cubicBezTo>
                    <a:cubicBezTo>
                      <a:pt x="1673" y="487"/>
                      <a:pt x="1673" y="487"/>
                      <a:pt x="1673" y="487"/>
                    </a:cubicBezTo>
                    <a:cubicBezTo>
                      <a:pt x="1673" y="510"/>
                      <a:pt x="1673" y="510"/>
                      <a:pt x="1673" y="510"/>
                    </a:cubicBezTo>
                    <a:cubicBezTo>
                      <a:pt x="1656" y="510"/>
                      <a:pt x="1656" y="510"/>
                      <a:pt x="1656" y="510"/>
                    </a:cubicBezTo>
                    <a:cubicBezTo>
                      <a:pt x="1656" y="564"/>
                      <a:pt x="1656" y="564"/>
                      <a:pt x="1656" y="564"/>
                    </a:cubicBezTo>
                    <a:cubicBezTo>
                      <a:pt x="1673" y="564"/>
                      <a:pt x="1673" y="564"/>
                      <a:pt x="1673" y="564"/>
                    </a:cubicBezTo>
                    <a:cubicBezTo>
                      <a:pt x="1673" y="588"/>
                      <a:pt x="1673" y="588"/>
                      <a:pt x="1673" y="588"/>
                    </a:cubicBezTo>
                    <a:cubicBezTo>
                      <a:pt x="1656" y="588"/>
                      <a:pt x="1656" y="588"/>
                      <a:pt x="1656" y="588"/>
                    </a:cubicBezTo>
                    <a:cubicBezTo>
                      <a:pt x="1656" y="641"/>
                      <a:pt x="1656" y="641"/>
                      <a:pt x="1656" y="641"/>
                    </a:cubicBezTo>
                    <a:cubicBezTo>
                      <a:pt x="1673" y="641"/>
                      <a:pt x="1673" y="641"/>
                      <a:pt x="1673" y="641"/>
                    </a:cubicBezTo>
                    <a:cubicBezTo>
                      <a:pt x="1673" y="665"/>
                      <a:pt x="1673" y="665"/>
                      <a:pt x="1673" y="665"/>
                    </a:cubicBezTo>
                    <a:cubicBezTo>
                      <a:pt x="1656" y="665"/>
                      <a:pt x="1656" y="665"/>
                      <a:pt x="1656" y="665"/>
                    </a:cubicBezTo>
                    <a:cubicBezTo>
                      <a:pt x="1656" y="718"/>
                      <a:pt x="1656" y="718"/>
                      <a:pt x="1656" y="718"/>
                    </a:cubicBezTo>
                    <a:cubicBezTo>
                      <a:pt x="1673" y="718"/>
                      <a:pt x="1673" y="718"/>
                      <a:pt x="1673" y="718"/>
                    </a:cubicBezTo>
                    <a:cubicBezTo>
                      <a:pt x="1673" y="742"/>
                      <a:pt x="1673" y="742"/>
                      <a:pt x="1673" y="742"/>
                    </a:cubicBezTo>
                    <a:cubicBezTo>
                      <a:pt x="1656" y="742"/>
                      <a:pt x="1656" y="742"/>
                      <a:pt x="1656" y="742"/>
                    </a:cubicBezTo>
                    <a:cubicBezTo>
                      <a:pt x="1656" y="795"/>
                      <a:pt x="1656" y="795"/>
                      <a:pt x="1656" y="795"/>
                    </a:cubicBezTo>
                    <a:cubicBezTo>
                      <a:pt x="1673" y="795"/>
                      <a:pt x="1673" y="795"/>
                      <a:pt x="1673" y="795"/>
                    </a:cubicBezTo>
                    <a:cubicBezTo>
                      <a:pt x="1673" y="829"/>
                      <a:pt x="1673" y="829"/>
                      <a:pt x="1673" y="829"/>
                    </a:cubicBezTo>
                    <a:cubicBezTo>
                      <a:pt x="1601" y="829"/>
                      <a:pt x="1601" y="829"/>
                      <a:pt x="1601" y="829"/>
                    </a:cubicBezTo>
                    <a:cubicBezTo>
                      <a:pt x="1601" y="641"/>
                      <a:pt x="1601" y="641"/>
                      <a:pt x="1601" y="641"/>
                    </a:cubicBezTo>
                    <a:cubicBezTo>
                      <a:pt x="1617" y="641"/>
                      <a:pt x="1617" y="641"/>
                      <a:pt x="1617" y="641"/>
                    </a:cubicBezTo>
                    <a:cubicBezTo>
                      <a:pt x="1617" y="588"/>
                      <a:pt x="1617" y="588"/>
                      <a:pt x="1617" y="588"/>
                    </a:cubicBezTo>
                    <a:cubicBezTo>
                      <a:pt x="1601" y="588"/>
                      <a:pt x="1601" y="588"/>
                      <a:pt x="1601" y="588"/>
                    </a:cubicBezTo>
                    <a:cubicBezTo>
                      <a:pt x="1601" y="349"/>
                      <a:pt x="1601" y="349"/>
                      <a:pt x="1601" y="349"/>
                    </a:cubicBezTo>
                    <a:cubicBezTo>
                      <a:pt x="1622" y="349"/>
                      <a:pt x="1622" y="349"/>
                      <a:pt x="1622" y="349"/>
                    </a:cubicBezTo>
                    <a:cubicBezTo>
                      <a:pt x="1622" y="314"/>
                      <a:pt x="1622" y="314"/>
                      <a:pt x="1622" y="314"/>
                    </a:cubicBezTo>
                    <a:cubicBezTo>
                      <a:pt x="1622" y="302"/>
                      <a:pt x="1613" y="292"/>
                      <a:pt x="1601" y="292"/>
                    </a:cubicBezTo>
                    <a:cubicBezTo>
                      <a:pt x="1601" y="292"/>
                      <a:pt x="1601" y="292"/>
                      <a:pt x="1601" y="292"/>
                    </a:cubicBezTo>
                    <a:lnTo>
                      <a:pt x="1601" y="216"/>
                    </a:lnTo>
                    <a:close/>
                    <a:moveTo>
                      <a:pt x="1529" y="349"/>
                    </a:moveTo>
                    <a:cubicBezTo>
                      <a:pt x="1553" y="349"/>
                      <a:pt x="1553" y="349"/>
                      <a:pt x="1553" y="349"/>
                    </a:cubicBezTo>
                    <a:cubicBezTo>
                      <a:pt x="1553" y="314"/>
                      <a:pt x="1553" y="314"/>
                      <a:pt x="1553" y="314"/>
                    </a:cubicBezTo>
                    <a:cubicBezTo>
                      <a:pt x="1553" y="288"/>
                      <a:pt x="1572" y="266"/>
                      <a:pt x="1597" y="264"/>
                    </a:cubicBezTo>
                    <a:cubicBezTo>
                      <a:pt x="1597" y="239"/>
                      <a:pt x="1597" y="239"/>
                      <a:pt x="1597" y="239"/>
                    </a:cubicBezTo>
                    <a:cubicBezTo>
                      <a:pt x="1593" y="237"/>
                      <a:pt x="1590" y="233"/>
                      <a:pt x="1590" y="228"/>
                    </a:cubicBezTo>
                    <a:cubicBezTo>
                      <a:pt x="1590" y="221"/>
                      <a:pt x="1595" y="216"/>
                      <a:pt x="1601" y="216"/>
                    </a:cubicBezTo>
                    <a:cubicBezTo>
                      <a:pt x="1601" y="292"/>
                      <a:pt x="1601" y="292"/>
                      <a:pt x="1601" y="292"/>
                    </a:cubicBezTo>
                    <a:cubicBezTo>
                      <a:pt x="1589" y="292"/>
                      <a:pt x="1580" y="302"/>
                      <a:pt x="1580" y="314"/>
                    </a:cubicBezTo>
                    <a:cubicBezTo>
                      <a:pt x="1580" y="349"/>
                      <a:pt x="1580" y="349"/>
                      <a:pt x="1580" y="349"/>
                    </a:cubicBezTo>
                    <a:cubicBezTo>
                      <a:pt x="1601" y="349"/>
                      <a:pt x="1601" y="349"/>
                      <a:pt x="1601" y="349"/>
                    </a:cubicBezTo>
                    <a:cubicBezTo>
                      <a:pt x="1601" y="588"/>
                      <a:pt x="1601" y="588"/>
                      <a:pt x="1601" y="588"/>
                    </a:cubicBezTo>
                    <a:cubicBezTo>
                      <a:pt x="1585" y="588"/>
                      <a:pt x="1585" y="588"/>
                      <a:pt x="1585" y="588"/>
                    </a:cubicBezTo>
                    <a:cubicBezTo>
                      <a:pt x="1585" y="641"/>
                      <a:pt x="1585" y="641"/>
                      <a:pt x="1585" y="641"/>
                    </a:cubicBezTo>
                    <a:cubicBezTo>
                      <a:pt x="1601" y="641"/>
                      <a:pt x="1601" y="641"/>
                      <a:pt x="1601" y="641"/>
                    </a:cubicBezTo>
                    <a:cubicBezTo>
                      <a:pt x="1601" y="829"/>
                      <a:pt x="1601" y="829"/>
                      <a:pt x="1601" y="829"/>
                    </a:cubicBezTo>
                    <a:cubicBezTo>
                      <a:pt x="1529" y="829"/>
                      <a:pt x="1529" y="829"/>
                      <a:pt x="1529" y="829"/>
                    </a:cubicBezTo>
                    <a:cubicBezTo>
                      <a:pt x="1529" y="795"/>
                      <a:pt x="1529" y="795"/>
                      <a:pt x="1529" y="795"/>
                    </a:cubicBezTo>
                    <a:cubicBezTo>
                      <a:pt x="1546" y="795"/>
                      <a:pt x="1546" y="795"/>
                      <a:pt x="1546" y="795"/>
                    </a:cubicBezTo>
                    <a:cubicBezTo>
                      <a:pt x="1546" y="742"/>
                      <a:pt x="1546" y="742"/>
                      <a:pt x="1546" y="742"/>
                    </a:cubicBezTo>
                    <a:cubicBezTo>
                      <a:pt x="1529" y="742"/>
                      <a:pt x="1529" y="742"/>
                      <a:pt x="1529" y="742"/>
                    </a:cubicBezTo>
                    <a:cubicBezTo>
                      <a:pt x="1529" y="641"/>
                      <a:pt x="1529" y="641"/>
                      <a:pt x="1529" y="641"/>
                    </a:cubicBezTo>
                    <a:cubicBezTo>
                      <a:pt x="1546" y="641"/>
                      <a:pt x="1546" y="641"/>
                      <a:pt x="1546" y="641"/>
                    </a:cubicBezTo>
                    <a:cubicBezTo>
                      <a:pt x="1546" y="588"/>
                      <a:pt x="1546" y="588"/>
                      <a:pt x="1546" y="588"/>
                    </a:cubicBezTo>
                    <a:cubicBezTo>
                      <a:pt x="1529" y="588"/>
                      <a:pt x="1529" y="588"/>
                      <a:pt x="1529" y="588"/>
                    </a:cubicBezTo>
                    <a:cubicBezTo>
                      <a:pt x="1529" y="564"/>
                      <a:pt x="1529" y="564"/>
                      <a:pt x="1529" y="564"/>
                    </a:cubicBezTo>
                    <a:cubicBezTo>
                      <a:pt x="1546" y="564"/>
                      <a:pt x="1546" y="564"/>
                      <a:pt x="1546" y="564"/>
                    </a:cubicBezTo>
                    <a:cubicBezTo>
                      <a:pt x="1546" y="510"/>
                      <a:pt x="1546" y="510"/>
                      <a:pt x="1546" y="510"/>
                    </a:cubicBezTo>
                    <a:cubicBezTo>
                      <a:pt x="1529" y="510"/>
                      <a:pt x="1529" y="510"/>
                      <a:pt x="1529" y="510"/>
                    </a:cubicBezTo>
                    <a:lnTo>
                      <a:pt x="1529" y="349"/>
                    </a:lnTo>
                    <a:close/>
                    <a:moveTo>
                      <a:pt x="1458" y="349"/>
                    </a:moveTo>
                    <a:cubicBezTo>
                      <a:pt x="1529" y="349"/>
                      <a:pt x="1529" y="349"/>
                      <a:pt x="1529" y="349"/>
                    </a:cubicBezTo>
                    <a:cubicBezTo>
                      <a:pt x="1529" y="510"/>
                      <a:pt x="1529" y="510"/>
                      <a:pt x="1529" y="510"/>
                    </a:cubicBezTo>
                    <a:cubicBezTo>
                      <a:pt x="1513" y="510"/>
                      <a:pt x="1513" y="510"/>
                      <a:pt x="1513" y="510"/>
                    </a:cubicBezTo>
                    <a:cubicBezTo>
                      <a:pt x="1513" y="564"/>
                      <a:pt x="1513" y="564"/>
                      <a:pt x="1513" y="564"/>
                    </a:cubicBezTo>
                    <a:cubicBezTo>
                      <a:pt x="1529" y="564"/>
                      <a:pt x="1529" y="564"/>
                      <a:pt x="1529" y="564"/>
                    </a:cubicBezTo>
                    <a:cubicBezTo>
                      <a:pt x="1529" y="588"/>
                      <a:pt x="1529" y="588"/>
                      <a:pt x="1529" y="588"/>
                    </a:cubicBezTo>
                    <a:cubicBezTo>
                      <a:pt x="1513" y="588"/>
                      <a:pt x="1513" y="588"/>
                      <a:pt x="1513" y="588"/>
                    </a:cubicBezTo>
                    <a:cubicBezTo>
                      <a:pt x="1513" y="641"/>
                      <a:pt x="1513" y="641"/>
                      <a:pt x="1513" y="641"/>
                    </a:cubicBezTo>
                    <a:cubicBezTo>
                      <a:pt x="1529" y="641"/>
                      <a:pt x="1529" y="641"/>
                      <a:pt x="1529" y="641"/>
                    </a:cubicBezTo>
                    <a:cubicBezTo>
                      <a:pt x="1529" y="742"/>
                      <a:pt x="1529" y="742"/>
                      <a:pt x="1529" y="742"/>
                    </a:cubicBezTo>
                    <a:cubicBezTo>
                      <a:pt x="1513" y="742"/>
                      <a:pt x="1513" y="742"/>
                      <a:pt x="1513" y="742"/>
                    </a:cubicBezTo>
                    <a:cubicBezTo>
                      <a:pt x="1513" y="795"/>
                      <a:pt x="1513" y="795"/>
                      <a:pt x="1513" y="795"/>
                    </a:cubicBezTo>
                    <a:cubicBezTo>
                      <a:pt x="1529" y="795"/>
                      <a:pt x="1529" y="795"/>
                      <a:pt x="1529" y="795"/>
                    </a:cubicBezTo>
                    <a:cubicBezTo>
                      <a:pt x="1529" y="829"/>
                      <a:pt x="1529" y="829"/>
                      <a:pt x="1529" y="829"/>
                    </a:cubicBezTo>
                    <a:cubicBezTo>
                      <a:pt x="1458" y="829"/>
                      <a:pt x="1458" y="829"/>
                      <a:pt x="1458" y="829"/>
                    </a:cubicBezTo>
                    <a:cubicBezTo>
                      <a:pt x="1458" y="795"/>
                      <a:pt x="1458" y="795"/>
                      <a:pt x="1458" y="795"/>
                    </a:cubicBezTo>
                    <a:cubicBezTo>
                      <a:pt x="1474" y="795"/>
                      <a:pt x="1474" y="795"/>
                      <a:pt x="1474" y="795"/>
                    </a:cubicBezTo>
                    <a:cubicBezTo>
                      <a:pt x="1474" y="742"/>
                      <a:pt x="1474" y="742"/>
                      <a:pt x="1474" y="742"/>
                    </a:cubicBezTo>
                    <a:cubicBezTo>
                      <a:pt x="1458" y="742"/>
                      <a:pt x="1458" y="742"/>
                      <a:pt x="1458" y="742"/>
                    </a:cubicBezTo>
                    <a:cubicBezTo>
                      <a:pt x="1458" y="718"/>
                      <a:pt x="1458" y="718"/>
                      <a:pt x="1458" y="718"/>
                    </a:cubicBezTo>
                    <a:cubicBezTo>
                      <a:pt x="1474" y="718"/>
                      <a:pt x="1474" y="718"/>
                      <a:pt x="1474" y="718"/>
                    </a:cubicBezTo>
                    <a:cubicBezTo>
                      <a:pt x="1474" y="665"/>
                      <a:pt x="1474" y="665"/>
                      <a:pt x="1474" y="665"/>
                    </a:cubicBezTo>
                    <a:cubicBezTo>
                      <a:pt x="1458" y="665"/>
                      <a:pt x="1458" y="665"/>
                      <a:pt x="1458" y="665"/>
                    </a:cubicBezTo>
                    <a:cubicBezTo>
                      <a:pt x="1458" y="564"/>
                      <a:pt x="1458" y="564"/>
                      <a:pt x="1458" y="564"/>
                    </a:cubicBezTo>
                    <a:cubicBezTo>
                      <a:pt x="1474" y="564"/>
                      <a:pt x="1474" y="564"/>
                      <a:pt x="1474" y="564"/>
                    </a:cubicBezTo>
                    <a:cubicBezTo>
                      <a:pt x="1474" y="510"/>
                      <a:pt x="1474" y="510"/>
                      <a:pt x="1474" y="510"/>
                    </a:cubicBezTo>
                    <a:cubicBezTo>
                      <a:pt x="1458" y="510"/>
                      <a:pt x="1458" y="510"/>
                      <a:pt x="1458" y="510"/>
                    </a:cubicBezTo>
                    <a:cubicBezTo>
                      <a:pt x="1458" y="487"/>
                      <a:pt x="1458" y="487"/>
                      <a:pt x="1458" y="487"/>
                    </a:cubicBezTo>
                    <a:cubicBezTo>
                      <a:pt x="1474" y="487"/>
                      <a:pt x="1474" y="487"/>
                      <a:pt x="1474" y="487"/>
                    </a:cubicBezTo>
                    <a:cubicBezTo>
                      <a:pt x="1474" y="433"/>
                      <a:pt x="1474" y="433"/>
                      <a:pt x="1474" y="433"/>
                    </a:cubicBezTo>
                    <a:cubicBezTo>
                      <a:pt x="1458" y="433"/>
                      <a:pt x="1458" y="433"/>
                      <a:pt x="1458" y="433"/>
                    </a:cubicBezTo>
                    <a:lnTo>
                      <a:pt x="1458" y="349"/>
                    </a:lnTo>
                    <a:close/>
                    <a:moveTo>
                      <a:pt x="1370" y="311"/>
                    </a:moveTo>
                    <a:cubicBezTo>
                      <a:pt x="1397" y="328"/>
                      <a:pt x="1397" y="328"/>
                      <a:pt x="1397" y="328"/>
                    </a:cubicBezTo>
                    <a:cubicBezTo>
                      <a:pt x="1397" y="397"/>
                      <a:pt x="1397" y="397"/>
                      <a:pt x="1397" y="397"/>
                    </a:cubicBezTo>
                    <a:cubicBezTo>
                      <a:pt x="1397" y="397"/>
                      <a:pt x="1397" y="397"/>
                      <a:pt x="1397" y="397"/>
                    </a:cubicBezTo>
                    <a:cubicBezTo>
                      <a:pt x="1425" y="397"/>
                      <a:pt x="1425" y="397"/>
                      <a:pt x="1425" y="397"/>
                    </a:cubicBezTo>
                    <a:cubicBezTo>
                      <a:pt x="1425" y="349"/>
                      <a:pt x="1425" y="349"/>
                      <a:pt x="1425" y="349"/>
                    </a:cubicBezTo>
                    <a:cubicBezTo>
                      <a:pt x="1425" y="349"/>
                      <a:pt x="1425" y="349"/>
                      <a:pt x="1425" y="349"/>
                    </a:cubicBezTo>
                    <a:cubicBezTo>
                      <a:pt x="1425" y="349"/>
                      <a:pt x="1425" y="349"/>
                      <a:pt x="1425" y="349"/>
                    </a:cubicBezTo>
                    <a:cubicBezTo>
                      <a:pt x="1458" y="349"/>
                      <a:pt x="1458" y="349"/>
                      <a:pt x="1458" y="349"/>
                    </a:cubicBezTo>
                    <a:cubicBezTo>
                      <a:pt x="1458" y="433"/>
                      <a:pt x="1458" y="433"/>
                      <a:pt x="1458" y="433"/>
                    </a:cubicBezTo>
                    <a:cubicBezTo>
                      <a:pt x="1441" y="433"/>
                      <a:pt x="1441" y="433"/>
                      <a:pt x="1441" y="433"/>
                    </a:cubicBezTo>
                    <a:cubicBezTo>
                      <a:pt x="1441" y="487"/>
                      <a:pt x="1441" y="487"/>
                      <a:pt x="1441" y="487"/>
                    </a:cubicBezTo>
                    <a:cubicBezTo>
                      <a:pt x="1458" y="487"/>
                      <a:pt x="1458" y="487"/>
                      <a:pt x="1458" y="487"/>
                    </a:cubicBezTo>
                    <a:cubicBezTo>
                      <a:pt x="1458" y="510"/>
                      <a:pt x="1458" y="510"/>
                      <a:pt x="1458" y="510"/>
                    </a:cubicBezTo>
                    <a:cubicBezTo>
                      <a:pt x="1441" y="510"/>
                      <a:pt x="1441" y="510"/>
                      <a:pt x="1441" y="510"/>
                    </a:cubicBezTo>
                    <a:cubicBezTo>
                      <a:pt x="1441" y="564"/>
                      <a:pt x="1441" y="564"/>
                      <a:pt x="1441" y="564"/>
                    </a:cubicBezTo>
                    <a:cubicBezTo>
                      <a:pt x="1458" y="564"/>
                      <a:pt x="1458" y="564"/>
                      <a:pt x="1458" y="564"/>
                    </a:cubicBezTo>
                    <a:cubicBezTo>
                      <a:pt x="1458" y="665"/>
                      <a:pt x="1458" y="665"/>
                      <a:pt x="1458" y="665"/>
                    </a:cubicBezTo>
                    <a:cubicBezTo>
                      <a:pt x="1441" y="665"/>
                      <a:pt x="1441" y="665"/>
                      <a:pt x="1441" y="665"/>
                    </a:cubicBezTo>
                    <a:cubicBezTo>
                      <a:pt x="1441" y="718"/>
                      <a:pt x="1441" y="718"/>
                      <a:pt x="1441" y="718"/>
                    </a:cubicBezTo>
                    <a:cubicBezTo>
                      <a:pt x="1458" y="718"/>
                      <a:pt x="1458" y="718"/>
                      <a:pt x="1458" y="718"/>
                    </a:cubicBezTo>
                    <a:cubicBezTo>
                      <a:pt x="1458" y="742"/>
                      <a:pt x="1458" y="742"/>
                      <a:pt x="1458" y="742"/>
                    </a:cubicBezTo>
                    <a:cubicBezTo>
                      <a:pt x="1441" y="742"/>
                      <a:pt x="1441" y="742"/>
                      <a:pt x="1441" y="742"/>
                    </a:cubicBezTo>
                    <a:cubicBezTo>
                      <a:pt x="1441" y="795"/>
                      <a:pt x="1441" y="795"/>
                      <a:pt x="1441" y="795"/>
                    </a:cubicBezTo>
                    <a:cubicBezTo>
                      <a:pt x="1458" y="795"/>
                      <a:pt x="1458" y="795"/>
                      <a:pt x="1458" y="795"/>
                    </a:cubicBezTo>
                    <a:cubicBezTo>
                      <a:pt x="1458" y="829"/>
                      <a:pt x="1458" y="829"/>
                      <a:pt x="1458" y="829"/>
                    </a:cubicBezTo>
                    <a:cubicBezTo>
                      <a:pt x="1397" y="829"/>
                      <a:pt x="1397" y="829"/>
                      <a:pt x="1397" y="829"/>
                    </a:cubicBezTo>
                    <a:cubicBezTo>
                      <a:pt x="1370" y="829"/>
                      <a:pt x="1370" y="829"/>
                      <a:pt x="1370" y="829"/>
                    </a:cubicBezTo>
                    <a:cubicBezTo>
                      <a:pt x="1370" y="794"/>
                      <a:pt x="1370" y="794"/>
                      <a:pt x="1370" y="794"/>
                    </a:cubicBezTo>
                    <a:cubicBezTo>
                      <a:pt x="1373" y="794"/>
                      <a:pt x="1375" y="794"/>
                      <a:pt x="1377" y="795"/>
                    </a:cubicBezTo>
                    <a:cubicBezTo>
                      <a:pt x="1377" y="776"/>
                      <a:pt x="1377" y="758"/>
                      <a:pt x="1377" y="740"/>
                    </a:cubicBezTo>
                    <a:cubicBezTo>
                      <a:pt x="1375" y="739"/>
                      <a:pt x="1373" y="739"/>
                      <a:pt x="1370" y="739"/>
                    </a:cubicBezTo>
                    <a:cubicBezTo>
                      <a:pt x="1370" y="715"/>
                      <a:pt x="1370" y="715"/>
                      <a:pt x="1370" y="715"/>
                    </a:cubicBezTo>
                    <a:cubicBezTo>
                      <a:pt x="1377" y="716"/>
                      <a:pt x="1377" y="716"/>
                      <a:pt x="1377" y="716"/>
                    </a:cubicBezTo>
                    <a:cubicBezTo>
                      <a:pt x="1377" y="697"/>
                      <a:pt x="1377" y="679"/>
                      <a:pt x="1377" y="660"/>
                    </a:cubicBezTo>
                    <a:cubicBezTo>
                      <a:pt x="1375" y="660"/>
                      <a:pt x="1373" y="660"/>
                      <a:pt x="1370" y="659"/>
                    </a:cubicBezTo>
                    <a:cubicBezTo>
                      <a:pt x="1370" y="635"/>
                      <a:pt x="1370" y="635"/>
                      <a:pt x="1370" y="635"/>
                    </a:cubicBezTo>
                    <a:cubicBezTo>
                      <a:pt x="1373" y="635"/>
                      <a:pt x="1375" y="636"/>
                      <a:pt x="1377" y="637"/>
                    </a:cubicBezTo>
                    <a:cubicBezTo>
                      <a:pt x="1377" y="618"/>
                      <a:pt x="1377" y="600"/>
                      <a:pt x="1377" y="581"/>
                    </a:cubicBezTo>
                    <a:cubicBezTo>
                      <a:pt x="1375" y="581"/>
                      <a:pt x="1373" y="580"/>
                      <a:pt x="1370" y="579"/>
                    </a:cubicBezTo>
                    <a:cubicBezTo>
                      <a:pt x="1370" y="555"/>
                      <a:pt x="1370" y="555"/>
                      <a:pt x="1370" y="555"/>
                    </a:cubicBezTo>
                    <a:cubicBezTo>
                      <a:pt x="1377" y="557"/>
                      <a:pt x="1377" y="557"/>
                      <a:pt x="1377" y="557"/>
                    </a:cubicBezTo>
                    <a:cubicBezTo>
                      <a:pt x="1377" y="539"/>
                      <a:pt x="1377" y="521"/>
                      <a:pt x="1377" y="502"/>
                    </a:cubicBezTo>
                    <a:cubicBezTo>
                      <a:pt x="1375" y="502"/>
                      <a:pt x="1373" y="501"/>
                      <a:pt x="1370" y="500"/>
                    </a:cubicBezTo>
                    <a:cubicBezTo>
                      <a:pt x="1370" y="396"/>
                      <a:pt x="1370" y="396"/>
                      <a:pt x="1370" y="396"/>
                    </a:cubicBezTo>
                    <a:cubicBezTo>
                      <a:pt x="1373" y="397"/>
                      <a:pt x="1375" y="398"/>
                      <a:pt x="1377" y="399"/>
                    </a:cubicBezTo>
                    <a:cubicBezTo>
                      <a:pt x="1377" y="381"/>
                      <a:pt x="1377" y="363"/>
                      <a:pt x="1377" y="344"/>
                    </a:cubicBezTo>
                    <a:cubicBezTo>
                      <a:pt x="1370" y="340"/>
                      <a:pt x="1370" y="340"/>
                      <a:pt x="1370" y="340"/>
                    </a:cubicBezTo>
                    <a:lnTo>
                      <a:pt x="1370" y="311"/>
                    </a:lnTo>
                    <a:close/>
                    <a:moveTo>
                      <a:pt x="1339" y="291"/>
                    </a:moveTo>
                    <a:cubicBezTo>
                      <a:pt x="1370" y="311"/>
                      <a:pt x="1370" y="311"/>
                      <a:pt x="1370" y="311"/>
                    </a:cubicBezTo>
                    <a:cubicBezTo>
                      <a:pt x="1370" y="340"/>
                      <a:pt x="1370" y="340"/>
                      <a:pt x="1370" y="340"/>
                    </a:cubicBezTo>
                    <a:cubicBezTo>
                      <a:pt x="1363" y="336"/>
                      <a:pt x="1363" y="336"/>
                      <a:pt x="1363" y="336"/>
                    </a:cubicBezTo>
                    <a:cubicBezTo>
                      <a:pt x="1363" y="354"/>
                      <a:pt x="1363" y="373"/>
                      <a:pt x="1363" y="392"/>
                    </a:cubicBezTo>
                    <a:cubicBezTo>
                      <a:pt x="1365" y="393"/>
                      <a:pt x="1368" y="394"/>
                      <a:pt x="1370" y="396"/>
                    </a:cubicBezTo>
                    <a:cubicBezTo>
                      <a:pt x="1370" y="500"/>
                      <a:pt x="1370" y="500"/>
                      <a:pt x="1370" y="500"/>
                    </a:cubicBezTo>
                    <a:cubicBezTo>
                      <a:pt x="1368" y="499"/>
                      <a:pt x="1365" y="498"/>
                      <a:pt x="1363" y="497"/>
                    </a:cubicBezTo>
                    <a:cubicBezTo>
                      <a:pt x="1363" y="515"/>
                      <a:pt x="1363" y="534"/>
                      <a:pt x="1363" y="553"/>
                    </a:cubicBezTo>
                    <a:cubicBezTo>
                      <a:pt x="1370" y="555"/>
                      <a:pt x="1370" y="555"/>
                      <a:pt x="1370" y="555"/>
                    </a:cubicBezTo>
                    <a:cubicBezTo>
                      <a:pt x="1370" y="579"/>
                      <a:pt x="1370" y="579"/>
                      <a:pt x="1370" y="579"/>
                    </a:cubicBezTo>
                    <a:cubicBezTo>
                      <a:pt x="1368" y="579"/>
                      <a:pt x="1365" y="578"/>
                      <a:pt x="1363" y="577"/>
                    </a:cubicBezTo>
                    <a:cubicBezTo>
                      <a:pt x="1363" y="596"/>
                      <a:pt x="1363" y="614"/>
                      <a:pt x="1363" y="633"/>
                    </a:cubicBezTo>
                    <a:cubicBezTo>
                      <a:pt x="1365" y="634"/>
                      <a:pt x="1368" y="634"/>
                      <a:pt x="1370" y="635"/>
                    </a:cubicBezTo>
                    <a:cubicBezTo>
                      <a:pt x="1370" y="659"/>
                      <a:pt x="1370" y="659"/>
                      <a:pt x="1370" y="659"/>
                    </a:cubicBezTo>
                    <a:cubicBezTo>
                      <a:pt x="1368" y="659"/>
                      <a:pt x="1365" y="658"/>
                      <a:pt x="1363" y="657"/>
                    </a:cubicBezTo>
                    <a:cubicBezTo>
                      <a:pt x="1363" y="676"/>
                      <a:pt x="1363" y="695"/>
                      <a:pt x="1363" y="714"/>
                    </a:cubicBezTo>
                    <a:cubicBezTo>
                      <a:pt x="1370" y="715"/>
                      <a:pt x="1370" y="715"/>
                      <a:pt x="1370" y="715"/>
                    </a:cubicBezTo>
                    <a:cubicBezTo>
                      <a:pt x="1370" y="739"/>
                      <a:pt x="1370" y="739"/>
                      <a:pt x="1370" y="739"/>
                    </a:cubicBezTo>
                    <a:cubicBezTo>
                      <a:pt x="1368" y="738"/>
                      <a:pt x="1365" y="738"/>
                      <a:pt x="1363" y="738"/>
                    </a:cubicBezTo>
                    <a:cubicBezTo>
                      <a:pt x="1363" y="757"/>
                      <a:pt x="1363" y="775"/>
                      <a:pt x="1363" y="794"/>
                    </a:cubicBezTo>
                    <a:cubicBezTo>
                      <a:pt x="1365" y="794"/>
                      <a:pt x="1368" y="794"/>
                      <a:pt x="1370" y="794"/>
                    </a:cubicBezTo>
                    <a:cubicBezTo>
                      <a:pt x="1370" y="829"/>
                      <a:pt x="1370" y="829"/>
                      <a:pt x="1370" y="829"/>
                    </a:cubicBezTo>
                    <a:cubicBezTo>
                      <a:pt x="1339" y="829"/>
                      <a:pt x="1339" y="829"/>
                      <a:pt x="1339" y="829"/>
                    </a:cubicBezTo>
                    <a:cubicBezTo>
                      <a:pt x="1339" y="793"/>
                      <a:pt x="1339" y="793"/>
                      <a:pt x="1339" y="793"/>
                    </a:cubicBezTo>
                    <a:cubicBezTo>
                      <a:pt x="1341" y="793"/>
                      <a:pt x="1343" y="793"/>
                      <a:pt x="1346" y="793"/>
                    </a:cubicBezTo>
                    <a:cubicBezTo>
                      <a:pt x="1346" y="774"/>
                      <a:pt x="1346" y="755"/>
                      <a:pt x="1346" y="736"/>
                    </a:cubicBezTo>
                    <a:cubicBezTo>
                      <a:pt x="1343" y="736"/>
                      <a:pt x="1341" y="735"/>
                      <a:pt x="1339" y="735"/>
                    </a:cubicBezTo>
                    <a:cubicBezTo>
                      <a:pt x="1339" y="627"/>
                      <a:pt x="1339" y="627"/>
                      <a:pt x="1339" y="627"/>
                    </a:cubicBezTo>
                    <a:cubicBezTo>
                      <a:pt x="1341" y="628"/>
                      <a:pt x="1343" y="628"/>
                      <a:pt x="1346" y="629"/>
                    </a:cubicBezTo>
                    <a:cubicBezTo>
                      <a:pt x="1346" y="610"/>
                      <a:pt x="1346" y="591"/>
                      <a:pt x="1346" y="572"/>
                    </a:cubicBezTo>
                    <a:cubicBezTo>
                      <a:pt x="1343" y="571"/>
                      <a:pt x="1341" y="570"/>
                      <a:pt x="1339" y="570"/>
                    </a:cubicBezTo>
                    <a:cubicBezTo>
                      <a:pt x="1339" y="544"/>
                      <a:pt x="1339" y="544"/>
                      <a:pt x="1339" y="544"/>
                    </a:cubicBezTo>
                    <a:cubicBezTo>
                      <a:pt x="1341" y="545"/>
                      <a:pt x="1343" y="546"/>
                      <a:pt x="1346" y="547"/>
                    </a:cubicBezTo>
                    <a:cubicBezTo>
                      <a:pt x="1346" y="528"/>
                      <a:pt x="1346" y="509"/>
                      <a:pt x="1346" y="490"/>
                    </a:cubicBezTo>
                    <a:cubicBezTo>
                      <a:pt x="1343" y="489"/>
                      <a:pt x="1341" y="488"/>
                      <a:pt x="1339" y="487"/>
                    </a:cubicBezTo>
                    <a:cubicBezTo>
                      <a:pt x="1339" y="462"/>
                      <a:pt x="1339" y="462"/>
                      <a:pt x="1339" y="462"/>
                    </a:cubicBezTo>
                    <a:cubicBezTo>
                      <a:pt x="1346" y="465"/>
                      <a:pt x="1346" y="465"/>
                      <a:pt x="1346" y="465"/>
                    </a:cubicBezTo>
                    <a:cubicBezTo>
                      <a:pt x="1346" y="446"/>
                      <a:pt x="1346" y="427"/>
                      <a:pt x="1346" y="407"/>
                    </a:cubicBezTo>
                    <a:cubicBezTo>
                      <a:pt x="1339" y="404"/>
                      <a:pt x="1339" y="404"/>
                      <a:pt x="1339" y="404"/>
                    </a:cubicBezTo>
                    <a:lnTo>
                      <a:pt x="1339" y="291"/>
                    </a:lnTo>
                    <a:close/>
                    <a:moveTo>
                      <a:pt x="1307" y="270"/>
                    </a:moveTo>
                    <a:cubicBezTo>
                      <a:pt x="1339" y="291"/>
                      <a:pt x="1339" y="291"/>
                      <a:pt x="1339" y="291"/>
                    </a:cubicBezTo>
                    <a:cubicBezTo>
                      <a:pt x="1339" y="404"/>
                      <a:pt x="1339" y="404"/>
                      <a:pt x="1339" y="404"/>
                    </a:cubicBezTo>
                    <a:cubicBezTo>
                      <a:pt x="1332" y="400"/>
                      <a:pt x="1332" y="400"/>
                      <a:pt x="1332" y="400"/>
                    </a:cubicBezTo>
                    <a:cubicBezTo>
                      <a:pt x="1332" y="420"/>
                      <a:pt x="1332" y="439"/>
                      <a:pt x="1332" y="458"/>
                    </a:cubicBezTo>
                    <a:cubicBezTo>
                      <a:pt x="1339" y="462"/>
                      <a:pt x="1339" y="462"/>
                      <a:pt x="1339" y="462"/>
                    </a:cubicBezTo>
                    <a:cubicBezTo>
                      <a:pt x="1339" y="487"/>
                      <a:pt x="1339" y="487"/>
                      <a:pt x="1339" y="487"/>
                    </a:cubicBezTo>
                    <a:cubicBezTo>
                      <a:pt x="1336" y="486"/>
                      <a:pt x="1334" y="485"/>
                      <a:pt x="1332" y="484"/>
                    </a:cubicBezTo>
                    <a:cubicBezTo>
                      <a:pt x="1332" y="503"/>
                      <a:pt x="1332" y="523"/>
                      <a:pt x="1332" y="542"/>
                    </a:cubicBezTo>
                    <a:cubicBezTo>
                      <a:pt x="1334" y="543"/>
                      <a:pt x="1336" y="544"/>
                      <a:pt x="1339" y="544"/>
                    </a:cubicBezTo>
                    <a:cubicBezTo>
                      <a:pt x="1339" y="570"/>
                      <a:pt x="1339" y="570"/>
                      <a:pt x="1339" y="570"/>
                    </a:cubicBezTo>
                    <a:cubicBezTo>
                      <a:pt x="1336" y="569"/>
                      <a:pt x="1334" y="568"/>
                      <a:pt x="1332" y="567"/>
                    </a:cubicBezTo>
                    <a:cubicBezTo>
                      <a:pt x="1332" y="587"/>
                      <a:pt x="1332" y="606"/>
                      <a:pt x="1332" y="626"/>
                    </a:cubicBezTo>
                    <a:cubicBezTo>
                      <a:pt x="1334" y="626"/>
                      <a:pt x="1336" y="627"/>
                      <a:pt x="1339" y="627"/>
                    </a:cubicBezTo>
                    <a:cubicBezTo>
                      <a:pt x="1339" y="735"/>
                      <a:pt x="1339" y="735"/>
                      <a:pt x="1339" y="735"/>
                    </a:cubicBezTo>
                    <a:cubicBezTo>
                      <a:pt x="1336" y="735"/>
                      <a:pt x="1334" y="735"/>
                      <a:pt x="1332" y="734"/>
                    </a:cubicBezTo>
                    <a:cubicBezTo>
                      <a:pt x="1332" y="754"/>
                      <a:pt x="1332" y="773"/>
                      <a:pt x="1332" y="793"/>
                    </a:cubicBezTo>
                    <a:cubicBezTo>
                      <a:pt x="1334" y="793"/>
                      <a:pt x="1336" y="793"/>
                      <a:pt x="1339" y="793"/>
                    </a:cubicBezTo>
                    <a:cubicBezTo>
                      <a:pt x="1339" y="829"/>
                      <a:pt x="1339" y="829"/>
                      <a:pt x="1339" y="829"/>
                    </a:cubicBezTo>
                    <a:cubicBezTo>
                      <a:pt x="1307" y="829"/>
                      <a:pt x="1307" y="829"/>
                      <a:pt x="1307" y="829"/>
                    </a:cubicBezTo>
                    <a:cubicBezTo>
                      <a:pt x="1307" y="706"/>
                      <a:pt x="1307" y="706"/>
                      <a:pt x="1307" y="706"/>
                    </a:cubicBezTo>
                    <a:cubicBezTo>
                      <a:pt x="1314" y="707"/>
                      <a:pt x="1314" y="707"/>
                      <a:pt x="1314" y="707"/>
                    </a:cubicBezTo>
                    <a:cubicBezTo>
                      <a:pt x="1314" y="687"/>
                      <a:pt x="1314" y="667"/>
                      <a:pt x="1314" y="647"/>
                    </a:cubicBezTo>
                    <a:cubicBezTo>
                      <a:pt x="1307" y="646"/>
                      <a:pt x="1307" y="646"/>
                      <a:pt x="1307" y="646"/>
                    </a:cubicBezTo>
                    <a:cubicBezTo>
                      <a:pt x="1307" y="534"/>
                      <a:pt x="1307" y="534"/>
                      <a:pt x="1307" y="534"/>
                    </a:cubicBezTo>
                    <a:cubicBezTo>
                      <a:pt x="1310" y="534"/>
                      <a:pt x="1312" y="535"/>
                      <a:pt x="1314" y="536"/>
                    </a:cubicBezTo>
                    <a:cubicBezTo>
                      <a:pt x="1314" y="516"/>
                      <a:pt x="1314" y="497"/>
                      <a:pt x="1314" y="477"/>
                    </a:cubicBezTo>
                    <a:cubicBezTo>
                      <a:pt x="1312" y="476"/>
                      <a:pt x="1310" y="475"/>
                      <a:pt x="1307" y="474"/>
                    </a:cubicBezTo>
                    <a:cubicBezTo>
                      <a:pt x="1307" y="448"/>
                      <a:pt x="1307" y="448"/>
                      <a:pt x="1307" y="448"/>
                    </a:cubicBezTo>
                    <a:cubicBezTo>
                      <a:pt x="1310" y="449"/>
                      <a:pt x="1312" y="450"/>
                      <a:pt x="1314" y="451"/>
                    </a:cubicBezTo>
                    <a:cubicBezTo>
                      <a:pt x="1314" y="431"/>
                      <a:pt x="1314" y="411"/>
                      <a:pt x="1314" y="391"/>
                    </a:cubicBezTo>
                    <a:cubicBezTo>
                      <a:pt x="1307" y="388"/>
                      <a:pt x="1307" y="388"/>
                      <a:pt x="1307" y="388"/>
                    </a:cubicBezTo>
                    <a:lnTo>
                      <a:pt x="1307" y="270"/>
                    </a:lnTo>
                    <a:close/>
                    <a:moveTo>
                      <a:pt x="1276" y="250"/>
                    </a:moveTo>
                    <a:cubicBezTo>
                      <a:pt x="1307" y="270"/>
                      <a:pt x="1307" y="270"/>
                      <a:pt x="1307" y="270"/>
                    </a:cubicBezTo>
                    <a:cubicBezTo>
                      <a:pt x="1307" y="388"/>
                      <a:pt x="1307" y="388"/>
                      <a:pt x="1307" y="388"/>
                    </a:cubicBezTo>
                    <a:cubicBezTo>
                      <a:pt x="1300" y="384"/>
                      <a:pt x="1300" y="384"/>
                      <a:pt x="1300" y="384"/>
                    </a:cubicBezTo>
                    <a:cubicBezTo>
                      <a:pt x="1300" y="404"/>
                      <a:pt x="1300" y="425"/>
                      <a:pt x="1300" y="445"/>
                    </a:cubicBezTo>
                    <a:cubicBezTo>
                      <a:pt x="1303" y="446"/>
                      <a:pt x="1305" y="447"/>
                      <a:pt x="1307" y="448"/>
                    </a:cubicBezTo>
                    <a:cubicBezTo>
                      <a:pt x="1307" y="474"/>
                      <a:pt x="1307" y="474"/>
                      <a:pt x="1307" y="474"/>
                    </a:cubicBezTo>
                    <a:cubicBezTo>
                      <a:pt x="1305" y="473"/>
                      <a:pt x="1303" y="472"/>
                      <a:pt x="1300" y="471"/>
                    </a:cubicBezTo>
                    <a:cubicBezTo>
                      <a:pt x="1300" y="491"/>
                      <a:pt x="1300" y="511"/>
                      <a:pt x="1300" y="531"/>
                    </a:cubicBezTo>
                    <a:cubicBezTo>
                      <a:pt x="1303" y="532"/>
                      <a:pt x="1305" y="533"/>
                      <a:pt x="1307" y="534"/>
                    </a:cubicBezTo>
                    <a:cubicBezTo>
                      <a:pt x="1307" y="646"/>
                      <a:pt x="1307" y="646"/>
                      <a:pt x="1307" y="646"/>
                    </a:cubicBezTo>
                    <a:cubicBezTo>
                      <a:pt x="1300" y="644"/>
                      <a:pt x="1300" y="644"/>
                      <a:pt x="1300" y="644"/>
                    </a:cubicBezTo>
                    <a:cubicBezTo>
                      <a:pt x="1300" y="664"/>
                      <a:pt x="1300" y="684"/>
                      <a:pt x="1300" y="705"/>
                    </a:cubicBezTo>
                    <a:cubicBezTo>
                      <a:pt x="1307" y="706"/>
                      <a:pt x="1307" y="706"/>
                      <a:pt x="1307" y="706"/>
                    </a:cubicBezTo>
                    <a:cubicBezTo>
                      <a:pt x="1307" y="829"/>
                      <a:pt x="1307" y="829"/>
                      <a:pt x="1307" y="829"/>
                    </a:cubicBezTo>
                    <a:cubicBezTo>
                      <a:pt x="1276" y="829"/>
                      <a:pt x="1276" y="829"/>
                      <a:pt x="1276" y="829"/>
                    </a:cubicBezTo>
                    <a:cubicBezTo>
                      <a:pt x="1276" y="701"/>
                      <a:pt x="1276" y="701"/>
                      <a:pt x="1276" y="701"/>
                    </a:cubicBezTo>
                    <a:cubicBezTo>
                      <a:pt x="1283" y="702"/>
                      <a:pt x="1283" y="702"/>
                      <a:pt x="1283" y="702"/>
                    </a:cubicBezTo>
                    <a:cubicBezTo>
                      <a:pt x="1283" y="682"/>
                      <a:pt x="1283" y="661"/>
                      <a:pt x="1283" y="641"/>
                    </a:cubicBezTo>
                    <a:cubicBezTo>
                      <a:pt x="1276" y="639"/>
                      <a:pt x="1276" y="639"/>
                      <a:pt x="1276" y="639"/>
                    </a:cubicBezTo>
                    <a:cubicBezTo>
                      <a:pt x="1276" y="523"/>
                      <a:pt x="1276" y="523"/>
                      <a:pt x="1276" y="523"/>
                    </a:cubicBezTo>
                    <a:cubicBezTo>
                      <a:pt x="1278" y="524"/>
                      <a:pt x="1281" y="525"/>
                      <a:pt x="1283" y="525"/>
                    </a:cubicBezTo>
                    <a:cubicBezTo>
                      <a:pt x="1283" y="505"/>
                      <a:pt x="1283" y="484"/>
                      <a:pt x="1283" y="464"/>
                    </a:cubicBezTo>
                    <a:cubicBezTo>
                      <a:pt x="1281" y="463"/>
                      <a:pt x="1278" y="462"/>
                      <a:pt x="1276" y="461"/>
                    </a:cubicBezTo>
                    <a:cubicBezTo>
                      <a:pt x="1276" y="434"/>
                      <a:pt x="1276" y="434"/>
                      <a:pt x="1276" y="434"/>
                    </a:cubicBezTo>
                    <a:cubicBezTo>
                      <a:pt x="1278" y="435"/>
                      <a:pt x="1281" y="436"/>
                      <a:pt x="1283" y="437"/>
                    </a:cubicBezTo>
                    <a:cubicBezTo>
                      <a:pt x="1283" y="416"/>
                      <a:pt x="1283" y="396"/>
                      <a:pt x="1283" y="375"/>
                    </a:cubicBezTo>
                    <a:cubicBezTo>
                      <a:pt x="1281" y="374"/>
                      <a:pt x="1278" y="373"/>
                      <a:pt x="1276" y="372"/>
                    </a:cubicBezTo>
                    <a:cubicBezTo>
                      <a:pt x="1276" y="345"/>
                      <a:pt x="1276" y="345"/>
                      <a:pt x="1276" y="345"/>
                    </a:cubicBezTo>
                    <a:cubicBezTo>
                      <a:pt x="1278" y="346"/>
                      <a:pt x="1281" y="347"/>
                      <a:pt x="1283" y="349"/>
                    </a:cubicBezTo>
                    <a:cubicBezTo>
                      <a:pt x="1283" y="328"/>
                      <a:pt x="1283" y="308"/>
                      <a:pt x="1283" y="287"/>
                    </a:cubicBezTo>
                    <a:cubicBezTo>
                      <a:pt x="1281" y="286"/>
                      <a:pt x="1278" y="284"/>
                      <a:pt x="1276" y="283"/>
                    </a:cubicBezTo>
                    <a:lnTo>
                      <a:pt x="1276" y="250"/>
                    </a:lnTo>
                    <a:close/>
                    <a:moveTo>
                      <a:pt x="1244" y="230"/>
                    </a:moveTo>
                    <a:cubicBezTo>
                      <a:pt x="1276" y="250"/>
                      <a:pt x="1276" y="250"/>
                      <a:pt x="1276" y="250"/>
                    </a:cubicBezTo>
                    <a:cubicBezTo>
                      <a:pt x="1276" y="283"/>
                      <a:pt x="1276" y="283"/>
                      <a:pt x="1276" y="283"/>
                    </a:cubicBezTo>
                    <a:cubicBezTo>
                      <a:pt x="1273" y="281"/>
                      <a:pt x="1271" y="280"/>
                      <a:pt x="1269" y="278"/>
                    </a:cubicBezTo>
                    <a:cubicBezTo>
                      <a:pt x="1269" y="299"/>
                      <a:pt x="1269" y="320"/>
                      <a:pt x="1269" y="341"/>
                    </a:cubicBezTo>
                    <a:cubicBezTo>
                      <a:pt x="1271" y="342"/>
                      <a:pt x="1273" y="344"/>
                      <a:pt x="1276" y="345"/>
                    </a:cubicBezTo>
                    <a:cubicBezTo>
                      <a:pt x="1276" y="372"/>
                      <a:pt x="1276" y="372"/>
                      <a:pt x="1276" y="372"/>
                    </a:cubicBezTo>
                    <a:cubicBezTo>
                      <a:pt x="1273" y="371"/>
                      <a:pt x="1271" y="369"/>
                      <a:pt x="1269" y="368"/>
                    </a:cubicBezTo>
                    <a:cubicBezTo>
                      <a:pt x="1269" y="389"/>
                      <a:pt x="1269" y="410"/>
                      <a:pt x="1269" y="431"/>
                    </a:cubicBezTo>
                    <a:cubicBezTo>
                      <a:pt x="1271" y="432"/>
                      <a:pt x="1273" y="433"/>
                      <a:pt x="1276" y="434"/>
                    </a:cubicBezTo>
                    <a:cubicBezTo>
                      <a:pt x="1276" y="461"/>
                      <a:pt x="1276" y="461"/>
                      <a:pt x="1276" y="461"/>
                    </a:cubicBezTo>
                    <a:cubicBezTo>
                      <a:pt x="1273" y="460"/>
                      <a:pt x="1271" y="459"/>
                      <a:pt x="1269" y="458"/>
                    </a:cubicBezTo>
                    <a:cubicBezTo>
                      <a:pt x="1269" y="479"/>
                      <a:pt x="1269" y="500"/>
                      <a:pt x="1269" y="520"/>
                    </a:cubicBezTo>
                    <a:cubicBezTo>
                      <a:pt x="1271" y="521"/>
                      <a:pt x="1273" y="522"/>
                      <a:pt x="1276" y="523"/>
                    </a:cubicBezTo>
                    <a:cubicBezTo>
                      <a:pt x="1276" y="639"/>
                      <a:pt x="1276" y="639"/>
                      <a:pt x="1276" y="639"/>
                    </a:cubicBezTo>
                    <a:cubicBezTo>
                      <a:pt x="1269" y="638"/>
                      <a:pt x="1269" y="638"/>
                      <a:pt x="1269" y="638"/>
                    </a:cubicBezTo>
                    <a:cubicBezTo>
                      <a:pt x="1269" y="658"/>
                      <a:pt x="1269" y="679"/>
                      <a:pt x="1269" y="700"/>
                    </a:cubicBezTo>
                    <a:cubicBezTo>
                      <a:pt x="1276" y="701"/>
                      <a:pt x="1276" y="701"/>
                      <a:pt x="1276" y="701"/>
                    </a:cubicBezTo>
                    <a:cubicBezTo>
                      <a:pt x="1276" y="829"/>
                      <a:pt x="1276" y="829"/>
                      <a:pt x="1276" y="829"/>
                    </a:cubicBezTo>
                    <a:cubicBezTo>
                      <a:pt x="1244" y="829"/>
                      <a:pt x="1244" y="829"/>
                      <a:pt x="1244" y="829"/>
                    </a:cubicBezTo>
                    <a:cubicBezTo>
                      <a:pt x="1244" y="789"/>
                      <a:pt x="1244" y="789"/>
                      <a:pt x="1244" y="789"/>
                    </a:cubicBezTo>
                    <a:cubicBezTo>
                      <a:pt x="1247" y="789"/>
                      <a:pt x="1249" y="789"/>
                      <a:pt x="1251" y="789"/>
                    </a:cubicBezTo>
                    <a:cubicBezTo>
                      <a:pt x="1251" y="768"/>
                      <a:pt x="1251" y="747"/>
                      <a:pt x="1251" y="725"/>
                    </a:cubicBezTo>
                    <a:cubicBezTo>
                      <a:pt x="1249" y="725"/>
                      <a:pt x="1247" y="725"/>
                      <a:pt x="1244" y="725"/>
                    </a:cubicBezTo>
                    <a:cubicBezTo>
                      <a:pt x="1244" y="697"/>
                      <a:pt x="1244" y="697"/>
                      <a:pt x="1244" y="697"/>
                    </a:cubicBezTo>
                    <a:cubicBezTo>
                      <a:pt x="1251" y="698"/>
                      <a:pt x="1251" y="698"/>
                      <a:pt x="1251" y="698"/>
                    </a:cubicBezTo>
                    <a:cubicBezTo>
                      <a:pt x="1251" y="676"/>
                      <a:pt x="1251" y="655"/>
                      <a:pt x="1251" y="634"/>
                    </a:cubicBezTo>
                    <a:cubicBezTo>
                      <a:pt x="1244" y="632"/>
                      <a:pt x="1244" y="632"/>
                      <a:pt x="1244" y="632"/>
                    </a:cubicBezTo>
                    <a:cubicBezTo>
                      <a:pt x="1244" y="604"/>
                      <a:pt x="1244" y="604"/>
                      <a:pt x="1244" y="604"/>
                    </a:cubicBezTo>
                    <a:cubicBezTo>
                      <a:pt x="1247" y="605"/>
                      <a:pt x="1249" y="606"/>
                      <a:pt x="1251" y="606"/>
                    </a:cubicBezTo>
                    <a:cubicBezTo>
                      <a:pt x="1251" y="585"/>
                      <a:pt x="1251" y="564"/>
                      <a:pt x="1251" y="542"/>
                    </a:cubicBezTo>
                    <a:cubicBezTo>
                      <a:pt x="1244" y="540"/>
                      <a:pt x="1244" y="540"/>
                      <a:pt x="1244" y="540"/>
                    </a:cubicBezTo>
                    <a:cubicBezTo>
                      <a:pt x="1244" y="420"/>
                      <a:pt x="1244" y="420"/>
                      <a:pt x="1244" y="420"/>
                    </a:cubicBezTo>
                    <a:cubicBezTo>
                      <a:pt x="1247" y="421"/>
                      <a:pt x="1249" y="422"/>
                      <a:pt x="1251" y="423"/>
                    </a:cubicBezTo>
                    <a:cubicBezTo>
                      <a:pt x="1251" y="402"/>
                      <a:pt x="1251" y="381"/>
                      <a:pt x="1251" y="359"/>
                    </a:cubicBezTo>
                    <a:cubicBezTo>
                      <a:pt x="1244" y="356"/>
                      <a:pt x="1244" y="356"/>
                      <a:pt x="1244" y="356"/>
                    </a:cubicBezTo>
                    <a:lnTo>
                      <a:pt x="1244" y="230"/>
                    </a:lnTo>
                    <a:close/>
                    <a:moveTo>
                      <a:pt x="1092" y="132"/>
                    </a:moveTo>
                    <a:cubicBezTo>
                      <a:pt x="1128" y="155"/>
                      <a:pt x="1128" y="155"/>
                      <a:pt x="1128" y="155"/>
                    </a:cubicBezTo>
                    <a:cubicBezTo>
                      <a:pt x="1128" y="324"/>
                      <a:pt x="1128" y="324"/>
                      <a:pt x="1128" y="324"/>
                    </a:cubicBezTo>
                    <a:cubicBezTo>
                      <a:pt x="1218" y="213"/>
                      <a:pt x="1218" y="213"/>
                      <a:pt x="1218" y="213"/>
                    </a:cubicBezTo>
                    <a:cubicBezTo>
                      <a:pt x="1244" y="230"/>
                      <a:pt x="1244" y="230"/>
                      <a:pt x="1244" y="230"/>
                    </a:cubicBezTo>
                    <a:cubicBezTo>
                      <a:pt x="1244" y="356"/>
                      <a:pt x="1244" y="356"/>
                      <a:pt x="1244" y="356"/>
                    </a:cubicBezTo>
                    <a:cubicBezTo>
                      <a:pt x="1237" y="352"/>
                      <a:pt x="1237" y="352"/>
                      <a:pt x="1237" y="352"/>
                    </a:cubicBezTo>
                    <a:cubicBezTo>
                      <a:pt x="1237" y="374"/>
                      <a:pt x="1237" y="395"/>
                      <a:pt x="1237" y="417"/>
                    </a:cubicBezTo>
                    <a:cubicBezTo>
                      <a:pt x="1240" y="418"/>
                      <a:pt x="1242" y="419"/>
                      <a:pt x="1244" y="420"/>
                    </a:cubicBezTo>
                    <a:cubicBezTo>
                      <a:pt x="1244" y="540"/>
                      <a:pt x="1244" y="540"/>
                      <a:pt x="1244" y="540"/>
                    </a:cubicBezTo>
                    <a:cubicBezTo>
                      <a:pt x="1237" y="538"/>
                      <a:pt x="1237" y="538"/>
                      <a:pt x="1237" y="538"/>
                    </a:cubicBezTo>
                    <a:cubicBezTo>
                      <a:pt x="1237" y="560"/>
                      <a:pt x="1237" y="581"/>
                      <a:pt x="1237" y="603"/>
                    </a:cubicBezTo>
                    <a:cubicBezTo>
                      <a:pt x="1240" y="603"/>
                      <a:pt x="1242" y="604"/>
                      <a:pt x="1244" y="604"/>
                    </a:cubicBezTo>
                    <a:cubicBezTo>
                      <a:pt x="1244" y="632"/>
                      <a:pt x="1244" y="632"/>
                      <a:pt x="1244" y="632"/>
                    </a:cubicBezTo>
                    <a:cubicBezTo>
                      <a:pt x="1237" y="631"/>
                      <a:pt x="1237" y="631"/>
                      <a:pt x="1237" y="631"/>
                    </a:cubicBezTo>
                    <a:cubicBezTo>
                      <a:pt x="1237" y="652"/>
                      <a:pt x="1237" y="674"/>
                      <a:pt x="1237" y="696"/>
                    </a:cubicBezTo>
                    <a:cubicBezTo>
                      <a:pt x="1244" y="697"/>
                      <a:pt x="1244" y="697"/>
                      <a:pt x="1244" y="697"/>
                    </a:cubicBezTo>
                    <a:cubicBezTo>
                      <a:pt x="1244" y="725"/>
                      <a:pt x="1244" y="725"/>
                      <a:pt x="1244" y="725"/>
                    </a:cubicBezTo>
                    <a:cubicBezTo>
                      <a:pt x="1242" y="724"/>
                      <a:pt x="1240" y="724"/>
                      <a:pt x="1237" y="724"/>
                    </a:cubicBezTo>
                    <a:cubicBezTo>
                      <a:pt x="1237" y="745"/>
                      <a:pt x="1237" y="767"/>
                      <a:pt x="1237" y="788"/>
                    </a:cubicBezTo>
                    <a:cubicBezTo>
                      <a:pt x="1240" y="789"/>
                      <a:pt x="1242" y="789"/>
                      <a:pt x="1244" y="789"/>
                    </a:cubicBezTo>
                    <a:cubicBezTo>
                      <a:pt x="1244" y="829"/>
                      <a:pt x="1244" y="829"/>
                      <a:pt x="1244" y="829"/>
                    </a:cubicBezTo>
                    <a:cubicBezTo>
                      <a:pt x="1092" y="829"/>
                      <a:pt x="1092" y="829"/>
                      <a:pt x="1092" y="829"/>
                    </a:cubicBezTo>
                    <a:cubicBezTo>
                      <a:pt x="1092" y="782"/>
                      <a:pt x="1092" y="782"/>
                      <a:pt x="1092" y="782"/>
                    </a:cubicBezTo>
                    <a:cubicBezTo>
                      <a:pt x="1095" y="782"/>
                      <a:pt x="1098" y="782"/>
                      <a:pt x="1102" y="783"/>
                    </a:cubicBezTo>
                    <a:cubicBezTo>
                      <a:pt x="1102" y="758"/>
                      <a:pt x="1102" y="733"/>
                      <a:pt x="1102" y="709"/>
                    </a:cubicBezTo>
                    <a:cubicBezTo>
                      <a:pt x="1098" y="708"/>
                      <a:pt x="1095" y="708"/>
                      <a:pt x="1092" y="707"/>
                    </a:cubicBezTo>
                    <a:cubicBezTo>
                      <a:pt x="1092" y="675"/>
                      <a:pt x="1092" y="675"/>
                      <a:pt x="1092" y="675"/>
                    </a:cubicBezTo>
                    <a:cubicBezTo>
                      <a:pt x="1102" y="676"/>
                      <a:pt x="1102" y="676"/>
                      <a:pt x="1102" y="676"/>
                    </a:cubicBezTo>
                    <a:cubicBezTo>
                      <a:pt x="1102" y="652"/>
                      <a:pt x="1102" y="627"/>
                      <a:pt x="1102" y="602"/>
                    </a:cubicBezTo>
                    <a:cubicBezTo>
                      <a:pt x="1098" y="602"/>
                      <a:pt x="1095" y="601"/>
                      <a:pt x="1092" y="600"/>
                    </a:cubicBezTo>
                    <a:cubicBezTo>
                      <a:pt x="1092" y="568"/>
                      <a:pt x="1092" y="568"/>
                      <a:pt x="1092" y="568"/>
                    </a:cubicBezTo>
                    <a:cubicBezTo>
                      <a:pt x="1095" y="569"/>
                      <a:pt x="1098" y="569"/>
                      <a:pt x="1102" y="570"/>
                    </a:cubicBezTo>
                    <a:cubicBezTo>
                      <a:pt x="1102" y="545"/>
                      <a:pt x="1102" y="521"/>
                      <a:pt x="1102" y="496"/>
                    </a:cubicBezTo>
                    <a:cubicBezTo>
                      <a:pt x="1098" y="495"/>
                      <a:pt x="1095" y="494"/>
                      <a:pt x="1092" y="493"/>
                    </a:cubicBezTo>
                    <a:cubicBezTo>
                      <a:pt x="1092" y="460"/>
                      <a:pt x="1092" y="460"/>
                      <a:pt x="1092" y="460"/>
                    </a:cubicBezTo>
                    <a:cubicBezTo>
                      <a:pt x="1102" y="464"/>
                      <a:pt x="1102" y="464"/>
                      <a:pt x="1102" y="464"/>
                    </a:cubicBezTo>
                    <a:cubicBezTo>
                      <a:pt x="1102" y="439"/>
                      <a:pt x="1102" y="414"/>
                      <a:pt x="1102" y="390"/>
                    </a:cubicBezTo>
                    <a:cubicBezTo>
                      <a:pt x="1098" y="388"/>
                      <a:pt x="1095" y="387"/>
                      <a:pt x="1092" y="386"/>
                    </a:cubicBezTo>
                    <a:cubicBezTo>
                      <a:pt x="1092" y="246"/>
                      <a:pt x="1092" y="246"/>
                      <a:pt x="1092" y="246"/>
                    </a:cubicBezTo>
                    <a:cubicBezTo>
                      <a:pt x="1095" y="248"/>
                      <a:pt x="1098" y="249"/>
                      <a:pt x="1102" y="251"/>
                    </a:cubicBezTo>
                    <a:cubicBezTo>
                      <a:pt x="1102" y="227"/>
                      <a:pt x="1102" y="202"/>
                      <a:pt x="1102" y="177"/>
                    </a:cubicBezTo>
                    <a:cubicBezTo>
                      <a:pt x="1092" y="171"/>
                      <a:pt x="1092" y="171"/>
                      <a:pt x="1092" y="171"/>
                    </a:cubicBezTo>
                    <a:lnTo>
                      <a:pt x="1092" y="132"/>
                    </a:lnTo>
                    <a:close/>
                    <a:moveTo>
                      <a:pt x="1050" y="105"/>
                    </a:moveTo>
                    <a:cubicBezTo>
                      <a:pt x="1092" y="132"/>
                      <a:pt x="1092" y="132"/>
                      <a:pt x="1092" y="132"/>
                    </a:cubicBezTo>
                    <a:cubicBezTo>
                      <a:pt x="1092" y="171"/>
                      <a:pt x="1092" y="171"/>
                      <a:pt x="1092" y="171"/>
                    </a:cubicBezTo>
                    <a:cubicBezTo>
                      <a:pt x="1082" y="165"/>
                      <a:pt x="1082" y="165"/>
                      <a:pt x="1082" y="165"/>
                    </a:cubicBezTo>
                    <a:cubicBezTo>
                      <a:pt x="1082" y="191"/>
                      <a:pt x="1082" y="216"/>
                      <a:pt x="1082" y="241"/>
                    </a:cubicBezTo>
                    <a:cubicBezTo>
                      <a:pt x="1086" y="243"/>
                      <a:pt x="1089" y="244"/>
                      <a:pt x="1092" y="246"/>
                    </a:cubicBezTo>
                    <a:cubicBezTo>
                      <a:pt x="1092" y="386"/>
                      <a:pt x="1092" y="386"/>
                      <a:pt x="1092" y="386"/>
                    </a:cubicBezTo>
                    <a:cubicBezTo>
                      <a:pt x="1089" y="384"/>
                      <a:pt x="1086" y="383"/>
                      <a:pt x="1082" y="382"/>
                    </a:cubicBezTo>
                    <a:cubicBezTo>
                      <a:pt x="1082" y="407"/>
                      <a:pt x="1082" y="432"/>
                      <a:pt x="1082" y="457"/>
                    </a:cubicBezTo>
                    <a:cubicBezTo>
                      <a:pt x="1092" y="460"/>
                      <a:pt x="1092" y="460"/>
                      <a:pt x="1092" y="460"/>
                    </a:cubicBezTo>
                    <a:cubicBezTo>
                      <a:pt x="1092" y="493"/>
                      <a:pt x="1092" y="493"/>
                      <a:pt x="1092" y="493"/>
                    </a:cubicBezTo>
                    <a:cubicBezTo>
                      <a:pt x="1089" y="492"/>
                      <a:pt x="1086" y="491"/>
                      <a:pt x="1082" y="490"/>
                    </a:cubicBezTo>
                    <a:cubicBezTo>
                      <a:pt x="1082" y="515"/>
                      <a:pt x="1082" y="540"/>
                      <a:pt x="1082" y="565"/>
                    </a:cubicBezTo>
                    <a:cubicBezTo>
                      <a:pt x="1086" y="566"/>
                      <a:pt x="1089" y="567"/>
                      <a:pt x="1092" y="568"/>
                    </a:cubicBezTo>
                    <a:cubicBezTo>
                      <a:pt x="1092" y="600"/>
                      <a:pt x="1092" y="600"/>
                      <a:pt x="1092" y="600"/>
                    </a:cubicBezTo>
                    <a:cubicBezTo>
                      <a:pt x="1089" y="600"/>
                      <a:pt x="1086" y="599"/>
                      <a:pt x="1082" y="598"/>
                    </a:cubicBezTo>
                    <a:cubicBezTo>
                      <a:pt x="1082" y="623"/>
                      <a:pt x="1082" y="649"/>
                      <a:pt x="1082" y="674"/>
                    </a:cubicBezTo>
                    <a:cubicBezTo>
                      <a:pt x="1092" y="675"/>
                      <a:pt x="1092" y="675"/>
                      <a:pt x="1092" y="675"/>
                    </a:cubicBezTo>
                    <a:cubicBezTo>
                      <a:pt x="1092" y="707"/>
                      <a:pt x="1092" y="707"/>
                      <a:pt x="1092" y="707"/>
                    </a:cubicBezTo>
                    <a:cubicBezTo>
                      <a:pt x="1089" y="707"/>
                      <a:pt x="1086" y="707"/>
                      <a:pt x="1082" y="706"/>
                    </a:cubicBezTo>
                    <a:cubicBezTo>
                      <a:pt x="1082" y="732"/>
                      <a:pt x="1082" y="757"/>
                      <a:pt x="1082" y="782"/>
                    </a:cubicBezTo>
                    <a:cubicBezTo>
                      <a:pt x="1086" y="782"/>
                      <a:pt x="1089" y="782"/>
                      <a:pt x="1092" y="782"/>
                    </a:cubicBezTo>
                    <a:cubicBezTo>
                      <a:pt x="1092" y="829"/>
                      <a:pt x="1092" y="829"/>
                      <a:pt x="1092" y="829"/>
                    </a:cubicBezTo>
                    <a:cubicBezTo>
                      <a:pt x="1050" y="829"/>
                      <a:pt x="1050" y="829"/>
                      <a:pt x="1050" y="829"/>
                    </a:cubicBezTo>
                    <a:cubicBezTo>
                      <a:pt x="1050" y="669"/>
                      <a:pt x="1050" y="669"/>
                      <a:pt x="1050" y="669"/>
                    </a:cubicBezTo>
                    <a:cubicBezTo>
                      <a:pt x="1059" y="670"/>
                      <a:pt x="1059" y="670"/>
                      <a:pt x="1059" y="670"/>
                    </a:cubicBezTo>
                    <a:cubicBezTo>
                      <a:pt x="1059" y="645"/>
                      <a:pt x="1059" y="619"/>
                      <a:pt x="1059" y="593"/>
                    </a:cubicBezTo>
                    <a:cubicBezTo>
                      <a:pt x="1056" y="593"/>
                      <a:pt x="1053" y="592"/>
                      <a:pt x="1050" y="591"/>
                    </a:cubicBezTo>
                    <a:cubicBezTo>
                      <a:pt x="1050" y="335"/>
                      <a:pt x="1050" y="335"/>
                      <a:pt x="1050" y="335"/>
                    </a:cubicBezTo>
                    <a:cubicBezTo>
                      <a:pt x="1059" y="339"/>
                      <a:pt x="1059" y="339"/>
                      <a:pt x="1059" y="339"/>
                    </a:cubicBezTo>
                    <a:cubicBezTo>
                      <a:pt x="1059" y="313"/>
                      <a:pt x="1059" y="288"/>
                      <a:pt x="1059" y="262"/>
                    </a:cubicBezTo>
                    <a:cubicBezTo>
                      <a:pt x="1050" y="257"/>
                      <a:pt x="1050" y="257"/>
                      <a:pt x="1050" y="257"/>
                    </a:cubicBezTo>
                    <a:lnTo>
                      <a:pt x="1050" y="105"/>
                    </a:lnTo>
                    <a:close/>
                    <a:moveTo>
                      <a:pt x="1007" y="78"/>
                    </a:moveTo>
                    <a:cubicBezTo>
                      <a:pt x="1050" y="105"/>
                      <a:pt x="1050" y="105"/>
                      <a:pt x="1050" y="105"/>
                    </a:cubicBezTo>
                    <a:cubicBezTo>
                      <a:pt x="1050" y="257"/>
                      <a:pt x="1050" y="257"/>
                      <a:pt x="1050" y="257"/>
                    </a:cubicBezTo>
                    <a:cubicBezTo>
                      <a:pt x="1040" y="252"/>
                      <a:pt x="1040" y="252"/>
                      <a:pt x="1040" y="252"/>
                    </a:cubicBezTo>
                    <a:cubicBezTo>
                      <a:pt x="1040" y="278"/>
                      <a:pt x="1040" y="304"/>
                      <a:pt x="1040" y="330"/>
                    </a:cubicBezTo>
                    <a:cubicBezTo>
                      <a:pt x="1050" y="335"/>
                      <a:pt x="1050" y="335"/>
                      <a:pt x="1050" y="335"/>
                    </a:cubicBezTo>
                    <a:cubicBezTo>
                      <a:pt x="1050" y="591"/>
                      <a:pt x="1050" y="591"/>
                      <a:pt x="1050" y="591"/>
                    </a:cubicBezTo>
                    <a:cubicBezTo>
                      <a:pt x="1046" y="591"/>
                      <a:pt x="1043" y="590"/>
                      <a:pt x="1040" y="589"/>
                    </a:cubicBezTo>
                    <a:cubicBezTo>
                      <a:pt x="1040" y="615"/>
                      <a:pt x="1040" y="641"/>
                      <a:pt x="1040" y="668"/>
                    </a:cubicBezTo>
                    <a:cubicBezTo>
                      <a:pt x="1050" y="669"/>
                      <a:pt x="1050" y="669"/>
                      <a:pt x="1050" y="669"/>
                    </a:cubicBezTo>
                    <a:cubicBezTo>
                      <a:pt x="1050" y="829"/>
                      <a:pt x="1050" y="829"/>
                      <a:pt x="1050" y="829"/>
                    </a:cubicBezTo>
                    <a:cubicBezTo>
                      <a:pt x="1007" y="829"/>
                      <a:pt x="1007" y="829"/>
                      <a:pt x="1007" y="829"/>
                    </a:cubicBezTo>
                    <a:cubicBezTo>
                      <a:pt x="1007" y="779"/>
                      <a:pt x="1007" y="779"/>
                      <a:pt x="1007" y="779"/>
                    </a:cubicBezTo>
                    <a:cubicBezTo>
                      <a:pt x="1010" y="779"/>
                      <a:pt x="1014" y="779"/>
                      <a:pt x="1017" y="779"/>
                    </a:cubicBezTo>
                    <a:cubicBezTo>
                      <a:pt x="1017" y="752"/>
                      <a:pt x="1017" y="726"/>
                      <a:pt x="1017" y="699"/>
                    </a:cubicBezTo>
                    <a:cubicBezTo>
                      <a:pt x="1014" y="699"/>
                      <a:pt x="1010" y="698"/>
                      <a:pt x="1007" y="698"/>
                    </a:cubicBezTo>
                    <a:cubicBezTo>
                      <a:pt x="1007" y="663"/>
                      <a:pt x="1007" y="663"/>
                      <a:pt x="1007" y="663"/>
                    </a:cubicBezTo>
                    <a:cubicBezTo>
                      <a:pt x="1017" y="664"/>
                      <a:pt x="1017" y="664"/>
                      <a:pt x="1017" y="664"/>
                    </a:cubicBezTo>
                    <a:cubicBezTo>
                      <a:pt x="1017" y="638"/>
                      <a:pt x="1017" y="611"/>
                      <a:pt x="1017" y="584"/>
                    </a:cubicBezTo>
                    <a:cubicBezTo>
                      <a:pt x="1007" y="582"/>
                      <a:pt x="1007" y="582"/>
                      <a:pt x="1007" y="582"/>
                    </a:cubicBezTo>
                    <a:cubicBezTo>
                      <a:pt x="1007" y="547"/>
                      <a:pt x="1007" y="547"/>
                      <a:pt x="1007" y="547"/>
                    </a:cubicBezTo>
                    <a:cubicBezTo>
                      <a:pt x="1010" y="548"/>
                      <a:pt x="1014" y="549"/>
                      <a:pt x="1017" y="550"/>
                    </a:cubicBezTo>
                    <a:cubicBezTo>
                      <a:pt x="1017" y="523"/>
                      <a:pt x="1017" y="496"/>
                      <a:pt x="1017" y="470"/>
                    </a:cubicBezTo>
                    <a:cubicBezTo>
                      <a:pt x="1007" y="467"/>
                      <a:pt x="1007" y="467"/>
                      <a:pt x="1007" y="467"/>
                    </a:cubicBezTo>
                    <a:cubicBezTo>
                      <a:pt x="1007" y="316"/>
                      <a:pt x="1007" y="316"/>
                      <a:pt x="1007" y="316"/>
                    </a:cubicBezTo>
                    <a:cubicBezTo>
                      <a:pt x="1010" y="317"/>
                      <a:pt x="1014" y="319"/>
                      <a:pt x="1017" y="320"/>
                    </a:cubicBezTo>
                    <a:cubicBezTo>
                      <a:pt x="1017" y="294"/>
                      <a:pt x="1017" y="267"/>
                      <a:pt x="1017" y="240"/>
                    </a:cubicBezTo>
                    <a:cubicBezTo>
                      <a:pt x="1007" y="235"/>
                      <a:pt x="1007" y="235"/>
                      <a:pt x="1007" y="235"/>
                    </a:cubicBezTo>
                    <a:lnTo>
                      <a:pt x="1007" y="78"/>
                    </a:lnTo>
                    <a:close/>
                    <a:moveTo>
                      <a:pt x="965" y="50"/>
                    </a:moveTo>
                    <a:cubicBezTo>
                      <a:pt x="1007" y="78"/>
                      <a:pt x="1007" y="78"/>
                      <a:pt x="1007" y="78"/>
                    </a:cubicBezTo>
                    <a:cubicBezTo>
                      <a:pt x="1007" y="235"/>
                      <a:pt x="1007" y="235"/>
                      <a:pt x="1007" y="235"/>
                    </a:cubicBezTo>
                    <a:cubicBezTo>
                      <a:pt x="998" y="231"/>
                      <a:pt x="998" y="231"/>
                      <a:pt x="998" y="231"/>
                    </a:cubicBezTo>
                    <a:cubicBezTo>
                      <a:pt x="998" y="258"/>
                      <a:pt x="998" y="285"/>
                      <a:pt x="998" y="312"/>
                    </a:cubicBezTo>
                    <a:cubicBezTo>
                      <a:pt x="1001" y="313"/>
                      <a:pt x="1004" y="315"/>
                      <a:pt x="1007" y="316"/>
                    </a:cubicBezTo>
                    <a:cubicBezTo>
                      <a:pt x="1007" y="467"/>
                      <a:pt x="1007" y="467"/>
                      <a:pt x="1007" y="467"/>
                    </a:cubicBezTo>
                    <a:cubicBezTo>
                      <a:pt x="998" y="464"/>
                      <a:pt x="998" y="464"/>
                      <a:pt x="998" y="464"/>
                    </a:cubicBezTo>
                    <a:cubicBezTo>
                      <a:pt x="998" y="491"/>
                      <a:pt x="998" y="518"/>
                      <a:pt x="998" y="545"/>
                    </a:cubicBezTo>
                    <a:cubicBezTo>
                      <a:pt x="1001" y="546"/>
                      <a:pt x="1004" y="547"/>
                      <a:pt x="1007" y="547"/>
                    </a:cubicBezTo>
                    <a:cubicBezTo>
                      <a:pt x="1007" y="582"/>
                      <a:pt x="1007" y="582"/>
                      <a:pt x="1007" y="582"/>
                    </a:cubicBezTo>
                    <a:cubicBezTo>
                      <a:pt x="998" y="580"/>
                      <a:pt x="998" y="580"/>
                      <a:pt x="998" y="580"/>
                    </a:cubicBezTo>
                    <a:cubicBezTo>
                      <a:pt x="998" y="607"/>
                      <a:pt x="998" y="635"/>
                      <a:pt x="998" y="662"/>
                    </a:cubicBezTo>
                    <a:cubicBezTo>
                      <a:pt x="1007" y="663"/>
                      <a:pt x="1007" y="663"/>
                      <a:pt x="1007" y="663"/>
                    </a:cubicBezTo>
                    <a:cubicBezTo>
                      <a:pt x="1007" y="698"/>
                      <a:pt x="1007" y="698"/>
                      <a:pt x="1007" y="698"/>
                    </a:cubicBezTo>
                    <a:cubicBezTo>
                      <a:pt x="1004" y="698"/>
                      <a:pt x="1001" y="697"/>
                      <a:pt x="998" y="697"/>
                    </a:cubicBezTo>
                    <a:cubicBezTo>
                      <a:pt x="998" y="724"/>
                      <a:pt x="998" y="751"/>
                      <a:pt x="998" y="778"/>
                    </a:cubicBezTo>
                    <a:cubicBezTo>
                      <a:pt x="1001" y="778"/>
                      <a:pt x="1004" y="778"/>
                      <a:pt x="1007" y="779"/>
                    </a:cubicBezTo>
                    <a:cubicBezTo>
                      <a:pt x="1007" y="829"/>
                      <a:pt x="1007" y="829"/>
                      <a:pt x="1007" y="829"/>
                    </a:cubicBezTo>
                    <a:cubicBezTo>
                      <a:pt x="965" y="829"/>
                      <a:pt x="965" y="829"/>
                      <a:pt x="965" y="829"/>
                    </a:cubicBezTo>
                    <a:cubicBezTo>
                      <a:pt x="965" y="537"/>
                      <a:pt x="965" y="537"/>
                      <a:pt x="965" y="537"/>
                    </a:cubicBezTo>
                    <a:cubicBezTo>
                      <a:pt x="968" y="538"/>
                      <a:pt x="971" y="539"/>
                      <a:pt x="975" y="539"/>
                    </a:cubicBezTo>
                    <a:cubicBezTo>
                      <a:pt x="975" y="512"/>
                      <a:pt x="975" y="484"/>
                      <a:pt x="975" y="457"/>
                    </a:cubicBezTo>
                    <a:cubicBezTo>
                      <a:pt x="971" y="456"/>
                      <a:pt x="968" y="455"/>
                      <a:pt x="965" y="454"/>
                    </a:cubicBezTo>
                    <a:cubicBezTo>
                      <a:pt x="965" y="417"/>
                      <a:pt x="965" y="417"/>
                      <a:pt x="965" y="417"/>
                    </a:cubicBezTo>
                    <a:cubicBezTo>
                      <a:pt x="968" y="418"/>
                      <a:pt x="971" y="419"/>
                      <a:pt x="975" y="421"/>
                    </a:cubicBezTo>
                    <a:cubicBezTo>
                      <a:pt x="975" y="393"/>
                      <a:pt x="975" y="365"/>
                      <a:pt x="975" y="338"/>
                    </a:cubicBezTo>
                    <a:cubicBezTo>
                      <a:pt x="971" y="336"/>
                      <a:pt x="968" y="335"/>
                      <a:pt x="965" y="334"/>
                    </a:cubicBezTo>
                    <a:cubicBezTo>
                      <a:pt x="965" y="178"/>
                      <a:pt x="965" y="178"/>
                      <a:pt x="965" y="178"/>
                    </a:cubicBezTo>
                    <a:cubicBezTo>
                      <a:pt x="968" y="179"/>
                      <a:pt x="971" y="181"/>
                      <a:pt x="975" y="183"/>
                    </a:cubicBezTo>
                    <a:cubicBezTo>
                      <a:pt x="975" y="155"/>
                      <a:pt x="975" y="128"/>
                      <a:pt x="975" y="100"/>
                    </a:cubicBezTo>
                    <a:cubicBezTo>
                      <a:pt x="971" y="98"/>
                      <a:pt x="968" y="96"/>
                      <a:pt x="965" y="94"/>
                    </a:cubicBezTo>
                    <a:lnTo>
                      <a:pt x="965" y="50"/>
                    </a:lnTo>
                    <a:close/>
                    <a:moveTo>
                      <a:pt x="923" y="23"/>
                    </a:moveTo>
                    <a:cubicBezTo>
                      <a:pt x="965" y="50"/>
                      <a:pt x="965" y="50"/>
                      <a:pt x="965" y="50"/>
                    </a:cubicBezTo>
                    <a:cubicBezTo>
                      <a:pt x="965" y="94"/>
                      <a:pt x="965" y="94"/>
                      <a:pt x="965" y="94"/>
                    </a:cubicBezTo>
                    <a:cubicBezTo>
                      <a:pt x="962" y="92"/>
                      <a:pt x="959" y="90"/>
                      <a:pt x="955" y="88"/>
                    </a:cubicBezTo>
                    <a:cubicBezTo>
                      <a:pt x="955" y="116"/>
                      <a:pt x="955" y="144"/>
                      <a:pt x="955" y="172"/>
                    </a:cubicBezTo>
                    <a:cubicBezTo>
                      <a:pt x="959" y="174"/>
                      <a:pt x="962" y="176"/>
                      <a:pt x="965" y="178"/>
                    </a:cubicBezTo>
                    <a:cubicBezTo>
                      <a:pt x="965" y="334"/>
                      <a:pt x="965" y="334"/>
                      <a:pt x="965" y="334"/>
                    </a:cubicBezTo>
                    <a:cubicBezTo>
                      <a:pt x="962" y="333"/>
                      <a:pt x="959" y="331"/>
                      <a:pt x="955" y="330"/>
                    </a:cubicBezTo>
                    <a:cubicBezTo>
                      <a:pt x="955" y="358"/>
                      <a:pt x="955" y="386"/>
                      <a:pt x="955" y="414"/>
                    </a:cubicBezTo>
                    <a:cubicBezTo>
                      <a:pt x="959" y="415"/>
                      <a:pt x="962" y="416"/>
                      <a:pt x="965" y="417"/>
                    </a:cubicBezTo>
                    <a:cubicBezTo>
                      <a:pt x="965" y="454"/>
                      <a:pt x="965" y="454"/>
                      <a:pt x="965" y="454"/>
                    </a:cubicBezTo>
                    <a:cubicBezTo>
                      <a:pt x="962" y="453"/>
                      <a:pt x="959" y="452"/>
                      <a:pt x="955" y="451"/>
                    </a:cubicBezTo>
                    <a:cubicBezTo>
                      <a:pt x="955" y="479"/>
                      <a:pt x="955" y="507"/>
                      <a:pt x="955" y="535"/>
                    </a:cubicBezTo>
                    <a:cubicBezTo>
                      <a:pt x="959" y="536"/>
                      <a:pt x="962" y="536"/>
                      <a:pt x="965" y="537"/>
                    </a:cubicBezTo>
                    <a:cubicBezTo>
                      <a:pt x="965" y="829"/>
                      <a:pt x="965" y="829"/>
                      <a:pt x="965" y="829"/>
                    </a:cubicBezTo>
                    <a:cubicBezTo>
                      <a:pt x="923" y="829"/>
                      <a:pt x="923" y="829"/>
                      <a:pt x="923" y="829"/>
                    </a:cubicBezTo>
                    <a:cubicBezTo>
                      <a:pt x="923" y="775"/>
                      <a:pt x="923" y="775"/>
                      <a:pt x="923" y="775"/>
                    </a:cubicBezTo>
                    <a:cubicBezTo>
                      <a:pt x="926" y="775"/>
                      <a:pt x="929" y="775"/>
                      <a:pt x="932" y="775"/>
                    </a:cubicBezTo>
                    <a:cubicBezTo>
                      <a:pt x="932" y="747"/>
                      <a:pt x="932" y="718"/>
                      <a:pt x="932" y="690"/>
                    </a:cubicBezTo>
                    <a:cubicBezTo>
                      <a:pt x="929" y="689"/>
                      <a:pt x="926" y="689"/>
                      <a:pt x="923" y="688"/>
                    </a:cubicBezTo>
                    <a:cubicBezTo>
                      <a:pt x="923" y="527"/>
                      <a:pt x="923" y="527"/>
                      <a:pt x="923" y="527"/>
                    </a:cubicBezTo>
                    <a:cubicBezTo>
                      <a:pt x="926" y="528"/>
                      <a:pt x="929" y="528"/>
                      <a:pt x="932" y="529"/>
                    </a:cubicBezTo>
                    <a:cubicBezTo>
                      <a:pt x="932" y="501"/>
                      <a:pt x="932" y="472"/>
                      <a:pt x="932" y="443"/>
                    </a:cubicBezTo>
                    <a:cubicBezTo>
                      <a:pt x="923" y="440"/>
                      <a:pt x="923" y="440"/>
                      <a:pt x="923" y="440"/>
                    </a:cubicBezTo>
                    <a:cubicBezTo>
                      <a:pt x="923" y="279"/>
                      <a:pt x="923" y="279"/>
                      <a:pt x="923" y="279"/>
                    </a:cubicBezTo>
                    <a:cubicBezTo>
                      <a:pt x="926" y="280"/>
                      <a:pt x="929" y="282"/>
                      <a:pt x="932" y="283"/>
                    </a:cubicBezTo>
                    <a:cubicBezTo>
                      <a:pt x="932" y="254"/>
                      <a:pt x="932" y="226"/>
                      <a:pt x="932" y="197"/>
                    </a:cubicBezTo>
                    <a:cubicBezTo>
                      <a:pt x="923" y="192"/>
                      <a:pt x="923" y="192"/>
                      <a:pt x="923" y="192"/>
                    </a:cubicBezTo>
                    <a:lnTo>
                      <a:pt x="923" y="23"/>
                    </a:lnTo>
                    <a:close/>
                    <a:moveTo>
                      <a:pt x="851" y="23"/>
                    </a:moveTo>
                    <a:cubicBezTo>
                      <a:pt x="887" y="0"/>
                      <a:pt x="887" y="0"/>
                      <a:pt x="887" y="0"/>
                    </a:cubicBezTo>
                    <a:cubicBezTo>
                      <a:pt x="923" y="23"/>
                      <a:pt x="923" y="23"/>
                      <a:pt x="923" y="23"/>
                    </a:cubicBezTo>
                    <a:cubicBezTo>
                      <a:pt x="923" y="192"/>
                      <a:pt x="923" y="192"/>
                      <a:pt x="923" y="192"/>
                    </a:cubicBezTo>
                    <a:cubicBezTo>
                      <a:pt x="913" y="188"/>
                      <a:pt x="913" y="188"/>
                      <a:pt x="913" y="188"/>
                    </a:cubicBezTo>
                    <a:cubicBezTo>
                      <a:pt x="913" y="217"/>
                      <a:pt x="913" y="246"/>
                      <a:pt x="913" y="275"/>
                    </a:cubicBezTo>
                    <a:cubicBezTo>
                      <a:pt x="916" y="276"/>
                      <a:pt x="919" y="277"/>
                      <a:pt x="923" y="279"/>
                    </a:cubicBezTo>
                    <a:cubicBezTo>
                      <a:pt x="923" y="440"/>
                      <a:pt x="923" y="440"/>
                      <a:pt x="923" y="440"/>
                    </a:cubicBezTo>
                    <a:cubicBezTo>
                      <a:pt x="913" y="438"/>
                      <a:pt x="913" y="438"/>
                      <a:pt x="913" y="438"/>
                    </a:cubicBezTo>
                    <a:cubicBezTo>
                      <a:pt x="913" y="467"/>
                      <a:pt x="913" y="496"/>
                      <a:pt x="913" y="525"/>
                    </a:cubicBezTo>
                    <a:cubicBezTo>
                      <a:pt x="916" y="525"/>
                      <a:pt x="919" y="526"/>
                      <a:pt x="923" y="527"/>
                    </a:cubicBezTo>
                    <a:cubicBezTo>
                      <a:pt x="923" y="688"/>
                      <a:pt x="923" y="688"/>
                      <a:pt x="923" y="688"/>
                    </a:cubicBezTo>
                    <a:cubicBezTo>
                      <a:pt x="919" y="688"/>
                      <a:pt x="916" y="688"/>
                      <a:pt x="913" y="687"/>
                    </a:cubicBezTo>
                    <a:cubicBezTo>
                      <a:pt x="913" y="716"/>
                      <a:pt x="913" y="745"/>
                      <a:pt x="913" y="774"/>
                    </a:cubicBezTo>
                    <a:cubicBezTo>
                      <a:pt x="916" y="775"/>
                      <a:pt x="919" y="775"/>
                      <a:pt x="923" y="775"/>
                    </a:cubicBezTo>
                    <a:cubicBezTo>
                      <a:pt x="923" y="829"/>
                      <a:pt x="923" y="829"/>
                      <a:pt x="923" y="829"/>
                    </a:cubicBezTo>
                    <a:cubicBezTo>
                      <a:pt x="851" y="829"/>
                      <a:pt x="851" y="829"/>
                      <a:pt x="851" y="829"/>
                    </a:cubicBezTo>
                    <a:cubicBezTo>
                      <a:pt x="851" y="775"/>
                      <a:pt x="851" y="775"/>
                      <a:pt x="851" y="775"/>
                    </a:cubicBezTo>
                    <a:cubicBezTo>
                      <a:pt x="854" y="775"/>
                      <a:pt x="857" y="775"/>
                      <a:pt x="860" y="774"/>
                    </a:cubicBezTo>
                    <a:cubicBezTo>
                      <a:pt x="860" y="745"/>
                      <a:pt x="860" y="716"/>
                      <a:pt x="860" y="687"/>
                    </a:cubicBezTo>
                    <a:cubicBezTo>
                      <a:pt x="857" y="688"/>
                      <a:pt x="854" y="688"/>
                      <a:pt x="851" y="688"/>
                    </a:cubicBezTo>
                    <a:cubicBezTo>
                      <a:pt x="851" y="527"/>
                      <a:pt x="851" y="527"/>
                      <a:pt x="851" y="527"/>
                    </a:cubicBezTo>
                    <a:cubicBezTo>
                      <a:pt x="854" y="526"/>
                      <a:pt x="857" y="525"/>
                      <a:pt x="860" y="525"/>
                    </a:cubicBezTo>
                    <a:cubicBezTo>
                      <a:pt x="860" y="496"/>
                      <a:pt x="860" y="467"/>
                      <a:pt x="860" y="438"/>
                    </a:cubicBezTo>
                    <a:cubicBezTo>
                      <a:pt x="851" y="440"/>
                      <a:pt x="851" y="440"/>
                      <a:pt x="851" y="440"/>
                    </a:cubicBezTo>
                    <a:cubicBezTo>
                      <a:pt x="851" y="403"/>
                      <a:pt x="851" y="403"/>
                      <a:pt x="851" y="403"/>
                    </a:cubicBezTo>
                    <a:cubicBezTo>
                      <a:pt x="854" y="402"/>
                      <a:pt x="857" y="401"/>
                      <a:pt x="860" y="400"/>
                    </a:cubicBezTo>
                    <a:cubicBezTo>
                      <a:pt x="860" y="371"/>
                      <a:pt x="860" y="342"/>
                      <a:pt x="860" y="313"/>
                    </a:cubicBezTo>
                    <a:cubicBezTo>
                      <a:pt x="857" y="314"/>
                      <a:pt x="854" y="315"/>
                      <a:pt x="851" y="316"/>
                    </a:cubicBezTo>
                    <a:lnTo>
                      <a:pt x="851" y="23"/>
                    </a:lnTo>
                    <a:close/>
                    <a:moveTo>
                      <a:pt x="808" y="50"/>
                    </a:moveTo>
                    <a:cubicBezTo>
                      <a:pt x="851" y="23"/>
                      <a:pt x="851" y="23"/>
                      <a:pt x="851" y="23"/>
                    </a:cubicBezTo>
                    <a:cubicBezTo>
                      <a:pt x="851" y="316"/>
                      <a:pt x="851" y="316"/>
                      <a:pt x="851" y="316"/>
                    </a:cubicBezTo>
                    <a:cubicBezTo>
                      <a:pt x="847" y="318"/>
                      <a:pt x="844" y="319"/>
                      <a:pt x="841" y="320"/>
                    </a:cubicBezTo>
                    <a:cubicBezTo>
                      <a:pt x="841" y="349"/>
                      <a:pt x="841" y="378"/>
                      <a:pt x="841" y="406"/>
                    </a:cubicBezTo>
                    <a:cubicBezTo>
                      <a:pt x="844" y="405"/>
                      <a:pt x="847" y="404"/>
                      <a:pt x="851" y="403"/>
                    </a:cubicBezTo>
                    <a:cubicBezTo>
                      <a:pt x="851" y="440"/>
                      <a:pt x="851" y="440"/>
                      <a:pt x="851" y="440"/>
                    </a:cubicBezTo>
                    <a:cubicBezTo>
                      <a:pt x="841" y="443"/>
                      <a:pt x="841" y="443"/>
                      <a:pt x="841" y="443"/>
                    </a:cubicBezTo>
                    <a:cubicBezTo>
                      <a:pt x="841" y="472"/>
                      <a:pt x="841" y="501"/>
                      <a:pt x="841" y="529"/>
                    </a:cubicBezTo>
                    <a:cubicBezTo>
                      <a:pt x="844" y="528"/>
                      <a:pt x="847" y="528"/>
                      <a:pt x="851" y="527"/>
                    </a:cubicBezTo>
                    <a:cubicBezTo>
                      <a:pt x="851" y="688"/>
                      <a:pt x="851" y="688"/>
                      <a:pt x="851" y="688"/>
                    </a:cubicBezTo>
                    <a:cubicBezTo>
                      <a:pt x="847" y="689"/>
                      <a:pt x="844" y="689"/>
                      <a:pt x="841" y="690"/>
                    </a:cubicBezTo>
                    <a:cubicBezTo>
                      <a:pt x="841" y="718"/>
                      <a:pt x="841" y="747"/>
                      <a:pt x="841" y="775"/>
                    </a:cubicBezTo>
                    <a:cubicBezTo>
                      <a:pt x="844" y="775"/>
                      <a:pt x="847" y="775"/>
                      <a:pt x="851" y="775"/>
                    </a:cubicBezTo>
                    <a:cubicBezTo>
                      <a:pt x="851" y="829"/>
                      <a:pt x="851" y="829"/>
                      <a:pt x="851" y="829"/>
                    </a:cubicBezTo>
                    <a:cubicBezTo>
                      <a:pt x="808" y="829"/>
                      <a:pt x="808" y="829"/>
                      <a:pt x="808" y="829"/>
                    </a:cubicBezTo>
                    <a:cubicBezTo>
                      <a:pt x="808" y="657"/>
                      <a:pt x="808" y="657"/>
                      <a:pt x="808" y="657"/>
                    </a:cubicBezTo>
                    <a:cubicBezTo>
                      <a:pt x="818" y="656"/>
                      <a:pt x="818" y="656"/>
                      <a:pt x="818" y="656"/>
                    </a:cubicBezTo>
                    <a:cubicBezTo>
                      <a:pt x="818" y="627"/>
                      <a:pt x="818" y="600"/>
                      <a:pt x="818" y="571"/>
                    </a:cubicBezTo>
                    <a:cubicBezTo>
                      <a:pt x="808" y="573"/>
                      <a:pt x="808" y="573"/>
                      <a:pt x="808" y="573"/>
                    </a:cubicBezTo>
                    <a:cubicBezTo>
                      <a:pt x="808" y="537"/>
                      <a:pt x="808" y="537"/>
                      <a:pt x="808" y="537"/>
                    </a:cubicBezTo>
                    <a:cubicBezTo>
                      <a:pt x="812" y="536"/>
                      <a:pt x="815" y="536"/>
                      <a:pt x="818" y="535"/>
                    </a:cubicBezTo>
                    <a:cubicBezTo>
                      <a:pt x="818" y="507"/>
                      <a:pt x="818" y="479"/>
                      <a:pt x="818" y="451"/>
                    </a:cubicBezTo>
                    <a:cubicBezTo>
                      <a:pt x="815" y="452"/>
                      <a:pt x="812" y="453"/>
                      <a:pt x="808" y="454"/>
                    </a:cubicBezTo>
                    <a:cubicBezTo>
                      <a:pt x="808" y="297"/>
                      <a:pt x="808" y="297"/>
                      <a:pt x="808" y="297"/>
                    </a:cubicBezTo>
                    <a:cubicBezTo>
                      <a:pt x="812" y="296"/>
                      <a:pt x="815" y="295"/>
                      <a:pt x="818" y="293"/>
                    </a:cubicBezTo>
                    <a:cubicBezTo>
                      <a:pt x="818" y="265"/>
                      <a:pt x="818" y="237"/>
                      <a:pt x="818" y="209"/>
                    </a:cubicBezTo>
                    <a:cubicBezTo>
                      <a:pt x="815" y="211"/>
                      <a:pt x="812" y="212"/>
                      <a:pt x="808" y="214"/>
                    </a:cubicBezTo>
                    <a:lnTo>
                      <a:pt x="808" y="50"/>
                    </a:lnTo>
                    <a:close/>
                    <a:moveTo>
                      <a:pt x="766" y="78"/>
                    </a:moveTo>
                    <a:cubicBezTo>
                      <a:pt x="808" y="50"/>
                      <a:pt x="808" y="50"/>
                      <a:pt x="808" y="50"/>
                    </a:cubicBezTo>
                    <a:cubicBezTo>
                      <a:pt x="808" y="214"/>
                      <a:pt x="808" y="214"/>
                      <a:pt x="808" y="214"/>
                    </a:cubicBezTo>
                    <a:cubicBezTo>
                      <a:pt x="805" y="216"/>
                      <a:pt x="802" y="217"/>
                      <a:pt x="799" y="219"/>
                    </a:cubicBezTo>
                    <a:cubicBezTo>
                      <a:pt x="799" y="246"/>
                      <a:pt x="799" y="274"/>
                      <a:pt x="799" y="302"/>
                    </a:cubicBezTo>
                    <a:cubicBezTo>
                      <a:pt x="802" y="300"/>
                      <a:pt x="805" y="299"/>
                      <a:pt x="808" y="297"/>
                    </a:cubicBezTo>
                    <a:cubicBezTo>
                      <a:pt x="808" y="454"/>
                      <a:pt x="808" y="454"/>
                      <a:pt x="808" y="454"/>
                    </a:cubicBezTo>
                    <a:cubicBezTo>
                      <a:pt x="805" y="455"/>
                      <a:pt x="802" y="456"/>
                      <a:pt x="799" y="457"/>
                    </a:cubicBezTo>
                    <a:cubicBezTo>
                      <a:pt x="799" y="484"/>
                      <a:pt x="799" y="512"/>
                      <a:pt x="799" y="539"/>
                    </a:cubicBezTo>
                    <a:cubicBezTo>
                      <a:pt x="802" y="539"/>
                      <a:pt x="805" y="538"/>
                      <a:pt x="808" y="537"/>
                    </a:cubicBezTo>
                    <a:cubicBezTo>
                      <a:pt x="808" y="573"/>
                      <a:pt x="808" y="573"/>
                      <a:pt x="808" y="573"/>
                    </a:cubicBezTo>
                    <a:cubicBezTo>
                      <a:pt x="799" y="575"/>
                      <a:pt x="799" y="575"/>
                      <a:pt x="799" y="575"/>
                    </a:cubicBezTo>
                    <a:cubicBezTo>
                      <a:pt x="799" y="603"/>
                      <a:pt x="799" y="631"/>
                      <a:pt x="799" y="658"/>
                    </a:cubicBezTo>
                    <a:cubicBezTo>
                      <a:pt x="808" y="657"/>
                      <a:pt x="808" y="657"/>
                      <a:pt x="808" y="657"/>
                    </a:cubicBezTo>
                    <a:cubicBezTo>
                      <a:pt x="808" y="829"/>
                      <a:pt x="808" y="829"/>
                      <a:pt x="808" y="829"/>
                    </a:cubicBezTo>
                    <a:cubicBezTo>
                      <a:pt x="766" y="829"/>
                      <a:pt x="766" y="829"/>
                      <a:pt x="766" y="829"/>
                    </a:cubicBezTo>
                    <a:cubicBezTo>
                      <a:pt x="766" y="779"/>
                      <a:pt x="766" y="779"/>
                      <a:pt x="766" y="779"/>
                    </a:cubicBezTo>
                    <a:cubicBezTo>
                      <a:pt x="769" y="778"/>
                      <a:pt x="772" y="778"/>
                      <a:pt x="776" y="778"/>
                    </a:cubicBezTo>
                    <a:cubicBezTo>
                      <a:pt x="776" y="751"/>
                      <a:pt x="776" y="724"/>
                      <a:pt x="776" y="697"/>
                    </a:cubicBezTo>
                    <a:cubicBezTo>
                      <a:pt x="772" y="697"/>
                      <a:pt x="769" y="698"/>
                      <a:pt x="766" y="698"/>
                    </a:cubicBezTo>
                    <a:cubicBezTo>
                      <a:pt x="766" y="316"/>
                      <a:pt x="766" y="316"/>
                      <a:pt x="766" y="316"/>
                    </a:cubicBezTo>
                    <a:cubicBezTo>
                      <a:pt x="769" y="315"/>
                      <a:pt x="772" y="313"/>
                      <a:pt x="776" y="312"/>
                    </a:cubicBezTo>
                    <a:cubicBezTo>
                      <a:pt x="776" y="285"/>
                      <a:pt x="776" y="258"/>
                      <a:pt x="776" y="231"/>
                    </a:cubicBezTo>
                    <a:cubicBezTo>
                      <a:pt x="766" y="235"/>
                      <a:pt x="766" y="235"/>
                      <a:pt x="766" y="235"/>
                    </a:cubicBezTo>
                    <a:cubicBezTo>
                      <a:pt x="766" y="200"/>
                      <a:pt x="766" y="200"/>
                      <a:pt x="766" y="200"/>
                    </a:cubicBezTo>
                    <a:cubicBezTo>
                      <a:pt x="776" y="195"/>
                      <a:pt x="776" y="195"/>
                      <a:pt x="776" y="195"/>
                    </a:cubicBezTo>
                    <a:cubicBezTo>
                      <a:pt x="776" y="168"/>
                      <a:pt x="776" y="141"/>
                      <a:pt x="776" y="114"/>
                    </a:cubicBezTo>
                    <a:cubicBezTo>
                      <a:pt x="772" y="116"/>
                      <a:pt x="769" y="118"/>
                      <a:pt x="766" y="120"/>
                    </a:cubicBezTo>
                    <a:lnTo>
                      <a:pt x="766" y="78"/>
                    </a:lnTo>
                    <a:close/>
                    <a:moveTo>
                      <a:pt x="724" y="105"/>
                    </a:moveTo>
                    <a:cubicBezTo>
                      <a:pt x="766" y="78"/>
                      <a:pt x="766" y="78"/>
                      <a:pt x="766" y="78"/>
                    </a:cubicBezTo>
                    <a:cubicBezTo>
                      <a:pt x="766" y="120"/>
                      <a:pt x="766" y="120"/>
                      <a:pt x="766" y="120"/>
                    </a:cubicBezTo>
                    <a:cubicBezTo>
                      <a:pt x="763" y="122"/>
                      <a:pt x="760" y="124"/>
                      <a:pt x="756" y="126"/>
                    </a:cubicBezTo>
                    <a:cubicBezTo>
                      <a:pt x="756" y="152"/>
                      <a:pt x="756" y="179"/>
                      <a:pt x="756" y="206"/>
                    </a:cubicBezTo>
                    <a:cubicBezTo>
                      <a:pt x="766" y="200"/>
                      <a:pt x="766" y="200"/>
                      <a:pt x="766" y="200"/>
                    </a:cubicBezTo>
                    <a:cubicBezTo>
                      <a:pt x="766" y="235"/>
                      <a:pt x="766" y="235"/>
                      <a:pt x="766" y="235"/>
                    </a:cubicBezTo>
                    <a:cubicBezTo>
                      <a:pt x="756" y="240"/>
                      <a:pt x="756" y="240"/>
                      <a:pt x="756" y="240"/>
                    </a:cubicBezTo>
                    <a:cubicBezTo>
                      <a:pt x="756" y="267"/>
                      <a:pt x="756" y="294"/>
                      <a:pt x="756" y="320"/>
                    </a:cubicBezTo>
                    <a:cubicBezTo>
                      <a:pt x="760" y="319"/>
                      <a:pt x="763" y="317"/>
                      <a:pt x="766" y="316"/>
                    </a:cubicBezTo>
                    <a:cubicBezTo>
                      <a:pt x="766" y="698"/>
                      <a:pt x="766" y="698"/>
                      <a:pt x="766" y="698"/>
                    </a:cubicBezTo>
                    <a:cubicBezTo>
                      <a:pt x="763" y="698"/>
                      <a:pt x="760" y="699"/>
                      <a:pt x="756" y="699"/>
                    </a:cubicBezTo>
                    <a:cubicBezTo>
                      <a:pt x="756" y="726"/>
                      <a:pt x="756" y="752"/>
                      <a:pt x="756" y="779"/>
                    </a:cubicBezTo>
                    <a:cubicBezTo>
                      <a:pt x="760" y="779"/>
                      <a:pt x="763" y="779"/>
                      <a:pt x="766" y="779"/>
                    </a:cubicBezTo>
                    <a:cubicBezTo>
                      <a:pt x="766" y="829"/>
                      <a:pt x="766" y="829"/>
                      <a:pt x="766" y="829"/>
                    </a:cubicBezTo>
                    <a:cubicBezTo>
                      <a:pt x="724" y="829"/>
                      <a:pt x="724" y="829"/>
                      <a:pt x="724" y="829"/>
                    </a:cubicBezTo>
                    <a:cubicBezTo>
                      <a:pt x="724" y="669"/>
                      <a:pt x="724" y="669"/>
                      <a:pt x="724" y="669"/>
                    </a:cubicBezTo>
                    <a:cubicBezTo>
                      <a:pt x="733" y="668"/>
                      <a:pt x="733" y="668"/>
                      <a:pt x="733" y="668"/>
                    </a:cubicBezTo>
                    <a:cubicBezTo>
                      <a:pt x="733" y="641"/>
                      <a:pt x="733" y="615"/>
                      <a:pt x="733" y="589"/>
                    </a:cubicBezTo>
                    <a:cubicBezTo>
                      <a:pt x="730" y="590"/>
                      <a:pt x="727" y="591"/>
                      <a:pt x="724" y="591"/>
                    </a:cubicBezTo>
                    <a:cubicBezTo>
                      <a:pt x="724" y="446"/>
                      <a:pt x="724" y="446"/>
                      <a:pt x="724" y="446"/>
                    </a:cubicBezTo>
                    <a:cubicBezTo>
                      <a:pt x="727" y="445"/>
                      <a:pt x="730" y="444"/>
                      <a:pt x="733" y="443"/>
                    </a:cubicBezTo>
                    <a:cubicBezTo>
                      <a:pt x="733" y="417"/>
                      <a:pt x="733" y="391"/>
                      <a:pt x="733" y="365"/>
                    </a:cubicBezTo>
                    <a:cubicBezTo>
                      <a:pt x="730" y="366"/>
                      <a:pt x="727" y="367"/>
                      <a:pt x="724" y="368"/>
                    </a:cubicBezTo>
                    <a:lnTo>
                      <a:pt x="724" y="105"/>
                    </a:lnTo>
                    <a:close/>
                    <a:moveTo>
                      <a:pt x="681" y="132"/>
                    </a:moveTo>
                    <a:cubicBezTo>
                      <a:pt x="724" y="105"/>
                      <a:pt x="724" y="105"/>
                      <a:pt x="724" y="105"/>
                    </a:cubicBezTo>
                    <a:cubicBezTo>
                      <a:pt x="724" y="368"/>
                      <a:pt x="724" y="368"/>
                      <a:pt x="724" y="368"/>
                    </a:cubicBezTo>
                    <a:cubicBezTo>
                      <a:pt x="720" y="370"/>
                      <a:pt x="717" y="371"/>
                      <a:pt x="714" y="372"/>
                    </a:cubicBezTo>
                    <a:cubicBezTo>
                      <a:pt x="714" y="398"/>
                      <a:pt x="714" y="424"/>
                      <a:pt x="714" y="449"/>
                    </a:cubicBezTo>
                    <a:cubicBezTo>
                      <a:pt x="717" y="448"/>
                      <a:pt x="720" y="447"/>
                      <a:pt x="724" y="446"/>
                    </a:cubicBezTo>
                    <a:cubicBezTo>
                      <a:pt x="724" y="591"/>
                      <a:pt x="724" y="591"/>
                      <a:pt x="724" y="591"/>
                    </a:cubicBezTo>
                    <a:cubicBezTo>
                      <a:pt x="720" y="592"/>
                      <a:pt x="717" y="593"/>
                      <a:pt x="714" y="593"/>
                    </a:cubicBezTo>
                    <a:cubicBezTo>
                      <a:pt x="714" y="619"/>
                      <a:pt x="714" y="645"/>
                      <a:pt x="714" y="670"/>
                    </a:cubicBezTo>
                    <a:cubicBezTo>
                      <a:pt x="724" y="669"/>
                      <a:pt x="724" y="669"/>
                      <a:pt x="724" y="669"/>
                    </a:cubicBezTo>
                    <a:cubicBezTo>
                      <a:pt x="724" y="829"/>
                      <a:pt x="724" y="829"/>
                      <a:pt x="724" y="829"/>
                    </a:cubicBezTo>
                    <a:cubicBezTo>
                      <a:pt x="681" y="829"/>
                      <a:pt x="681" y="829"/>
                      <a:pt x="681" y="829"/>
                    </a:cubicBezTo>
                    <a:cubicBezTo>
                      <a:pt x="681" y="782"/>
                      <a:pt x="681" y="782"/>
                      <a:pt x="681" y="782"/>
                    </a:cubicBezTo>
                    <a:cubicBezTo>
                      <a:pt x="685" y="782"/>
                      <a:pt x="688" y="782"/>
                      <a:pt x="691" y="782"/>
                    </a:cubicBezTo>
                    <a:cubicBezTo>
                      <a:pt x="691" y="757"/>
                      <a:pt x="691" y="732"/>
                      <a:pt x="691" y="706"/>
                    </a:cubicBezTo>
                    <a:cubicBezTo>
                      <a:pt x="688" y="707"/>
                      <a:pt x="685" y="707"/>
                      <a:pt x="681" y="707"/>
                    </a:cubicBezTo>
                    <a:cubicBezTo>
                      <a:pt x="681" y="675"/>
                      <a:pt x="681" y="675"/>
                      <a:pt x="681" y="675"/>
                    </a:cubicBezTo>
                    <a:cubicBezTo>
                      <a:pt x="691" y="674"/>
                      <a:pt x="691" y="674"/>
                      <a:pt x="691" y="674"/>
                    </a:cubicBezTo>
                    <a:cubicBezTo>
                      <a:pt x="691" y="649"/>
                      <a:pt x="691" y="623"/>
                      <a:pt x="691" y="598"/>
                    </a:cubicBezTo>
                    <a:cubicBezTo>
                      <a:pt x="688" y="599"/>
                      <a:pt x="685" y="600"/>
                      <a:pt x="681" y="600"/>
                    </a:cubicBezTo>
                    <a:cubicBezTo>
                      <a:pt x="681" y="568"/>
                      <a:pt x="681" y="568"/>
                      <a:pt x="681" y="568"/>
                    </a:cubicBezTo>
                    <a:cubicBezTo>
                      <a:pt x="685" y="567"/>
                      <a:pt x="688" y="566"/>
                      <a:pt x="691" y="565"/>
                    </a:cubicBezTo>
                    <a:cubicBezTo>
                      <a:pt x="691" y="540"/>
                      <a:pt x="691" y="515"/>
                      <a:pt x="691" y="490"/>
                    </a:cubicBezTo>
                    <a:cubicBezTo>
                      <a:pt x="688" y="491"/>
                      <a:pt x="685" y="492"/>
                      <a:pt x="681" y="493"/>
                    </a:cubicBezTo>
                    <a:cubicBezTo>
                      <a:pt x="681" y="460"/>
                      <a:pt x="681" y="460"/>
                      <a:pt x="681" y="460"/>
                    </a:cubicBezTo>
                    <a:cubicBezTo>
                      <a:pt x="691" y="457"/>
                      <a:pt x="691" y="457"/>
                      <a:pt x="691" y="457"/>
                    </a:cubicBezTo>
                    <a:cubicBezTo>
                      <a:pt x="691" y="432"/>
                      <a:pt x="691" y="407"/>
                      <a:pt x="691" y="382"/>
                    </a:cubicBezTo>
                    <a:cubicBezTo>
                      <a:pt x="688" y="383"/>
                      <a:pt x="685" y="384"/>
                      <a:pt x="681" y="386"/>
                    </a:cubicBezTo>
                    <a:cubicBezTo>
                      <a:pt x="681" y="353"/>
                      <a:pt x="681" y="353"/>
                      <a:pt x="681" y="353"/>
                    </a:cubicBezTo>
                    <a:cubicBezTo>
                      <a:pt x="691" y="349"/>
                      <a:pt x="691" y="349"/>
                      <a:pt x="691" y="349"/>
                    </a:cubicBezTo>
                    <a:cubicBezTo>
                      <a:pt x="691" y="324"/>
                      <a:pt x="691" y="299"/>
                      <a:pt x="691" y="274"/>
                    </a:cubicBezTo>
                    <a:cubicBezTo>
                      <a:pt x="681" y="279"/>
                      <a:pt x="681" y="279"/>
                      <a:pt x="681" y="279"/>
                    </a:cubicBezTo>
                    <a:cubicBezTo>
                      <a:pt x="681" y="246"/>
                      <a:pt x="681" y="246"/>
                      <a:pt x="681" y="246"/>
                    </a:cubicBezTo>
                    <a:cubicBezTo>
                      <a:pt x="685" y="244"/>
                      <a:pt x="688" y="243"/>
                      <a:pt x="691" y="241"/>
                    </a:cubicBezTo>
                    <a:cubicBezTo>
                      <a:pt x="691" y="216"/>
                      <a:pt x="691" y="191"/>
                      <a:pt x="691" y="165"/>
                    </a:cubicBezTo>
                    <a:cubicBezTo>
                      <a:pt x="681" y="171"/>
                      <a:pt x="681" y="171"/>
                      <a:pt x="681" y="171"/>
                    </a:cubicBezTo>
                    <a:lnTo>
                      <a:pt x="681" y="132"/>
                    </a:lnTo>
                    <a:close/>
                    <a:moveTo>
                      <a:pt x="529" y="230"/>
                    </a:moveTo>
                    <a:cubicBezTo>
                      <a:pt x="556" y="213"/>
                      <a:pt x="556" y="213"/>
                      <a:pt x="556" y="213"/>
                    </a:cubicBezTo>
                    <a:cubicBezTo>
                      <a:pt x="645" y="257"/>
                      <a:pt x="645" y="257"/>
                      <a:pt x="645" y="257"/>
                    </a:cubicBezTo>
                    <a:cubicBezTo>
                      <a:pt x="645" y="155"/>
                      <a:pt x="645" y="155"/>
                      <a:pt x="645" y="155"/>
                    </a:cubicBezTo>
                    <a:cubicBezTo>
                      <a:pt x="681" y="132"/>
                      <a:pt x="681" y="132"/>
                      <a:pt x="681" y="132"/>
                    </a:cubicBezTo>
                    <a:cubicBezTo>
                      <a:pt x="681" y="171"/>
                      <a:pt x="681" y="171"/>
                      <a:pt x="681" y="171"/>
                    </a:cubicBezTo>
                    <a:cubicBezTo>
                      <a:pt x="672" y="177"/>
                      <a:pt x="672" y="177"/>
                      <a:pt x="672" y="177"/>
                    </a:cubicBezTo>
                    <a:cubicBezTo>
                      <a:pt x="672" y="202"/>
                      <a:pt x="672" y="227"/>
                      <a:pt x="672" y="251"/>
                    </a:cubicBezTo>
                    <a:cubicBezTo>
                      <a:pt x="675" y="249"/>
                      <a:pt x="678" y="248"/>
                      <a:pt x="681" y="246"/>
                    </a:cubicBezTo>
                    <a:cubicBezTo>
                      <a:pt x="681" y="279"/>
                      <a:pt x="681" y="279"/>
                      <a:pt x="681" y="279"/>
                    </a:cubicBezTo>
                    <a:cubicBezTo>
                      <a:pt x="672" y="283"/>
                      <a:pt x="672" y="283"/>
                      <a:pt x="672" y="283"/>
                    </a:cubicBezTo>
                    <a:cubicBezTo>
                      <a:pt x="672" y="308"/>
                      <a:pt x="672" y="333"/>
                      <a:pt x="672" y="357"/>
                    </a:cubicBezTo>
                    <a:cubicBezTo>
                      <a:pt x="681" y="353"/>
                      <a:pt x="681" y="353"/>
                      <a:pt x="681" y="353"/>
                    </a:cubicBezTo>
                    <a:cubicBezTo>
                      <a:pt x="681" y="386"/>
                      <a:pt x="681" y="386"/>
                      <a:pt x="681" y="386"/>
                    </a:cubicBezTo>
                    <a:cubicBezTo>
                      <a:pt x="678" y="387"/>
                      <a:pt x="675" y="388"/>
                      <a:pt x="672" y="390"/>
                    </a:cubicBezTo>
                    <a:cubicBezTo>
                      <a:pt x="672" y="414"/>
                      <a:pt x="672" y="439"/>
                      <a:pt x="672" y="464"/>
                    </a:cubicBezTo>
                    <a:cubicBezTo>
                      <a:pt x="681" y="460"/>
                      <a:pt x="681" y="460"/>
                      <a:pt x="681" y="460"/>
                    </a:cubicBezTo>
                    <a:cubicBezTo>
                      <a:pt x="681" y="493"/>
                      <a:pt x="681" y="493"/>
                      <a:pt x="681" y="493"/>
                    </a:cubicBezTo>
                    <a:cubicBezTo>
                      <a:pt x="678" y="494"/>
                      <a:pt x="675" y="495"/>
                      <a:pt x="672" y="496"/>
                    </a:cubicBezTo>
                    <a:cubicBezTo>
                      <a:pt x="672" y="521"/>
                      <a:pt x="672" y="545"/>
                      <a:pt x="672" y="570"/>
                    </a:cubicBezTo>
                    <a:cubicBezTo>
                      <a:pt x="675" y="569"/>
                      <a:pt x="678" y="569"/>
                      <a:pt x="681" y="568"/>
                    </a:cubicBezTo>
                    <a:cubicBezTo>
                      <a:pt x="681" y="600"/>
                      <a:pt x="681" y="600"/>
                      <a:pt x="681" y="600"/>
                    </a:cubicBezTo>
                    <a:cubicBezTo>
                      <a:pt x="678" y="601"/>
                      <a:pt x="675" y="602"/>
                      <a:pt x="672" y="602"/>
                    </a:cubicBezTo>
                    <a:cubicBezTo>
                      <a:pt x="672" y="627"/>
                      <a:pt x="672" y="652"/>
                      <a:pt x="672" y="676"/>
                    </a:cubicBezTo>
                    <a:cubicBezTo>
                      <a:pt x="681" y="675"/>
                      <a:pt x="681" y="675"/>
                      <a:pt x="681" y="675"/>
                    </a:cubicBezTo>
                    <a:cubicBezTo>
                      <a:pt x="681" y="707"/>
                      <a:pt x="681" y="707"/>
                      <a:pt x="681" y="707"/>
                    </a:cubicBezTo>
                    <a:cubicBezTo>
                      <a:pt x="678" y="708"/>
                      <a:pt x="675" y="708"/>
                      <a:pt x="672" y="709"/>
                    </a:cubicBezTo>
                    <a:cubicBezTo>
                      <a:pt x="672" y="733"/>
                      <a:pt x="672" y="758"/>
                      <a:pt x="672" y="783"/>
                    </a:cubicBezTo>
                    <a:cubicBezTo>
                      <a:pt x="675" y="782"/>
                      <a:pt x="678" y="782"/>
                      <a:pt x="681" y="782"/>
                    </a:cubicBezTo>
                    <a:cubicBezTo>
                      <a:pt x="681" y="829"/>
                      <a:pt x="681" y="829"/>
                      <a:pt x="681" y="829"/>
                    </a:cubicBezTo>
                    <a:cubicBezTo>
                      <a:pt x="529" y="829"/>
                      <a:pt x="529" y="829"/>
                      <a:pt x="529" y="829"/>
                    </a:cubicBezTo>
                    <a:cubicBezTo>
                      <a:pt x="529" y="789"/>
                      <a:pt x="529" y="789"/>
                      <a:pt x="529" y="789"/>
                    </a:cubicBezTo>
                    <a:cubicBezTo>
                      <a:pt x="531" y="789"/>
                      <a:pt x="534" y="789"/>
                      <a:pt x="536" y="788"/>
                    </a:cubicBezTo>
                    <a:cubicBezTo>
                      <a:pt x="536" y="767"/>
                      <a:pt x="536" y="745"/>
                      <a:pt x="536" y="724"/>
                    </a:cubicBezTo>
                    <a:cubicBezTo>
                      <a:pt x="534" y="724"/>
                      <a:pt x="531" y="724"/>
                      <a:pt x="529" y="725"/>
                    </a:cubicBezTo>
                    <a:cubicBezTo>
                      <a:pt x="529" y="697"/>
                      <a:pt x="529" y="697"/>
                      <a:pt x="529" y="697"/>
                    </a:cubicBezTo>
                    <a:cubicBezTo>
                      <a:pt x="536" y="696"/>
                      <a:pt x="536" y="696"/>
                      <a:pt x="536" y="696"/>
                    </a:cubicBezTo>
                    <a:cubicBezTo>
                      <a:pt x="536" y="674"/>
                      <a:pt x="536" y="652"/>
                      <a:pt x="536" y="631"/>
                    </a:cubicBezTo>
                    <a:cubicBezTo>
                      <a:pt x="529" y="632"/>
                      <a:pt x="529" y="632"/>
                      <a:pt x="529" y="632"/>
                    </a:cubicBezTo>
                    <a:cubicBezTo>
                      <a:pt x="529" y="604"/>
                      <a:pt x="529" y="604"/>
                      <a:pt x="529" y="604"/>
                    </a:cubicBezTo>
                    <a:cubicBezTo>
                      <a:pt x="531" y="604"/>
                      <a:pt x="534" y="603"/>
                      <a:pt x="536" y="603"/>
                    </a:cubicBezTo>
                    <a:cubicBezTo>
                      <a:pt x="536" y="581"/>
                      <a:pt x="536" y="560"/>
                      <a:pt x="536" y="538"/>
                    </a:cubicBezTo>
                    <a:cubicBezTo>
                      <a:pt x="529" y="540"/>
                      <a:pt x="529" y="540"/>
                      <a:pt x="529" y="540"/>
                    </a:cubicBezTo>
                    <a:cubicBezTo>
                      <a:pt x="529" y="512"/>
                      <a:pt x="529" y="512"/>
                      <a:pt x="529" y="512"/>
                    </a:cubicBezTo>
                    <a:cubicBezTo>
                      <a:pt x="531" y="511"/>
                      <a:pt x="534" y="511"/>
                      <a:pt x="536" y="510"/>
                    </a:cubicBezTo>
                    <a:cubicBezTo>
                      <a:pt x="536" y="488"/>
                      <a:pt x="536" y="467"/>
                      <a:pt x="536" y="445"/>
                    </a:cubicBezTo>
                    <a:cubicBezTo>
                      <a:pt x="534" y="446"/>
                      <a:pt x="531" y="447"/>
                      <a:pt x="529" y="448"/>
                    </a:cubicBezTo>
                    <a:cubicBezTo>
                      <a:pt x="529" y="420"/>
                      <a:pt x="529" y="420"/>
                      <a:pt x="529" y="420"/>
                    </a:cubicBezTo>
                    <a:cubicBezTo>
                      <a:pt x="531" y="419"/>
                      <a:pt x="534" y="418"/>
                      <a:pt x="536" y="417"/>
                    </a:cubicBezTo>
                    <a:cubicBezTo>
                      <a:pt x="536" y="395"/>
                      <a:pt x="536" y="374"/>
                      <a:pt x="536" y="352"/>
                    </a:cubicBezTo>
                    <a:cubicBezTo>
                      <a:pt x="529" y="356"/>
                      <a:pt x="529" y="356"/>
                      <a:pt x="529" y="356"/>
                    </a:cubicBezTo>
                    <a:cubicBezTo>
                      <a:pt x="529" y="328"/>
                      <a:pt x="529" y="328"/>
                      <a:pt x="529" y="328"/>
                    </a:cubicBezTo>
                    <a:cubicBezTo>
                      <a:pt x="531" y="327"/>
                      <a:pt x="534" y="325"/>
                      <a:pt x="536" y="324"/>
                    </a:cubicBezTo>
                    <a:cubicBezTo>
                      <a:pt x="536" y="302"/>
                      <a:pt x="536" y="281"/>
                      <a:pt x="536" y="259"/>
                    </a:cubicBezTo>
                    <a:cubicBezTo>
                      <a:pt x="534" y="261"/>
                      <a:pt x="531" y="262"/>
                      <a:pt x="529" y="264"/>
                    </a:cubicBezTo>
                    <a:lnTo>
                      <a:pt x="529" y="230"/>
                    </a:lnTo>
                    <a:close/>
                    <a:moveTo>
                      <a:pt x="498" y="250"/>
                    </a:moveTo>
                    <a:cubicBezTo>
                      <a:pt x="529" y="230"/>
                      <a:pt x="529" y="230"/>
                      <a:pt x="529" y="230"/>
                    </a:cubicBezTo>
                    <a:cubicBezTo>
                      <a:pt x="529" y="264"/>
                      <a:pt x="529" y="264"/>
                      <a:pt x="529" y="264"/>
                    </a:cubicBezTo>
                    <a:cubicBezTo>
                      <a:pt x="527" y="265"/>
                      <a:pt x="524" y="267"/>
                      <a:pt x="522" y="268"/>
                    </a:cubicBezTo>
                    <a:cubicBezTo>
                      <a:pt x="522" y="289"/>
                      <a:pt x="522" y="310"/>
                      <a:pt x="522" y="332"/>
                    </a:cubicBezTo>
                    <a:cubicBezTo>
                      <a:pt x="524" y="330"/>
                      <a:pt x="527" y="329"/>
                      <a:pt x="529" y="328"/>
                    </a:cubicBezTo>
                    <a:cubicBezTo>
                      <a:pt x="529" y="356"/>
                      <a:pt x="529" y="356"/>
                      <a:pt x="529" y="356"/>
                    </a:cubicBezTo>
                    <a:cubicBezTo>
                      <a:pt x="522" y="359"/>
                      <a:pt x="522" y="359"/>
                      <a:pt x="522" y="359"/>
                    </a:cubicBezTo>
                    <a:cubicBezTo>
                      <a:pt x="522" y="381"/>
                      <a:pt x="522" y="402"/>
                      <a:pt x="522" y="423"/>
                    </a:cubicBezTo>
                    <a:cubicBezTo>
                      <a:pt x="524" y="422"/>
                      <a:pt x="527" y="421"/>
                      <a:pt x="529" y="420"/>
                    </a:cubicBezTo>
                    <a:cubicBezTo>
                      <a:pt x="529" y="448"/>
                      <a:pt x="529" y="448"/>
                      <a:pt x="529" y="448"/>
                    </a:cubicBezTo>
                    <a:cubicBezTo>
                      <a:pt x="527" y="449"/>
                      <a:pt x="524" y="450"/>
                      <a:pt x="522" y="451"/>
                    </a:cubicBezTo>
                    <a:cubicBezTo>
                      <a:pt x="522" y="472"/>
                      <a:pt x="522" y="493"/>
                      <a:pt x="522" y="515"/>
                    </a:cubicBezTo>
                    <a:cubicBezTo>
                      <a:pt x="524" y="514"/>
                      <a:pt x="527" y="513"/>
                      <a:pt x="529" y="512"/>
                    </a:cubicBezTo>
                    <a:cubicBezTo>
                      <a:pt x="529" y="540"/>
                      <a:pt x="529" y="540"/>
                      <a:pt x="529" y="540"/>
                    </a:cubicBezTo>
                    <a:cubicBezTo>
                      <a:pt x="522" y="542"/>
                      <a:pt x="522" y="542"/>
                      <a:pt x="522" y="542"/>
                    </a:cubicBezTo>
                    <a:cubicBezTo>
                      <a:pt x="522" y="564"/>
                      <a:pt x="522" y="585"/>
                      <a:pt x="522" y="606"/>
                    </a:cubicBezTo>
                    <a:cubicBezTo>
                      <a:pt x="524" y="606"/>
                      <a:pt x="527" y="605"/>
                      <a:pt x="529" y="604"/>
                    </a:cubicBezTo>
                    <a:cubicBezTo>
                      <a:pt x="529" y="632"/>
                      <a:pt x="529" y="632"/>
                      <a:pt x="529" y="632"/>
                    </a:cubicBezTo>
                    <a:cubicBezTo>
                      <a:pt x="522" y="634"/>
                      <a:pt x="522" y="634"/>
                      <a:pt x="522" y="634"/>
                    </a:cubicBezTo>
                    <a:cubicBezTo>
                      <a:pt x="522" y="655"/>
                      <a:pt x="522" y="676"/>
                      <a:pt x="522" y="698"/>
                    </a:cubicBezTo>
                    <a:cubicBezTo>
                      <a:pt x="529" y="697"/>
                      <a:pt x="529" y="697"/>
                      <a:pt x="529" y="697"/>
                    </a:cubicBezTo>
                    <a:cubicBezTo>
                      <a:pt x="529" y="725"/>
                      <a:pt x="529" y="725"/>
                      <a:pt x="529" y="725"/>
                    </a:cubicBezTo>
                    <a:cubicBezTo>
                      <a:pt x="527" y="725"/>
                      <a:pt x="524" y="725"/>
                      <a:pt x="522" y="725"/>
                    </a:cubicBezTo>
                    <a:cubicBezTo>
                      <a:pt x="522" y="747"/>
                      <a:pt x="522" y="768"/>
                      <a:pt x="522" y="789"/>
                    </a:cubicBezTo>
                    <a:cubicBezTo>
                      <a:pt x="524" y="789"/>
                      <a:pt x="527" y="789"/>
                      <a:pt x="529" y="789"/>
                    </a:cubicBezTo>
                    <a:cubicBezTo>
                      <a:pt x="529" y="829"/>
                      <a:pt x="529" y="829"/>
                      <a:pt x="529" y="829"/>
                    </a:cubicBezTo>
                    <a:cubicBezTo>
                      <a:pt x="498" y="829"/>
                      <a:pt x="498" y="829"/>
                      <a:pt x="498" y="829"/>
                    </a:cubicBezTo>
                    <a:cubicBezTo>
                      <a:pt x="498" y="790"/>
                      <a:pt x="498" y="790"/>
                      <a:pt x="498" y="790"/>
                    </a:cubicBezTo>
                    <a:cubicBezTo>
                      <a:pt x="500" y="790"/>
                      <a:pt x="502" y="790"/>
                      <a:pt x="505" y="790"/>
                    </a:cubicBezTo>
                    <a:cubicBezTo>
                      <a:pt x="505" y="769"/>
                      <a:pt x="505" y="748"/>
                      <a:pt x="505" y="727"/>
                    </a:cubicBezTo>
                    <a:cubicBezTo>
                      <a:pt x="502" y="728"/>
                      <a:pt x="500" y="728"/>
                      <a:pt x="498" y="728"/>
                    </a:cubicBezTo>
                    <a:cubicBezTo>
                      <a:pt x="498" y="701"/>
                      <a:pt x="498" y="701"/>
                      <a:pt x="498" y="701"/>
                    </a:cubicBezTo>
                    <a:cubicBezTo>
                      <a:pt x="505" y="700"/>
                      <a:pt x="505" y="700"/>
                      <a:pt x="505" y="700"/>
                    </a:cubicBezTo>
                    <a:cubicBezTo>
                      <a:pt x="505" y="679"/>
                      <a:pt x="505" y="658"/>
                      <a:pt x="505" y="638"/>
                    </a:cubicBezTo>
                    <a:cubicBezTo>
                      <a:pt x="498" y="639"/>
                      <a:pt x="498" y="639"/>
                      <a:pt x="498" y="639"/>
                    </a:cubicBezTo>
                    <a:cubicBezTo>
                      <a:pt x="498" y="612"/>
                      <a:pt x="498" y="612"/>
                      <a:pt x="498" y="612"/>
                    </a:cubicBezTo>
                    <a:cubicBezTo>
                      <a:pt x="500" y="611"/>
                      <a:pt x="502" y="611"/>
                      <a:pt x="505" y="610"/>
                    </a:cubicBezTo>
                    <a:cubicBezTo>
                      <a:pt x="505" y="589"/>
                      <a:pt x="505" y="569"/>
                      <a:pt x="505" y="548"/>
                    </a:cubicBezTo>
                    <a:cubicBezTo>
                      <a:pt x="502" y="549"/>
                      <a:pt x="500" y="549"/>
                      <a:pt x="498" y="550"/>
                    </a:cubicBezTo>
                    <a:cubicBezTo>
                      <a:pt x="498" y="434"/>
                      <a:pt x="498" y="434"/>
                      <a:pt x="498" y="434"/>
                    </a:cubicBezTo>
                    <a:cubicBezTo>
                      <a:pt x="500" y="433"/>
                      <a:pt x="502" y="432"/>
                      <a:pt x="505" y="431"/>
                    </a:cubicBezTo>
                    <a:cubicBezTo>
                      <a:pt x="505" y="410"/>
                      <a:pt x="505" y="389"/>
                      <a:pt x="505" y="368"/>
                    </a:cubicBezTo>
                    <a:cubicBezTo>
                      <a:pt x="502" y="369"/>
                      <a:pt x="500" y="371"/>
                      <a:pt x="498" y="372"/>
                    </a:cubicBezTo>
                    <a:lnTo>
                      <a:pt x="498" y="250"/>
                    </a:lnTo>
                    <a:close/>
                    <a:moveTo>
                      <a:pt x="466" y="270"/>
                    </a:moveTo>
                    <a:cubicBezTo>
                      <a:pt x="498" y="250"/>
                      <a:pt x="498" y="250"/>
                      <a:pt x="498" y="250"/>
                    </a:cubicBezTo>
                    <a:cubicBezTo>
                      <a:pt x="498" y="372"/>
                      <a:pt x="498" y="372"/>
                      <a:pt x="498" y="372"/>
                    </a:cubicBezTo>
                    <a:cubicBezTo>
                      <a:pt x="495" y="373"/>
                      <a:pt x="493" y="374"/>
                      <a:pt x="490" y="375"/>
                    </a:cubicBezTo>
                    <a:cubicBezTo>
                      <a:pt x="490" y="396"/>
                      <a:pt x="490" y="416"/>
                      <a:pt x="490" y="437"/>
                    </a:cubicBezTo>
                    <a:cubicBezTo>
                      <a:pt x="493" y="436"/>
                      <a:pt x="495" y="435"/>
                      <a:pt x="498" y="434"/>
                    </a:cubicBezTo>
                    <a:cubicBezTo>
                      <a:pt x="498" y="550"/>
                      <a:pt x="498" y="550"/>
                      <a:pt x="498" y="550"/>
                    </a:cubicBezTo>
                    <a:cubicBezTo>
                      <a:pt x="495" y="551"/>
                      <a:pt x="493" y="551"/>
                      <a:pt x="490" y="552"/>
                    </a:cubicBezTo>
                    <a:cubicBezTo>
                      <a:pt x="490" y="573"/>
                      <a:pt x="490" y="593"/>
                      <a:pt x="490" y="614"/>
                    </a:cubicBezTo>
                    <a:cubicBezTo>
                      <a:pt x="493" y="613"/>
                      <a:pt x="495" y="613"/>
                      <a:pt x="498" y="612"/>
                    </a:cubicBezTo>
                    <a:cubicBezTo>
                      <a:pt x="498" y="639"/>
                      <a:pt x="498" y="639"/>
                      <a:pt x="498" y="639"/>
                    </a:cubicBezTo>
                    <a:cubicBezTo>
                      <a:pt x="490" y="641"/>
                      <a:pt x="490" y="641"/>
                      <a:pt x="490" y="641"/>
                    </a:cubicBezTo>
                    <a:cubicBezTo>
                      <a:pt x="490" y="661"/>
                      <a:pt x="490" y="682"/>
                      <a:pt x="490" y="702"/>
                    </a:cubicBezTo>
                    <a:cubicBezTo>
                      <a:pt x="498" y="701"/>
                      <a:pt x="498" y="701"/>
                      <a:pt x="498" y="701"/>
                    </a:cubicBezTo>
                    <a:cubicBezTo>
                      <a:pt x="498" y="728"/>
                      <a:pt x="498" y="728"/>
                      <a:pt x="498" y="728"/>
                    </a:cubicBezTo>
                    <a:cubicBezTo>
                      <a:pt x="495" y="728"/>
                      <a:pt x="493" y="729"/>
                      <a:pt x="490" y="729"/>
                    </a:cubicBezTo>
                    <a:cubicBezTo>
                      <a:pt x="490" y="749"/>
                      <a:pt x="490" y="770"/>
                      <a:pt x="490" y="790"/>
                    </a:cubicBezTo>
                    <a:cubicBezTo>
                      <a:pt x="493" y="790"/>
                      <a:pt x="495" y="790"/>
                      <a:pt x="498" y="790"/>
                    </a:cubicBezTo>
                    <a:cubicBezTo>
                      <a:pt x="498" y="829"/>
                      <a:pt x="498" y="829"/>
                      <a:pt x="498" y="829"/>
                    </a:cubicBezTo>
                    <a:cubicBezTo>
                      <a:pt x="466" y="829"/>
                      <a:pt x="466" y="829"/>
                      <a:pt x="466" y="829"/>
                    </a:cubicBezTo>
                    <a:cubicBezTo>
                      <a:pt x="466" y="620"/>
                      <a:pt x="466" y="620"/>
                      <a:pt x="466" y="620"/>
                    </a:cubicBezTo>
                    <a:cubicBezTo>
                      <a:pt x="468" y="619"/>
                      <a:pt x="471" y="619"/>
                      <a:pt x="473" y="618"/>
                    </a:cubicBezTo>
                    <a:cubicBezTo>
                      <a:pt x="473" y="598"/>
                      <a:pt x="473" y="578"/>
                      <a:pt x="473" y="558"/>
                    </a:cubicBezTo>
                    <a:cubicBezTo>
                      <a:pt x="466" y="560"/>
                      <a:pt x="466" y="560"/>
                      <a:pt x="466" y="560"/>
                    </a:cubicBezTo>
                    <a:cubicBezTo>
                      <a:pt x="466" y="534"/>
                      <a:pt x="466" y="534"/>
                      <a:pt x="466" y="534"/>
                    </a:cubicBezTo>
                    <a:cubicBezTo>
                      <a:pt x="468" y="533"/>
                      <a:pt x="471" y="532"/>
                      <a:pt x="473" y="531"/>
                    </a:cubicBezTo>
                    <a:cubicBezTo>
                      <a:pt x="473" y="511"/>
                      <a:pt x="473" y="491"/>
                      <a:pt x="473" y="471"/>
                    </a:cubicBezTo>
                    <a:cubicBezTo>
                      <a:pt x="471" y="472"/>
                      <a:pt x="468" y="473"/>
                      <a:pt x="466" y="474"/>
                    </a:cubicBezTo>
                    <a:cubicBezTo>
                      <a:pt x="466" y="362"/>
                      <a:pt x="466" y="362"/>
                      <a:pt x="466" y="362"/>
                    </a:cubicBezTo>
                    <a:cubicBezTo>
                      <a:pt x="473" y="358"/>
                      <a:pt x="473" y="358"/>
                      <a:pt x="473" y="358"/>
                    </a:cubicBezTo>
                    <a:cubicBezTo>
                      <a:pt x="473" y="338"/>
                      <a:pt x="473" y="318"/>
                      <a:pt x="473" y="298"/>
                    </a:cubicBezTo>
                    <a:cubicBezTo>
                      <a:pt x="471" y="299"/>
                      <a:pt x="468" y="300"/>
                      <a:pt x="466" y="302"/>
                    </a:cubicBezTo>
                    <a:lnTo>
                      <a:pt x="466" y="270"/>
                    </a:lnTo>
                    <a:close/>
                    <a:moveTo>
                      <a:pt x="435" y="291"/>
                    </a:moveTo>
                    <a:cubicBezTo>
                      <a:pt x="466" y="270"/>
                      <a:pt x="466" y="270"/>
                      <a:pt x="466" y="270"/>
                    </a:cubicBezTo>
                    <a:cubicBezTo>
                      <a:pt x="466" y="302"/>
                      <a:pt x="466" y="302"/>
                      <a:pt x="466" y="302"/>
                    </a:cubicBezTo>
                    <a:cubicBezTo>
                      <a:pt x="464" y="303"/>
                      <a:pt x="461" y="305"/>
                      <a:pt x="459" y="306"/>
                    </a:cubicBezTo>
                    <a:cubicBezTo>
                      <a:pt x="459" y="326"/>
                      <a:pt x="459" y="346"/>
                      <a:pt x="459" y="366"/>
                    </a:cubicBezTo>
                    <a:cubicBezTo>
                      <a:pt x="466" y="362"/>
                      <a:pt x="466" y="362"/>
                      <a:pt x="466" y="362"/>
                    </a:cubicBezTo>
                    <a:cubicBezTo>
                      <a:pt x="466" y="474"/>
                      <a:pt x="466" y="474"/>
                      <a:pt x="466" y="474"/>
                    </a:cubicBezTo>
                    <a:cubicBezTo>
                      <a:pt x="464" y="475"/>
                      <a:pt x="461" y="476"/>
                      <a:pt x="459" y="477"/>
                    </a:cubicBezTo>
                    <a:cubicBezTo>
                      <a:pt x="459" y="497"/>
                      <a:pt x="459" y="516"/>
                      <a:pt x="459" y="536"/>
                    </a:cubicBezTo>
                    <a:cubicBezTo>
                      <a:pt x="461" y="535"/>
                      <a:pt x="464" y="534"/>
                      <a:pt x="466" y="534"/>
                    </a:cubicBezTo>
                    <a:cubicBezTo>
                      <a:pt x="466" y="560"/>
                      <a:pt x="466" y="560"/>
                      <a:pt x="466" y="560"/>
                    </a:cubicBezTo>
                    <a:cubicBezTo>
                      <a:pt x="459" y="562"/>
                      <a:pt x="459" y="562"/>
                      <a:pt x="459" y="562"/>
                    </a:cubicBezTo>
                    <a:cubicBezTo>
                      <a:pt x="459" y="582"/>
                      <a:pt x="459" y="602"/>
                      <a:pt x="459" y="621"/>
                    </a:cubicBezTo>
                    <a:cubicBezTo>
                      <a:pt x="461" y="621"/>
                      <a:pt x="464" y="620"/>
                      <a:pt x="466" y="620"/>
                    </a:cubicBezTo>
                    <a:cubicBezTo>
                      <a:pt x="466" y="829"/>
                      <a:pt x="466" y="829"/>
                      <a:pt x="466" y="829"/>
                    </a:cubicBezTo>
                    <a:cubicBezTo>
                      <a:pt x="435" y="829"/>
                      <a:pt x="435" y="829"/>
                      <a:pt x="435" y="829"/>
                    </a:cubicBezTo>
                    <a:cubicBezTo>
                      <a:pt x="435" y="793"/>
                      <a:pt x="435" y="793"/>
                      <a:pt x="435" y="793"/>
                    </a:cubicBezTo>
                    <a:cubicBezTo>
                      <a:pt x="437" y="793"/>
                      <a:pt x="439" y="793"/>
                      <a:pt x="442" y="793"/>
                    </a:cubicBezTo>
                    <a:cubicBezTo>
                      <a:pt x="442" y="773"/>
                      <a:pt x="442" y="754"/>
                      <a:pt x="442" y="734"/>
                    </a:cubicBezTo>
                    <a:cubicBezTo>
                      <a:pt x="439" y="735"/>
                      <a:pt x="437" y="735"/>
                      <a:pt x="435" y="735"/>
                    </a:cubicBezTo>
                    <a:cubicBezTo>
                      <a:pt x="435" y="710"/>
                      <a:pt x="435" y="710"/>
                      <a:pt x="435" y="710"/>
                    </a:cubicBezTo>
                    <a:cubicBezTo>
                      <a:pt x="442" y="709"/>
                      <a:pt x="442" y="709"/>
                      <a:pt x="442" y="709"/>
                    </a:cubicBezTo>
                    <a:cubicBezTo>
                      <a:pt x="442" y="690"/>
                      <a:pt x="442" y="670"/>
                      <a:pt x="442" y="651"/>
                    </a:cubicBezTo>
                    <a:cubicBezTo>
                      <a:pt x="439" y="651"/>
                      <a:pt x="437" y="652"/>
                      <a:pt x="435" y="652"/>
                    </a:cubicBezTo>
                    <a:cubicBezTo>
                      <a:pt x="435" y="627"/>
                      <a:pt x="435" y="627"/>
                      <a:pt x="435" y="627"/>
                    </a:cubicBezTo>
                    <a:cubicBezTo>
                      <a:pt x="437" y="627"/>
                      <a:pt x="439" y="626"/>
                      <a:pt x="442" y="626"/>
                    </a:cubicBezTo>
                    <a:cubicBezTo>
                      <a:pt x="442" y="606"/>
                      <a:pt x="442" y="587"/>
                      <a:pt x="442" y="567"/>
                    </a:cubicBezTo>
                    <a:cubicBezTo>
                      <a:pt x="439" y="568"/>
                      <a:pt x="437" y="569"/>
                      <a:pt x="435" y="570"/>
                    </a:cubicBezTo>
                    <a:lnTo>
                      <a:pt x="435" y="291"/>
                    </a:lnTo>
                    <a:close/>
                    <a:moveTo>
                      <a:pt x="403" y="311"/>
                    </a:moveTo>
                    <a:cubicBezTo>
                      <a:pt x="435" y="291"/>
                      <a:pt x="435" y="291"/>
                      <a:pt x="435" y="291"/>
                    </a:cubicBezTo>
                    <a:cubicBezTo>
                      <a:pt x="435" y="570"/>
                      <a:pt x="435" y="570"/>
                      <a:pt x="435" y="570"/>
                    </a:cubicBezTo>
                    <a:cubicBezTo>
                      <a:pt x="432" y="570"/>
                      <a:pt x="430" y="571"/>
                      <a:pt x="427" y="572"/>
                    </a:cubicBezTo>
                    <a:cubicBezTo>
                      <a:pt x="427" y="591"/>
                      <a:pt x="427" y="610"/>
                      <a:pt x="427" y="629"/>
                    </a:cubicBezTo>
                    <a:cubicBezTo>
                      <a:pt x="430" y="628"/>
                      <a:pt x="432" y="628"/>
                      <a:pt x="435" y="627"/>
                    </a:cubicBezTo>
                    <a:cubicBezTo>
                      <a:pt x="435" y="652"/>
                      <a:pt x="435" y="652"/>
                      <a:pt x="435" y="652"/>
                    </a:cubicBezTo>
                    <a:cubicBezTo>
                      <a:pt x="432" y="653"/>
                      <a:pt x="430" y="653"/>
                      <a:pt x="427" y="654"/>
                    </a:cubicBezTo>
                    <a:cubicBezTo>
                      <a:pt x="427" y="673"/>
                      <a:pt x="427" y="692"/>
                      <a:pt x="427" y="711"/>
                    </a:cubicBezTo>
                    <a:cubicBezTo>
                      <a:pt x="435" y="710"/>
                      <a:pt x="435" y="710"/>
                      <a:pt x="435" y="710"/>
                    </a:cubicBezTo>
                    <a:cubicBezTo>
                      <a:pt x="435" y="735"/>
                      <a:pt x="435" y="735"/>
                      <a:pt x="435" y="735"/>
                    </a:cubicBezTo>
                    <a:cubicBezTo>
                      <a:pt x="432" y="735"/>
                      <a:pt x="430" y="736"/>
                      <a:pt x="427" y="736"/>
                    </a:cubicBezTo>
                    <a:cubicBezTo>
                      <a:pt x="427" y="755"/>
                      <a:pt x="427" y="774"/>
                      <a:pt x="427" y="793"/>
                    </a:cubicBezTo>
                    <a:cubicBezTo>
                      <a:pt x="430" y="793"/>
                      <a:pt x="432" y="793"/>
                      <a:pt x="435" y="793"/>
                    </a:cubicBezTo>
                    <a:cubicBezTo>
                      <a:pt x="435" y="829"/>
                      <a:pt x="435" y="829"/>
                      <a:pt x="435" y="829"/>
                    </a:cubicBezTo>
                    <a:cubicBezTo>
                      <a:pt x="403" y="829"/>
                      <a:pt x="403" y="829"/>
                      <a:pt x="403" y="829"/>
                    </a:cubicBezTo>
                    <a:cubicBezTo>
                      <a:pt x="403" y="715"/>
                      <a:pt x="403" y="715"/>
                      <a:pt x="403" y="715"/>
                    </a:cubicBezTo>
                    <a:cubicBezTo>
                      <a:pt x="410" y="714"/>
                      <a:pt x="410" y="714"/>
                      <a:pt x="410" y="714"/>
                    </a:cubicBezTo>
                    <a:cubicBezTo>
                      <a:pt x="410" y="695"/>
                      <a:pt x="410" y="676"/>
                      <a:pt x="410" y="657"/>
                    </a:cubicBezTo>
                    <a:cubicBezTo>
                      <a:pt x="408" y="658"/>
                      <a:pt x="405" y="659"/>
                      <a:pt x="403" y="659"/>
                    </a:cubicBezTo>
                    <a:cubicBezTo>
                      <a:pt x="403" y="555"/>
                      <a:pt x="403" y="555"/>
                      <a:pt x="403" y="555"/>
                    </a:cubicBezTo>
                    <a:cubicBezTo>
                      <a:pt x="410" y="553"/>
                      <a:pt x="410" y="553"/>
                      <a:pt x="410" y="553"/>
                    </a:cubicBezTo>
                    <a:cubicBezTo>
                      <a:pt x="410" y="534"/>
                      <a:pt x="410" y="515"/>
                      <a:pt x="410" y="497"/>
                    </a:cubicBezTo>
                    <a:cubicBezTo>
                      <a:pt x="408" y="498"/>
                      <a:pt x="405" y="499"/>
                      <a:pt x="403" y="500"/>
                    </a:cubicBezTo>
                    <a:cubicBezTo>
                      <a:pt x="403" y="475"/>
                      <a:pt x="403" y="475"/>
                      <a:pt x="403" y="475"/>
                    </a:cubicBezTo>
                    <a:cubicBezTo>
                      <a:pt x="410" y="472"/>
                      <a:pt x="410" y="472"/>
                      <a:pt x="410" y="472"/>
                    </a:cubicBezTo>
                    <a:cubicBezTo>
                      <a:pt x="410" y="454"/>
                      <a:pt x="410" y="435"/>
                      <a:pt x="410" y="416"/>
                    </a:cubicBezTo>
                    <a:cubicBezTo>
                      <a:pt x="403" y="420"/>
                      <a:pt x="403" y="420"/>
                      <a:pt x="403" y="420"/>
                    </a:cubicBezTo>
                    <a:cubicBezTo>
                      <a:pt x="403" y="396"/>
                      <a:pt x="403" y="396"/>
                      <a:pt x="403" y="396"/>
                    </a:cubicBezTo>
                    <a:cubicBezTo>
                      <a:pt x="405" y="394"/>
                      <a:pt x="408" y="393"/>
                      <a:pt x="410" y="392"/>
                    </a:cubicBezTo>
                    <a:cubicBezTo>
                      <a:pt x="410" y="373"/>
                      <a:pt x="410" y="354"/>
                      <a:pt x="410" y="336"/>
                    </a:cubicBezTo>
                    <a:cubicBezTo>
                      <a:pt x="403" y="340"/>
                      <a:pt x="403" y="340"/>
                      <a:pt x="403" y="340"/>
                    </a:cubicBezTo>
                    <a:lnTo>
                      <a:pt x="403" y="311"/>
                    </a:lnTo>
                    <a:close/>
                    <a:moveTo>
                      <a:pt x="337" y="95"/>
                    </a:moveTo>
                    <a:cubicBezTo>
                      <a:pt x="376" y="95"/>
                      <a:pt x="376" y="95"/>
                      <a:pt x="376" y="95"/>
                    </a:cubicBezTo>
                    <a:cubicBezTo>
                      <a:pt x="376" y="328"/>
                      <a:pt x="376" y="328"/>
                      <a:pt x="376" y="328"/>
                    </a:cubicBezTo>
                    <a:cubicBezTo>
                      <a:pt x="403" y="311"/>
                      <a:pt x="403" y="311"/>
                      <a:pt x="403" y="311"/>
                    </a:cubicBezTo>
                    <a:cubicBezTo>
                      <a:pt x="403" y="340"/>
                      <a:pt x="403" y="340"/>
                      <a:pt x="403" y="340"/>
                    </a:cubicBezTo>
                    <a:cubicBezTo>
                      <a:pt x="396" y="344"/>
                      <a:pt x="396" y="344"/>
                      <a:pt x="396" y="344"/>
                    </a:cubicBezTo>
                    <a:cubicBezTo>
                      <a:pt x="396" y="363"/>
                      <a:pt x="396" y="381"/>
                      <a:pt x="396" y="399"/>
                    </a:cubicBezTo>
                    <a:cubicBezTo>
                      <a:pt x="398" y="398"/>
                      <a:pt x="401" y="397"/>
                      <a:pt x="403" y="396"/>
                    </a:cubicBezTo>
                    <a:cubicBezTo>
                      <a:pt x="403" y="420"/>
                      <a:pt x="403" y="420"/>
                      <a:pt x="403" y="420"/>
                    </a:cubicBezTo>
                    <a:cubicBezTo>
                      <a:pt x="396" y="423"/>
                      <a:pt x="396" y="423"/>
                      <a:pt x="396" y="423"/>
                    </a:cubicBezTo>
                    <a:cubicBezTo>
                      <a:pt x="396" y="442"/>
                      <a:pt x="396" y="460"/>
                      <a:pt x="396" y="479"/>
                    </a:cubicBezTo>
                    <a:cubicBezTo>
                      <a:pt x="403" y="475"/>
                      <a:pt x="403" y="475"/>
                      <a:pt x="403" y="475"/>
                    </a:cubicBezTo>
                    <a:cubicBezTo>
                      <a:pt x="403" y="500"/>
                      <a:pt x="403" y="500"/>
                      <a:pt x="403" y="500"/>
                    </a:cubicBezTo>
                    <a:cubicBezTo>
                      <a:pt x="401" y="501"/>
                      <a:pt x="398" y="502"/>
                      <a:pt x="396" y="502"/>
                    </a:cubicBezTo>
                    <a:cubicBezTo>
                      <a:pt x="396" y="521"/>
                      <a:pt x="396" y="539"/>
                      <a:pt x="396" y="557"/>
                    </a:cubicBezTo>
                    <a:cubicBezTo>
                      <a:pt x="403" y="555"/>
                      <a:pt x="403" y="555"/>
                      <a:pt x="403" y="555"/>
                    </a:cubicBezTo>
                    <a:cubicBezTo>
                      <a:pt x="403" y="659"/>
                      <a:pt x="403" y="659"/>
                      <a:pt x="403" y="659"/>
                    </a:cubicBezTo>
                    <a:cubicBezTo>
                      <a:pt x="401" y="660"/>
                      <a:pt x="398" y="660"/>
                      <a:pt x="396" y="660"/>
                    </a:cubicBezTo>
                    <a:cubicBezTo>
                      <a:pt x="396" y="679"/>
                      <a:pt x="396" y="697"/>
                      <a:pt x="396" y="716"/>
                    </a:cubicBezTo>
                    <a:cubicBezTo>
                      <a:pt x="403" y="715"/>
                      <a:pt x="403" y="715"/>
                      <a:pt x="403" y="715"/>
                    </a:cubicBezTo>
                    <a:cubicBezTo>
                      <a:pt x="403" y="829"/>
                      <a:pt x="403" y="829"/>
                      <a:pt x="403" y="829"/>
                    </a:cubicBezTo>
                    <a:cubicBezTo>
                      <a:pt x="337" y="829"/>
                      <a:pt x="337" y="829"/>
                      <a:pt x="337" y="829"/>
                    </a:cubicBezTo>
                    <a:cubicBezTo>
                      <a:pt x="337" y="795"/>
                      <a:pt x="337" y="795"/>
                      <a:pt x="337" y="795"/>
                    </a:cubicBezTo>
                    <a:cubicBezTo>
                      <a:pt x="347" y="795"/>
                      <a:pt x="347" y="795"/>
                      <a:pt x="347" y="795"/>
                    </a:cubicBezTo>
                    <a:cubicBezTo>
                      <a:pt x="347" y="742"/>
                      <a:pt x="347" y="742"/>
                      <a:pt x="347" y="742"/>
                    </a:cubicBezTo>
                    <a:cubicBezTo>
                      <a:pt x="337" y="742"/>
                      <a:pt x="337" y="742"/>
                      <a:pt x="337" y="742"/>
                    </a:cubicBezTo>
                    <a:cubicBezTo>
                      <a:pt x="337" y="718"/>
                      <a:pt x="337" y="718"/>
                      <a:pt x="337" y="718"/>
                    </a:cubicBezTo>
                    <a:cubicBezTo>
                      <a:pt x="347" y="718"/>
                      <a:pt x="347" y="718"/>
                      <a:pt x="347" y="718"/>
                    </a:cubicBezTo>
                    <a:cubicBezTo>
                      <a:pt x="347" y="665"/>
                      <a:pt x="347" y="665"/>
                      <a:pt x="347" y="665"/>
                    </a:cubicBezTo>
                    <a:cubicBezTo>
                      <a:pt x="337" y="665"/>
                      <a:pt x="337" y="665"/>
                      <a:pt x="337" y="665"/>
                    </a:cubicBezTo>
                    <a:cubicBezTo>
                      <a:pt x="337" y="641"/>
                      <a:pt x="337" y="641"/>
                      <a:pt x="337" y="641"/>
                    </a:cubicBezTo>
                    <a:cubicBezTo>
                      <a:pt x="347" y="641"/>
                      <a:pt x="347" y="641"/>
                      <a:pt x="347" y="641"/>
                    </a:cubicBezTo>
                    <a:cubicBezTo>
                      <a:pt x="347" y="588"/>
                      <a:pt x="347" y="588"/>
                      <a:pt x="347" y="588"/>
                    </a:cubicBezTo>
                    <a:cubicBezTo>
                      <a:pt x="337" y="588"/>
                      <a:pt x="337" y="588"/>
                      <a:pt x="337" y="588"/>
                    </a:cubicBezTo>
                    <a:cubicBezTo>
                      <a:pt x="337" y="487"/>
                      <a:pt x="337" y="487"/>
                      <a:pt x="337" y="487"/>
                    </a:cubicBezTo>
                    <a:cubicBezTo>
                      <a:pt x="347" y="487"/>
                      <a:pt x="347" y="487"/>
                      <a:pt x="347" y="487"/>
                    </a:cubicBezTo>
                    <a:cubicBezTo>
                      <a:pt x="347" y="433"/>
                      <a:pt x="347" y="433"/>
                      <a:pt x="347" y="433"/>
                    </a:cubicBezTo>
                    <a:cubicBezTo>
                      <a:pt x="337" y="433"/>
                      <a:pt x="337" y="433"/>
                      <a:pt x="337" y="433"/>
                    </a:cubicBezTo>
                    <a:cubicBezTo>
                      <a:pt x="337" y="410"/>
                      <a:pt x="337" y="410"/>
                      <a:pt x="337" y="410"/>
                    </a:cubicBezTo>
                    <a:cubicBezTo>
                      <a:pt x="347" y="410"/>
                      <a:pt x="347" y="410"/>
                      <a:pt x="347" y="410"/>
                    </a:cubicBezTo>
                    <a:cubicBezTo>
                      <a:pt x="347" y="356"/>
                      <a:pt x="347" y="356"/>
                      <a:pt x="347" y="356"/>
                    </a:cubicBezTo>
                    <a:cubicBezTo>
                      <a:pt x="337" y="356"/>
                      <a:pt x="337" y="356"/>
                      <a:pt x="337" y="356"/>
                    </a:cubicBezTo>
                    <a:cubicBezTo>
                      <a:pt x="337" y="333"/>
                      <a:pt x="337" y="333"/>
                      <a:pt x="337" y="333"/>
                    </a:cubicBezTo>
                    <a:cubicBezTo>
                      <a:pt x="347" y="333"/>
                      <a:pt x="347" y="333"/>
                      <a:pt x="347" y="333"/>
                    </a:cubicBezTo>
                    <a:cubicBezTo>
                      <a:pt x="347" y="279"/>
                      <a:pt x="347" y="279"/>
                      <a:pt x="347" y="279"/>
                    </a:cubicBezTo>
                    <a:cubicBezTo>
                      <a:pt x="337" y="279"/>
                      <a:pt x="337" y="279"/>
                      <a:pt x="337" y="279"/>
                    </a:cubicBezTo>
                    <a:cubicBezTo>
                      <a:pt x="337" y="256"/>
                      <a:pt x="337" y="256"/>
                      <a:pt x="337" y="256"/>
                    </a:cubicBezTo>
                    <a:cubicBezTo>
                      <a:pt x="347" y="256"/>
                      <a:pt x="347" y="256"/>
                      <a:pt x="347" y="256"/>
                    </a:cubicBezTo>
                    <a:cubicBezTo>
                      <a:pt x="347" y="202"/>
                      <a:pt x="347" y="202"/>
                      <a:pt x="347" y="202"/>
                    </a:cubicBezTo>
                    <a:cubicBezTo>
                      <a:pt x="337" y="202"/>
                      <a:pt x="337" y="202"/>
                      <a:pt x="337" y="202"/>
                    </a:cubicBezTo>
                    <a:cubicBezTo>
                      <a:pt x="337" y="179"/>
                      <a:pt x="337" y="179"/>
                      <a:pt x="337" y="179"/>
                    </a:cubicBezTo>
                    <a:cubicBezTo>
                      <a:pt x="347" y="179"/>
                      <a:pt x="347" y="179"/>
                      <a:pt x="347" y="179"/>
                    </a:cubicBezTo>
                    <a:cubicBezTo>
                      <a:pt x="347" y="125"/>
                      <a:pt x="347" y="125"/>
                      <a:pt x="347" y="125"/>
                    </a:cubicBezTo>
                    <a:cubicBezTo>
                      <a:pt x="337" y="125"/>
                      <a:pt x="337" y="125"/>
                      <a:pt x="337" y="125"/>
                    </a:cubicBezTo>
                    <a:lnTo>
                      <a:pt x="337" y="95"/>
                    </a:lnTo>
                    <a:close/>
                    <a:moveTo>
                      <a:pt x="244" y="95"/>
                    </a:moveTo>
                    <a:cubicBezTo>
                      <a:pt x="337" y="95"/>
                      <a:pt x="337" y="95"/>
                      <a:pt x="337" y="95"/>
                    </a:cubicBezTo>
                    <a:cubicBezTo>
                      <a:pt x="337" y="125"/>
                      <a:pt x="337" y="125"/>
                      <a:pt x="337" y="125"/>
                    </a:cubicBezTo>
                    <a:cubicBezTo>
                      <a:pt x="244" y="125"/>
                      <a:pt x="244" y="125"/>
                      <a:pt x="244" y="125"/>
                    </a:cubicBezTo>
                    <a:cubicBezTo>
                      <a:pt x="244" y="95"/>
                      <a:pt x="244" y="95"/>
                      <a:pt x="244" y="95"/>
                    </a:cubicBezTo>
                    <a:close/>
                    <a:moveTo>
                      <a:pt x="337" y="829"/>
                    </a:moveTo>
                    <a:cubicBezTo>
                      <a:pt x="244" y="829"/>
                      <a:pt x="244" y="829"/>
                      <a:pt x="244" y="829"/>
                    </a:cubicBezTo>
                    <a:cubicBezTo>
                      <a:pt x="244" y="795"/>
                      <a:pt x="244" y="795"/>
                      <a:pt x="244" y="795"/>
                    </a:cubicBezTo>
                    <a:cubicBezTo>
                      <a:pt x="337" y="795"/>
                      <a:pt x="337" y="795"/>
                      <a:pt x="337" y="795"/>
                    </a:cubicBezTo>
                    <a:cubicBezTo>
                      <a:pt x="337" y="829"/>
                      <a:pt x="337" y="829"/>
                      <a:pt x="337" y="829"/>
                    </a:cubicBezTo>
                    <a:close/>
                    <a:moveTo>
                      <a:pt x="337" y="179"/>
                    </a:moveTo>
                    <a:cubicBezTo>
                      <a:pt x="337" y="202"/>
                      <a:pt x="337" y="202"/>
                      <a:pt x="337" y="202"/>
                    </a:cubicBezTo>
                    <a:cubicBezTo>
                      <a:pt x="326" y="202"/>
                      <a:pt x="326" y="202"/>
                      <a:pt x="326" y="202"/>
                    </a:cubicBezTo>
                    <a:cubicBezTo>
                      <a:pt x="326" y="256"/>
                      <a:pt x="326" y="256"/>
                      <a:pt x="326" y="256"/>
                    </a:cubicBezTo>
                    <a:cubicBezTo>
                      <a:pt x="337" y="256"/>
                      <a:pt x="337" y="256"/>
                      <a:pt x="337" y="256"/>
                    </a:cubicBezTo>
                    <a:cubicBezTo>
                      <a:pt x="337" y="279"/>
                      <a:pt x="337" y="279"/>
                      <a:pt x="337" y="279"/>
                    </a:cubicBezTo>
                    <a:cubicBezTo>
                      <a:pt x="280" y="279"/>
                      <a:pt x="280" y="279"/>
                      <a:pt x="280" y="279"/>
                    </a:cubicBezTo>
                    <a:cubicBezTo>
                      <a:pt x="280" y="333"/>
                      <a:pt x="280" y="333"/>
                      <a:pt x="280" y="333"/>
                    </a:cubicBezTo>
                    <a:cubicBezTo>
                      <a:pt x="337" y="333"/>
                      <a:pt x="337" y="333"/>
                      <a:pt x="337" y="333"/>
                    </a:cubicBezTo>
                    <a:cubicBezTo>
                      <a:pt x="337" y="356"/>
                      <a:pt x="337" y="356"/>
                      <a:pt x="337" y="356"/>
                    </a:cubicBezTo>
                    <a:cubicBezTo>
                      <a:pt x="326" y="356"/>
                      <a:pt x="326" y="356"/>
                      <a:pt x="326" y="356"/>
                    </a:cubicBezTo>
                    <a:cubicBezTo>
                      <a:pt x="326" y="410"/>
                      <a:pt x="326" y="410"/>
                      <a:pt x="326" y="410"/>
                    </a:cubicBezTo>
                    <a:cubicBezTo>
                      <a:pt x="337" y="410"/>
                      <a:pt x="337" y="410"/>
                      <a:pt x="337" y="410"/>
                    </a:cubicBezTo>
                    <a:cubicBezTo>
                      <a:pt x="337" y="433"/>
                      <a:pt x="337" y="433"/>
                      <a:pt x="337" y="433"/>
                    </a:cubicBezTo>
                    <a:cubicBezTo>
                      <a:pt x="244" y="433"/>
                      <a:pt x="244" y="433"/>
                      <a:pt x="244" y="433"/>
                    </a:cubicBezTo>
                    <a:cubicBezTo>
                      <a:pt x="244" y="410"/>
                      <a:pt x="244" y="410"/>
                      <a:pt x="244" y="410"/>
                    </a:cubicBezTo>
                    <a:cubicBezTo>
                      <a:pt x="301" y="410"/>
                      <a:pt x="301" y="410"/>
                      <a:pt x="301" y="410"/>
                    </a:cubicBezTo>
                    <a:cubicBezTo>
                      <a:pt x="301" y="356"/>
                      <a:pt x="301" y="356"/>
                      <a:pt x="301" y="356"/>
                    </a:cubicBezTo>
                    <a:cubicBezTo>
                      <a:pt x="244" y="356"/>
                      <a:pt x="244" y="356"/>
                      <a:pt x="244" y="356"/>
                    </a:cubicBezTo>
                    <a:cubicBezTo>
                      <a:pt x="244" y="333"/>
                      <a:pt x="244" y="333"/>
                      <a:pt x="244" y="333"/>
                    </a:cubicBezTo>
                    <a:cubicBezTo>
                      <a:pt x="254" y="333"/>
                      <a:pt x="254" y="333"/>
                      <a:pt x="254" y="333"/>
                    </a:cubicBezTo>
                    <a:cubicBezTo>
                      <a:pt x="254" y="279"/>
                      <a:pt x="254" y="279"/>
                      <a:pt x="254" y="279"/>
                    </a:cubicBezTo>
                    <a:cubicBezTo>
                      <a:pt x="244" y="279"/>
                      <a:pt x="244" y="279"/>
                      <a:pt x="244" y="279"/>
                    </a:cubicBezTo>
                    <a:cubicBezTo>
                      <a:pt x="244" y="256"/>
                      <a:pt x="244" y="256"/>
                      <a:pt x="244" y="256"/>
                    </a:cubicBezTo>
                    <a:cubicBezTo>
                      <a:pt x="301" y="256"/>
                      <a:pt x="301" y="256"/>
                      <a:pt x="301" y="256"/>
                    </a:cubicBezTo>
                    <a:cubicBezTo>
                      <a:pt x="301" y="202"/>
                      <a:pt x="301" y="202"/>
                      <a:pt x="301" y="202"/>
                    </a:cubicBezTo>
                    <a:cubicBezTo>
                      <a:pt x="244" y="202"/>
                      <a:pt x="244" y="202"/>
                      <a:pt x="244" y="202"/>
                    </a:cubicBezTo>
                    <a:cubicBezTo>
                      <a:pt x="244" y="179"/>
                      <a:pt x="244" y="179"/>
                      <a:pt x="244" y="179"/>
                    </a:cubicBezTo>
                    <a:cubicBezTo>
                      <a:pt x="337" y="179"/>
                      <a:pt x="337" y="179"/>
                      <a:pt x="337" y="179"/>
                    </a:cubicBezTo>
                    <a:close/>
                    <a:moveTo>
                      <a:pt x="337" y="487"/>
                    </a:moveTo>
                    <a:cubicBezTo>
                      <a:pt x="337" y="588"/>
                      <a:pt x="337" y="588"/>
                      <a:pt x="337" y="588"/>
                    </a:cubicBezTo>
                    <a:cubicBezTo>
                      <a:pt x="280" y="588"/>
                      <a:pt x="280" y="588"/>
                      <a:pt x="280" y="588"/>
                    </a:cubicBezTo>
                    <a:cubicBezTo>
                      <a:pt x="280" y="641"/>
                      <a:pt x="280" y="641"/>
                      <a:pt x="280" y="641"/>
                    </a:cubicBezTo>
                    <a:cubicBezTo>
                      <a:pt x="337" y="641"/>
                      <a:pt x="337" y="641"/>
                      <a:pt x="337" y="641"/>
                    </a:cubicBezTo>
                    <a:cubicBezTo>
                      <a:pt x="337" y="665"/>
                      <a:pt x="337" y="665"/>
                      <a:pt x="337" y="665"/>
                    </a:cubicBezTo>
                    <a:cubicBezTo>
                      <a:pt x="326" y="665"/>
                      <a:pt x="326" y="665"/>
                      <a:pt x="326" y="665"/>
                    </a:cubicBezTo>
                    <a:cubicBezTo>
                      <a:pt x="326" y="718"/>
                      <a:pt x="326" y="718"/>
                      <a:pt x="326" y="718"/>
                    </a:cubicBezTo>
                    <a:cubicBezTo>
                      <a:pt x="337" y="718"/>
                      <a:pt x="337" y="718"/>
                      <a:pt x="337" y="718"/>
                    </a:cubicBezTo>
                    <a:cubicBezTo>
                      <a:pt x="337" y="742"/>
                      <a:pt x="337" y="742"/>
                      <a:pt x="337" y="742"/>
                    </a:cubicBezTo>
                    <a:cubicBezTo>
                      <a:pt x="244" y="742"/>
                      <a:pt x="244" y="742"/>
                      <a:pt x="244" y="742"/>
                    </a:cubicBezTo>
                    <a:cubicBezTo>
                      <a:pt x="244" y="718"/>
                      <a:pt x="244" y="718"/>
                      <a:pt x="244" y="718"/>
                    </a:cubicBezTo>
                    <a:cubicBezTo>
                      <a:pt x="254" y="718"/>
                      <a:pt x="254" y="718"/>
                      <a:pt x="254" y="718"/>
                    </a:cubicBezTo>
                    <a:cubicBezTo>
                      <a:pt x="254" y="665"/>
                      <a:pt x="254" y="665"/>
                      <a:pt x="254" y="665"/>
                    </a:cubicBezTo>
                    <a:cubicBezTo>
                      <a:pt x="244" y="665"/>
                      <a:pt x="244" y="665"/>
                      <a:pt x="244" y="665"/>
                    </a:cubicBezTo>
                    <a:cubicBezTo>
                      <a:pt x="244" y="564"/>
                      <a:pt x="244" y="564"/>
                      <a:pt x="244" y="564"/>
                    </a:cubicBezTo>
                    <a:cubicBezTo>
                      <a:pt x="301" y="564"/>
                      <a:pt x="301" y="564"/>
                      <a:pt x="301" y="564"/>
                    </a:cubicBezTo>
                    <a:cubicBezTo>
                      <a:pt x="301" y="510"/>
                      <a:pt x="301" y="510"/>
                      <a:pt x="301" y="510"/>
                    </a:cubicBezTo>
                    <a:cubicBezTo>
                      <a:pt x="244" y="510"/>
                      <a:pt x="244" y="510"/>
                      <a:pt x="244" y="510"/>
                    </a:cubicBezTo>
                    <a:cubicBezTo>
                      <a:pt x="244" y="487"/>
                      <a:pt x="244" y="487"/>
                      <a:pt x="244" y="487"/>
                    </a:cubicBezTo>
                    <a:lnTo>
                      <a:pt x="337" y="487"/>
                    </a:lnTo>
                    <a:close/>
                    <a:moveTo>
                      <a:pt x="220" y="95"/>
                    </a:moveTo>
                    <a:cubicBezTo>
                      <a:pt x="244" y="95"/>
                      <a:pt x="244" y="95"/>
                      <a:pt x="244" y="95"/>
                    </a:cubicBezTo>
                    <a:cubicBezTo>
                      <a:pt x="244" y="125"/>
                      <a:pt x="244" y="125"/>
                      <a:pt x="244" y="125"/>
                    </a:cubicBezTo>
                    <a:cubicBezTo>
                      <a:pt x="233" y="125"/>
                      <a:pt x="233" y="125"/>
                      <a:pt x="233" y="125"/>
                    </a:cubicBezTo>
                    <a:cubicBezTo>
                      <a:pt x="233" y="179"/>
                      <a:pt x="233" y="179"/>
                      <a:pt x="233" y="179"/>
                    </a:cubicBezTo>
                    <a:cubicBezTo>
                      <a:pt x="244" y="179"/>
                      <a:pt x="244" y="179"/>
                      <a:pt x="244" y="179"/>
                    </a:cubicBezTo>
                    <a:cubicBezTo>
                      <a:pt x="244" y="202"/>
                      <a:pt x="244" y="202"/>
                      <a:pt x="244" y="202"/>
                    </a:cubicBezTo>
                    <a:cubicBezTo>
                      <a:pt x="220" y="202"/>
                      <a:pt x="220" y="202"/>
                      <a:pt x="220" y="202"/>
                    </a:cubicBezTo>
                    <a:cubicBezTo>
                      <a:pt x="220" y="95"/>
                      <a:pt x="220" y="95"/>
                      <a:pt x="220" y="95"/>
                    </a:cubicBezTo>
                    <a:close/>
                    <a:moveTo>
                      <a:pt x="244" y="829"/>
                    </a:moveTo>
                    <a:cubicBezTo>
                      <a:pt x="220" y="829"/>
                      <a:pt x="220" y="829"/>
                      <a:pt x="220" y="829"/>
                    </a:cubicBezTo>
                    <a:cubicBezTo>
                      <a:pt x="220" y="795"/>
                      <a:pt x="220" y="795"/>
                      <a:pt x="220" y="795"/>
                    </a:cubicBezTo>
                    <a:cubicBezTo>
                      <a:pt x="244" y="795"/>
                      <a:pt x="244" y="795"/>
                      <a:pt x="244" y="795"/>
                    </a:cubicBezTo>
                    <a:cubicBezTo>
                      <a:pt x="244" y="829"/>
                      <a:pt x="244" y="829"/>
                      <a:pt x="244" y="829"/>
                    </a:cubicBezTo>
                    <a:close/>
                    <a:moveTo>
                      <a:pt x="244" y="256"/>
                    </a:moveTo>
                    <a:cubicBezTo>
                      <a:pt x="244" y="279"/>
                      <a:pt x="244" y="279"/>
                      <a:pt x="244" y="279"/>
                    </a:cubicBezTo>
                    <a:cubicBezTo>
                      <a:pt x="233" y="279"/>
                      <a:pt x="233" y="279"/>
                      <a:pt x="233" y="279"/>
                    </a:cubicBezTo>
                    <a:cubicBezTo>
                      <a:pt x="233" y="333"/>
                      <a:pt x="233" y="333"/>
                      <a:pt x="233" y="333"/>
                    </a:cubicBezTo>
                    <a:cubicBezTo>
                      <a:pt x="244" y="333"/>
                      <a:pt x="244" y="333"/>
                      <a:pt x="244" y="333"/>
                    </a:cubicBezTo>
                    <a:cubicBezTo>
                      <a:pt x="244" y="356"/>
                      <a:pt x="244" y="356"/>
                      <a:pt x="244" y="356"/>
                    </a:cubicBezTo>
                    <a:cubicBezTo>
                      <a:pt x="220" y="356"/>
                      <a:pt x="220" y="356"/>
                      <a:pt x="220" y="356"/>
                    </a:cubicBezTo>
                    <a:cubicBezTo>
                      <a:pt x="220" y="256"/>
                      <a:pt x="220" y="256"/>
                      <a:pt x="220" y="256"/>
                    </a:cubicBezTo>
                    <a:cubicBezTo>
                      <a:pt x="244" y="256"/>
                      <a:pt x="244" y="256"/>
                      <a:pt x="244" y="256"/>
                    </a:cubicBezTo>
                    <a:close/>
                    <a:moveTo>
                      <a:pt x="244" y="410"/>
                    </a:moveTo>
                    <a:cubicBezTo>
                      <a:pt x="244" y="433"/>
                      <a:pt x="244" y="433"/>
                      <a:pt x="244" y="433"/>
                    </a:cubicBezTo>
                    <a:cubicBezTo>
                      <a:pt x="233" y="433"/>
                      <a:pt x="233" y="433"/>
                      <a:pt x="233" y="433"/>
                    </a:cubicBezTo>
                    <a:cubicBezTo>
                      <a:pt x="233" y="487"/>
                      <a:pt x="233" y="487"/>
                      <a:pt x="233" y="487"/>
                    </a:cubicBezTo>
                    <a:cubicBezTo>
                      <a:pt x="244" y="487"/>
                      <a:pt x="244" y="487"/>
                      <a:pt x="244" y="487"/>
                    </a:cubicBezTo>
                    <a:cubicBezTo>
                      <a:pt x="244" y="510"/>
                      <a:pt x="244" y="510"/>
                      <a:pt x="244" y="510"/>
                    </a:cubicBezTo>
                    <a:cubicBezTo>
                      <a:pt x="220" y="510"/>
                      <a:pt x="220" y="510"/>
                      <a:pt x="220" y="510"/>
                    </a:cubicBezTo>
                    <a:cubicBezTo>
                      <a:pt x="220" y="410"/>
                      <a:pt x="220" y="410"/>
                      <a:pt x="220" y="410"/>
                    </a:cubicBezTo>
                    <a:cubicBezTo>
                      <a:pt x="244" y="410"/>
                      <a:pt x="244" y="410"/>
                      <a:pt x="244" y="410"/>
                    </a:cubicBezTo>
                    <a:close/>
                    <a:moveTo>
                      <a:pt x="244" y="564"/>
                    </a:moveTo>
                    <a:cubicBezTo>
                      <a:pt x="244" y="665"/>
                      <a:pt x="244" y="665"/>
                      <a:pt x="244" y="665"/>
                    </a:cubicBezTo>
                    <a:cubicBezTo>
                      <a:pt x="220" y="665"/>
                      <a:pt x="220" y="665"/>
                      <a:pt x="220" y="665"/>
                    </a:cubicBezTo>
                    <a:cubicBezTo>
                      <a:pt x="220" y="564"/>
                      <a:pt x="220" y="564"/>
                      <a:pt x="220" y="564"/>
                    </a:cubicBezTo>
                    <a:cubicBezTo>
                      <a:pt x="244" y="564"/>
                      <a:pt x="244" y="564"/>
                      <a:pt x="244" y="564"/>
                    </a:cubicBezTo>
                    <a:close/>
                    <a:moveTo>
                      <a:pt x="244" y="718"/>
                    </a:moveTo>
                    <a:cubicBezTo>
                      <a:pt x="244" y="742"/>
                      <a:pt x="244" y="742"/>
                      <a:pt x="244" y="742"/>
                    </a:cubicBezTo>
                    <a:cubicBezTo>
                      <a:pt x="220" y="742"/>
                      <a:pt x="220" y="742"/>
                      <a:pt x="220" y="742"/>
                    </a:cubicBezTo>
                    <a:cubicBezTo>
                      <a:pt x="220" y="718"/>
                      <a:pt x="220" y="718"/>
                      <a:pt x="220" y="718"/>
                    </a:cubicBezTo>
                    <a:lnTo>
                      <a:pt x="244" y="718"/>
                    </a:lnTo>
                    <a:close/>
                    <a:moveTo>
                      <a:pt x="197" y="95"/>
                    </a:moveTo>
                    <a:cubicBezTo>
                      <a:pt x="220" y="95"/>
                      <a:pt x="220" y="95"/>
                      <a:pt x="220" y="95"/>
                    </a:cubicBezTo>
                    <a:cubicBezTo>
                      <a:pt x="220" y="202"/>
                      <a:pt x="220" y="202"/>
                      <a:pt x="220" y="202"/>
                    </a:cubicBezTo>
                    <a:cubicBezTo>
                      <a:pt x="197" y="202"/>
                      <a:pt x="197" y="202"/>
                      <a:pt x="197" y="202"/>
                    </a:cubicBezTo>
                    <a:cubicBezTo>
                      <a:pt x="197" y="95"/>
                      <a:pt x="197" y="95"/>
                      <a:pt x="197" y="95"/>
                    </a:cubicBezTo>
                    <a:close/>
                    <a:moveTo>
                      <a:pt x="220" y="829"/>
                    </a:moveTo>
                    <a:cubicBezTo>
                      <a:pt x="197" y="829"/>
                      <a:pt x="197" y="829"/>
                      <a:pt x="197" y="829"/>
                    </a:cubicBezTo>
                    <a:cubicBezTo>
                      <a:pt x="197" y="795"/>
                      <a:pt x="197" y="795"/>
                      <a:pt x="197" y="795"/>
                    </a:cubicBezTo>
                    <a:cubicBezTo>
                      <a:pt x="220" y="795"/>
                      <a:pt x="220" y="795"/>
                      <a:pt x="220" y="795"/>
                    </a:cubicBezTo>
                    <a:cubicBezTo>
                      <a:pt x="220" y="829"/>
                      <a:pt x="220" y="829"/>
                      <a:pt x="220" y="829"/>
                    </a:cubicBezTo>
                    <a:close/>
                    <a:moveTo>
                      <a:pt x="220" y="256"/>
                    </a:moveTo>
                    <a:cubicBezTo>
                      <a:pt x="197" y="256"/>
                      <a:pt x="197" y="256"/>
                      <a:pt x="197" y="256"/>
                    </a:cubicBezTo>
                    <a:cubicBezTo>
                      <a:pt x="197" y="202"/>
                      <a:pt x="197" y="202"/>
                      <a:pt x="197" y="202"/>
                    </a:cubicBezTo>
                    <a:cubicBezTo>
                      <a:pt x="208" y="202"/>
                      <a:pt x="208" y="202"/>
                      <a:pt x="208" y="202"/>
                    </a:cubicBezTo>
                    <a:cubicBezTo>
                      <a:pt x="208" y="256"/>
                      <a:pt x="208" y="256"/>
                      <a:pt x="208" y="256"/>
                    </a:cubicBezTo>
                    <a:cubicBezTo>
                      <a:pt x="197" y="256"/>
                      <a:pt x="197" y="256"/>
                      <a:pt x="197" y="256"/>
                    </a:cubicBezTo>
                    <a:cubicBezTo>
                      <a:pt x="197" y="356"/>
                      <a:pt x="197" y="356"/>
                      <a:pt x="197" y="356"/>
                    </a:cubicBezTo>
                    <a:cubicBezTo>
                      <a:pt x="220" y="356"/>
                      <a:pt x="220" y="356"/>
                      <a:pt x="220" y="356"/>
                    </a:cubicBezTo>
                    <a:cubicBezTo>
                      <a:pt x="220" y="256"/>
                      <a:pt x="220" y="256"/>
                      <a:pt x="220" y="256"/>
                    </a:cubicBezTo>
                    <a:close/>
                    <a:moveTo>
                      <a:pt x="220" y="410"/>
                    </a:moveTo>
                    <a:cubicBezTo>
                      <a:pt x="220" y="510"/>
                      <a:pt x="220" y="510"/>
                      <a:pt x="220" y="510"/>
                    </a:cubicBezTo>
                    <a:cubicBezTo>
                      <a:pt x="197" y="510"/>
                      <a:pt x="197" y="510"/>
                      <a:pt x="197" y="510"/>
                    </a:cubicBezTo>
                    <a:cubicBezTo>
                      <a:pt x="197" y="410"/>
                      <a:pt x="197" y="410"/>
                      <a:pt x="197" y="410"/>
                    </a:cubicBezTo>
                    <a:cubicBezTo>
                      <a:pt x="220" y="410"/>
                      <a:pt x="220" y="410"/>
                      <a:pt x="220" y="410"/>
                    </a:cubicBezTo>
                    <a:close/>
                    <a:moveTo>
                      <a:pt x="220" y="564"/>
                    </a:moveTo>
                    <a:cubicBezTo>
                      <a:pt x="220" y="665"/>
                      <a:pt x="220" y="665"/>
                      <a:pt x="220" y="665"/>
                    </a:cubicBezTo>
                    <a:cubicBezTo>
                      <a:pt x="197" y="665"/>
                      <a:pt x="197" y="665"/>
                      <a:pt x="197" y="665"/>
                    </a:cubicBezTo>
                    <a:cubicBezTo>
                      <a:pt x="197" y="641"/>
                      <a:pt x="197" y="641"/>
                      <a:pt x="197" y="641"/>
                    </a:cubicBezTo>
                    <a:cubicBezTo>
                      <a:pt x="208" y="641"/>
                      <a:pt x="208" y="641"/>
                      <a:pt x="208" y="641"/>
                    </a:cubicBezTo>
                    <a:cubicBezTo>
                      <a:pt x="208" y="588"/>
                      <a:pt x="208" y="588"/>
                      <a:pt x="208" y="588"/>
                    </a:cubicBezTo>
                    <a:cubicBezTo>
                      <a:pt x="197" y="588"/>
                      <a:pt x="197" y="588"/>
                      <a:pt x="197" y="588"/>
                    </a:cubicBezTo>
                    <a:cubicBezTo>
                      <a:pt x="197" y="564"/>
                      <a:pt x="197" y="564"/>
                      <a:pt x="197" y="564"/>
                    </a:cubicBezTo>
                    <a:cubicBezTo>
                      <a:pt x="220" y="564"/>
                      <a:pt x="220" y="564"/>
                      <a:pt x="220" y="564"/>
                    </a:cubicBezTo>
                    <a:close/>
                    <a:moveTo>
                      <a:pt x="220" y="718"/>
                    </a:moveTo>
                    <a:cubicBezTo>
                      <a:pt x="220" y="742"/>
                      <a:pt x="220" y="742"/>
                      <a:pt x="220" y="742"/>
                    </a:cubicBezTo>
                    <a:cubicBezTo>
                      <a:pt x="197" y="742"/>
                      <a:pt x="197" y="742"/>
                      <a:pt x="197" y="742"/>
                    </a:cubicBezTo>
                    <a:cubicBezTo>
                      <a:pt x="197" y="718"/>
                      <a:pt x="197" y="718"/>
                      <a:pt x="197" y="718"/>
                    </a:cubicBezTo>
                    <a:lnTo>
                      <a:pt x="220" y="718"/>
                    </a:lnTo>
                    <a:close/>
                    <a:moveTo>
                      <a:pt x="150" y="95"/>
                    </a:moveTo>
                    <a:cubicBezTo>
                      <a:pt x="197" y="95"/>
                      <a:pt x="197" y="95"/>
                      <a:pt x="197" y="95"/>
                    </a:cubicBezTo>
                    <a:cubicBezTo>
                      <a:pt x="197" y="202"/>
                      <a:pt x="197" y="202"/>
                      <a:pt x="197" y="202"/>
                    </a:cubicBezTo>
                    <a:cubicBezTo>
                      <a:pt x="186" y="202"/>
                      <a:pt x="186" y="202"/>
                      <a:pt x="186" y="202"/>
                    </a:cubicBezTo>
                    <a:cubicBezTo>
                      <a:pt x="186" y="256"/>
                      <a:pt x="186" y="256"/>
                      <a:pt x="186" y="256"/>
                    </a:cubicBezTo>
                    <a:cubicBezTo>
                      <a:pt x="197" y="256"/>
                      <a:pt x="197" y="256"/>
                      <a:pt x="197" y="256"/>
                    </a:cubicBezTo>
                    <a:cubicBezTo>
                      <a:pt x="197" y="356"/>
                      <a:pt x="197" y="356"/>
                      <a:pt x="197" y="356"/>
                    </a:cubicBezTo>
                    <a:cubicBezTo>
                      <a:pt x="150" y="356"/>
                      <a:pt x="150" y="356"/>
                      <a:pt x="150" y="356"/>
                    </a:cubicBezTo>
                    <a:cubicBezTo>
                      <a:pt x="150" y="256"/>
                      <a:pt x="150" y="256"/>
                      <a:pt x="150" y="256"/>
                    </a:cubicBezTo>
                    <a:cubicBezTo>
                      <a:pt x="161" y="256"/>
                      <a:pt x="161" y="256"/>
                      <a:pt x="161" y="256"/>
                    </a:cubicBezTo>
                    <a:cubicBezTo>
                      <a:pt x="161" y="202"/>
                      <a:pt x="161" y="202"/>
                      <a:pt x="161" y="202"/>
                    </a:cubicBezTo>
                    <a:cubicBezTo>
                      <a:pt x="150" y="202"/>
                      <a:pt x="150" y="202"/>
                      <a:pt x="150" y="202"/>
                    </a:cubicBezTo>
                    <a:cubicBezTo>
                      <a:pt x="150" y="179"/>
                      <a:pt x="150" y="179"/>
                      <a:pt x="150" y="179"/>
                    </a:cubicBezTo>
                    <a:cubicBezTo>
                      <a:pt x="161" y="179"/>
                      <a:pt x="161" y="179"/>
                      <a:pt x="161" y="179"/>
                    </a:cubicBezTo>
                    <a:cubicBezTo>
                      <a:pt x="161" y="125"/>
                      <a:pt x="161" y="125"/>
                      <a:pt x="161" y="125"/>
                    </a:cubicBezTo>
                    <a:cubicBezTo>
                      <a:pt x="150" y="125"/>
                      <a:pt x="150" y="125"/>
                      <a:pt x="150" y="125"/>
                    </a:cubicBezTo>
                    <a:cubicBezTo>
                      <a:pt x="150" y="95"/>
                      <a:pt x="150" y="95"/>
                      <a:pt x="150" y="95"/>
                    </a:cubicBezTo>
                    <a:close/>
                    <a:moveTo>
                      <a:pt x="197" y="829"/>
                    </a:moveTo>
                    <a:cubicBezTo>
                      <a:pt x="150" y="829"/>
                      <a:pt x="150" y="829"/>
                      <a:pt x="150" y="829"/>
                    </a:cubicBezTo>
                    <a:cubicBezTo>
                      <a:pt x="150" y="795"/>
                      <a:pt x="150" y="795"/>
                      <a:pt x="150" y="795"/>
                    </a:cubicBezTo>
                    <a:cubicBezTo>
                      <a:pt x="161" y="795"/>
                      <a:pt x="161" y="795"/>
                      <a:pt x="161" y="795"/>
                    </a:cubicBezTo>
                    <a:cubicBezTo>
                      <a:pt x="161" y="742"/>
                      <a:pt x="161" y="742"/>
                      <a:pt x="161" y="742"/>
                    </a:cubicBezTo>
                    <a:cubicBezTo>
                      <a:pt x="150" y="742"/>
                      <a:pt x="150" y="742"/>
                      <a:pt x="150" y="742"/>
                    </a:cubicBezTo>
                    <a:cubicBezTo>
                      <a:pt x="150" y="718"/>
                      <a:pt x="150" y="718"/>
                      <a:pt x="150" y="718"/>
                    </a:cubicBezTo>
                    <a:cubicBezTo>
                      <a:pt x="197" y="718"/>
                      <a:pt x="197" y="718"/>
                      <a:pt x="197" y="718"/>
                    </a:cubicBezTo>
                    <a:cubicBezTo>
                      <a:pt x="197" y="742"/>
                      <a:pt x="197" y="742"/>
                      <a:pt x="197" y="742"/>
                    </a:cubicBezTo>
                    <a:cubicBezTo>
                      <a:pt x="186" y="742"/>
                      <a:pt x="186" y="742"/>
                      <a:pt x="186" y="742"/>
                    </a:cubicBezTo>
                    <a:cubicBezTo>
                      <a:pt x="186" y="795"/>
                      <a:pt x="186" y="795"/>
                      <a:pt x="186" y="795"/>
                    </a:cubicBezTo>
                    <a:cubicBezTo>
                      <a:pt x="197" y="795"/>
                      <a:pt x="197" y="795"/>
                      <a:pt x="197" y="795"/>
                    </a:cubicBezTo>
                    <a:cubicBezTo>
                      <a:pt x="197" y="829"/>
                      <a:pt x="197" y="829"/>
                      <a:pt x="197" y="829"/>
                    </a:cubicBezTo>
                    <a:close/>
                    <a:moveTo>
                      <a:pt x="197" y="202"/>
                    </a:moveTo>
                    <a:cubicBezTo>
                      <a:pt x="186" y="202"/>
                      <a:pt x="186" y="202"/>
                      <a:pt x="186" y="202"/>
                    </a:cubicBezTo>
                    <a:cubicBezTo>
                      <a:pt x="186" y="256"/>
                      <a:pt x="186" y="256"/>
                      <a:pt x="186" y="256"/>
                    </a:cubicBezTo>
                    <a:cubicBezTo>
                      <a:pt x="197" y="256"/>
                      <a:pt x="197" y="256"/>
                      <a:pt x="197" y="256"/>
                    </a:cubicBezTo>
                    <a:cubicBezTo>
                      <a:pt x="197" y="202"/>
                      <a:pt x="197" y="202"/>
                      <a:pt x="197" y="202"/>
                    </a:cubicBezTo>
                    <a:close/>
                    <a:moveTo>
                      <a:pt x="197" y="410"/>
                    </a:moveTo>
                    <a:cubicBezTo>
                      <a:pt x="197" y="510"/>
                      <a:pt x="197" y="510"/>
                      <a:pt x="197" y="510"/>
                    </a:cubicBezTo>
                    <a:cubicBezTo>
                      <a:pt x="186" y="510"/>
                      <a:pt x="186" y="510"/>
                      <a:pt x="186" y="510"/>
                    </a:cubicBezTo>
                    <a:cubicBezTo>
                      <a:pt x="186" y="564"/>
                      <a:pt x="186" y="564"/>
                      <a:pt x="186" y="564"/>
                    </a:cubicBezTo>
                    <a:cubicBezTo>
                      <a:pt x="197" y="564"/>
                      <a:pt x="197" y="564"/>
                      <a:pt x="197" y="564"/>
                    </a:cubicBezTo>
                    <a:cubicBezTo>
                      <a:pt x="197" y="588"/>
                      <a:pt x="197" y="588"/>
                      <a:pt x="197" y="588"/>
                    </a:cubicBezTo>
                    <a:cubicBezTo>
                      <a:pt x="186" y="588"/>
                      <a:pt x="186" y="588"/>
                      <a:pt x="186" y="588"/>
                    </a:cubicBezTo>
                    <a:cubicBezTo>
                      <a:pt x="186" y="641"/>
                      <a:pt x="186" y="641"/>
                      <a:pt x="186" y="641"/>
                    </a:cubicBezTo>
                    <a:cubicBezTo>
                      <a:pt x="197" y="641"/>
                      <a:pt x="197" y="641"/>
                      <a:pt x="197" y="641"/>
                    </a:cubicBezTo>
                    <a:cubicBezTo>
                      <a:pt x="197" y="665"/>
                      <a:pt x="197" y="665"/>
                      <a:pt x="197" y="665"/>
                    </a:cubicBezTo>
                    <a:cubicBezTo>
                      <a:pt x="150" y="665"/>
                      <a:pt x="150" y="665"/>
                      <a:pt x="150" y="665"/>
                    </a:cubicBezTo>
                    <a:cubicBezTo>
                      <a:pt x="150" y="564"/>
                      <a:pt x="150" y="564"/>
                      <a:pt x="150" y="564"/>
                    </a:cubicBezTo>
                    <a:cubicBezTo>
                      <a:pt x="161" y="564"/>
                      <a:pt x="161" y="564"/>
                      <a:pt x="161" y="564"/>
                    </a:cubicBezTo>
                    <a:cubicBezTo>
                      <a:pt x="161" y="510"/>
                      <a:pt x="161" y="510"/>
                      <a:pt x="161" y="510"/>
                    </a:cubicBezTo>
                    <a:cubicBezTo>
                      <a:pt x="150" y="510"/>
                      <a:pt x="150" y="510"/>
                      <a:pt x="150" y="510"/>
                    </a:cubicBezTo>
                    <a:cubicBezTo>
                      <a:pt x="150" y="487"/>
                      <a:pt x="150" y="487"/>
                      <a:pt x="150" y="487"/>
                    </a:cubicBezTo>
                    <a:cubicBezTo>
                      <a:pt x="161" y="487"/>
                      <a:pt x="161" y="487"/>
                      <a:pt x="161" y="487"/>
                    </a:cubicBezTo>
                    <a:cubicBezTo>
                      <a:pt x="161" y="433"/>
                      <a:pt x="161" y="433"/>
                      <a:pt x="161" y="433"/>
                    </a:cubicBezTo>
                    <a:cubicBezTo>
                      <a:pt x="150" y="433"/>
                      <a:pt x="150" y="433"/>
                      <a:pt x="150" y="433"/>
                    </a:cubicBezTo>
                    <a:cubicBezTo>
                      <a:pt x="150" y="410"/>
                      <a:pt x="150" y="410"/>
                      <a:pt x="150" y="410"/>
                    </a:cubicBezTo>
                    <a:lnTo>
                      <a:pt x="197" y="410"/>
                    </a:lnTo>
                    <a:close/>
                    <a:moveTo>
                      <a:pt x="0" y="471"/>
                    </a:moveTo>
                    <a:cubicBezTo>
                      <a:pt x="111" y="471"/>
                      <a:pt x="111" y="471"/>
                      <a:pt x="111" y="471"/>
                    </a:cubicBezTo>
                    <a:cubicBezTo>
                      <a:pt x="111" y="95"/>
                      <a:pt x="111" y="95"/>
                      <a:pt x="111" y="95"/>
                    </a:cubicBezTo>
                    <a:cubicBezTo>
                      <a:pt x="150" y="95"/>
                      <a:pt x="150" y="95"/>
                      <a:pt x="150" y="95"/>
                    </a:cubicBezTo>
                    <a:cubicBezTo>
                      <a:pt x="150" y="125"/>
                      <a:pt x="150" y="125"/>
                      <a:pt x="150" y="125"/>
                    </a:cubicBezTo>
                    <a:cubicBezTo>
                      <a:pt x="140" y="125"/>
                      <a:pt x="140" y="125"/>
                      <a:pt x="140" y="125"/>
                    </a:cubicBezTo>
                    <a:cubicBezTo>
                      <a:pt x="140" y="179"/>
                      <a:pt x="140" y="179"/>
                      <a:pt x="140" y="179"/>
                    </a:cubicBezTo>
                    <a:cubicBezTo>
                      <a:pt x="150" y="179"/>
                      <a:pt x="150" y="179"/>
                      <a:pt x="150" y="179"/>
                    </a:cubicBezTo>
                    <a:cubicBezTo>
                      <a:pt x="150" y="202"/>
                      <a:pt x="150" y="202"/>
                      <a:pt x="150" y="202"/>
                    </a:cubicBezTo>
                    <a:cubicBezTo>
                      <a:pt x="140" y="202"/>
                      <a:pt x="140" y="202"/>
                      <a:pt x="140" y="202"/>
                    </a:cubicBezTo>
                    <a:cubicBezTo>
                      <a:pt x="140" y="256"/>
                      <a:pt x="140" y="256"/>
                      <a:pt x="140" y="256"/>
                    </a:cubicBezTo>
                    <a:cubicBezTo>
                      <a:pt x="150" y="256"/>
                      <a:pt x="150" y="256"/>
                      <a:pt x="150" y="256"/>
                    </a:cubicBezTo>
                    <a:cubicBezTo>
                      <a:pt x="150" y="356"/>
                      <a:pt x="150" y="356"/>
                      <a:pt x="150" y="356"/>
                    </a:cubicBezTo>
                    <a:cubicBezTo>
                      <a:pt x="140" y="356"/>
                      <a:pt x="140" y="356"/>
                      <a:pt x="140" y="356"/>
                    </a:cubicBezTo>
                    <a:cubicBezTo>
                      <a:pt x="140" y="410"/>
                      <a:pt x="140" y="410"/>
                      <a:pt x="140" y="410"/>
                    </a:cubicBezTo>
                    <a:cubicBezTo>
                      <a:pt x="150" y="410"/>
                      <a:pt x="150" y="410"/>
                      <a:pt x="150" y="410"/>
                    </a:cubicBezTo>
                    <a:cubicBezTo>
                      <a:pt x="150" y="433"/>
                      <a:pt x="150" y="433"/>
                      <a:pt x="150" y="433"/>
                    </a:cubicBezTo>
                    <a:cubicBezTo>
                      <a:pt x="140" y="433"/>
                      <a:pt x="140" y="433"/>
                      <a:pt x="140" y="433"/>
                    </a:cubicBezTo>
                    <a:cubicBezTo>
                      <a:pt x="140" y="487"/>
                      <a:pt x="140" y="487"/>
                      <a:pt x="140" y="487"/>
                    </a:cubicBezTo>
                    <a:cubicBezTo>
                      <a:pt x="150" y="487"/>
                      <a:pt x="150" y="487"/>
                      <a:pt x="150" y="487"/>
                    </a:cubicBezTo>
                    <a:cubicBezTo>
                      <a:pt x="150" y="510"/>
                      <a:pt x="150" y="510"/>
                      <a:pt x="150" y="510"/>
                    </a:cubicBezTo>
                    <a:cubicBezTo>
                      <a:pt x="140" y="510"/>
                      <a:pt x="140" y="510"/>
                      <a:pt x="140" y="510"/>
                    </a:cubicBezTo>
                    <a:cubicBezTo>
                      <a:pt x="140" y="564"/>
                      <a:pt x="140" y="564"/>
                      <a:pt x="140" y="564"/>
                    </a:cubicBezTo>
                    <a:cubicBezTo>
                      <a:pt x="150" y="564"/>
                      <a:pt x="150" y="564"/>
                      <a:pt x="150" y="564"/>
                    </a:cubicBezTo>
                    <a:cubicBezTo>
                      <a:pt x="150" y="665"/>
                      <a:pt x="150" y="665"/>
                      <a:pt x="150" y="665"/>
                    </a:cubicBezTo>
                    <a:cubicBezTo>
                      <a:pt x="140" y="665"/>
                      <a:pt x="140" y="665"/>
                      <a:pt x="140" y="665"/>
                    </a:cubicBezTo>
                    <a:cubicBezTo>
                      <a:pt x="140" y="718"/>
                      <a:pt x="140" y="718"/>
                      <a:pt x="140" y="718"/>
                    </a:cubicBezTo>
                    <a:cubicBezTo>
                      <a:pt x="150" y="718"/>
                      <a:pt x="150" y="718"/>
                      <a:pt x="150" y="718"/>
                    </a:cubicBezTo>
                    <a:cubicBezTo>
                      <a:pt x="150" y="742"/>
                      <a:pt x="150" y="742"/>
                      <a:pt x="150" y="742"/>
                    </a:cubicBezTo>
                    <a:cubicBezTo>
                      <a:pt x="140" y="742"/>
                      <a:pt x="140" y="742"/>
                      <a:pt x="140" y="742"/>
                    </a:cubicBezTo>
                    <a:cubicBezTo>
                      <a:pt x="140" y="795"/>
                      <a:pt x="140" y="795"/>
                      <a:pt x="140" y="795"/>
                    </a:cubicBezTo>
                    <a:cubicBezTo>
                      <a:pt x="150" y="795"/>
                      <a:pt x="150" y="795"/>
                      <a:pt x="150" y="795"/>
                    </a:cubicBezTo>
                    <a:cubicBezTo>
                      <a:pt x="150" y="829"/>
                      <a:pt x="150" y="829"/>
                      <a:pt x="150" y="829"/>
                    </a:cubicBezTo>
                    <a:cubicBezTo>
                      <a:pt x="0" y="829"/>
                      <a:pt x="0" y="829"/>
                      <a:pt x="0" y="829"/>
                    </a:cubicBezTo>
                    <a:cubicBezTo>
                      <a:pt x="0" y="795"/>
                      <a:pt x="0" y="795"/>
                      <a:pt x="0" y="795"/>
                    </a:cubicBezTo>
                    <a:cubicBezTo>
                      <a:pt x="86" y="795"/>
                      <a:pt x="86" y="795"/>
                      <a:pt x="86" y="795"/>
                    </a:cubicBezTo>
                    <a:cubicBezTo>
                      <a:pt x="86" y="770"/>
                      <a:pt x="86" y="770"/>
                      <a:pt x="86" y="770"/>
                    </a:cubicBezTo>
                    <a:cubicBezTo>
                      <a:pt x="0" y="770"/>
                      <a:pt x="0" y="770"/>
                      <a:pt x="0" y="770"/>
                    </a:cubicBezTo>
                    <a:cubicBezTo>
                      <a:pt x="0" y="744"/>
                      <a:pt x="0" y="744"/>
                      <a:pt x="0" y="744"/>
                    </a:cubicBezTo>
                    <a:cubicBezTo>
                      <a:pt x="86" y="744"/>
                      <a:pt x="86" y="744"/>
                      <a:pt x="86" y="744"/>
                    </a:cubicBezTo>
                    <a:cubicBezTo>
                      <a:pt x="86" y="718"/>
                      <a:pt x="86" y="718"/>
                      <a:pt x="86" y="718"/>
                    </a:cubicBezTo>
                    <a:cubicBezTo>
                      <a:pt x="0" y="718"/>
                      <a:pt x="0" y="718"/>
                      <a:pt x="0" y="718"/>
                    </a:cubicBezTo>
                    <a:cubicBezTo>
                      <a:pt x="0" y="588"/>
                      <a:pt x="0" y="588"/>
                      <a:pt x="0" y="588"/>
                    </a:cubicBezTo>
                    <a:cubicBezTo>
                      <a:pt x="86" y="588"/>
                      <a:pt x="86" y="588"/>
                      <a:pt x="86" y="588"/>
                    </a:cubicBezTo>
                    <a:cubicBezTo>
                      <a:pt x="86" y="562"/>
                      <a:pt x="86" y="562"/>
                      <a:pt x="86" y="562"/>
                    </a:cubicBezTo>
                    <a:cubicBezTo>
                      <a:pt x="0" y="562"/>
                      <a:pt x="0" y="562"/>
                      <a:pt x="0" y="562"/>
                    </a:cubicBezTo>
                    <a:lnTo>
                      <a:pt x="0" y="471"/>
                    </a:lnTo>
                    <a:close/>
                  </a:path>
                </a:pathLst>
              </a:custGeom>
              <a:solidFill>
                <a:srgbClr val="E4E9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5" name="ïṡḻíḍe">
                <a:extLst>
                  <a:ext uri="{FF2B5EF4-FFF2-40B4-BE49-F238E27FC236}">
                    <a16:creationId xmlns:a16="http://schemas.microsoft.com/office/drawing/2014/main" id="{77CC5032-D007-482E-A92A-3137827A78A9}"/>
                  </a:ext>
                </a:extLst>
              </p:cNvPr>
              <p:cNvSpPr/>
              <p:nvPr/>
            </p:nvSpPr>
            <p:spPr bwMode="auto">
              <a:xfrm>
                <a:off x="5356226" y="1233449"/>
                <a:ext cx="31750" cy="2670175"/>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6" name="ïṣľîďè">
                <a:extLst>
                  <a:ext uri="{FF2B5EF4-FFF2-40B4-BE49-F238E27FC236}">
                    <a16:creationId xmlns:a16="http://schemas.microsoft.com/office/drawing/2014/main" id="{60A4E741-5B28-4586-A4CF-31902C2D920E}"/>
                  </a:ext>
                </a:extLst>
              </p:cNvPr>
              <p:cNvSpPr/>
              <p:nvPr/>
            </p:nvSpPr>
            <p:spPr bwMode="auto">
              <a:xfrm>
                <a:off x="6884988" y="1233449"/>
                <a:ext cx="30163" cy="2670175"/>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7" name="îṧḻîďè">
                <a:extLst>
                  <a:ext uri="{FF2B5EF4-FFF2-40B4-BE49-F238E27FC236}">
                    <a16:creationId xmlns:a16="http://schemas.microsoft.com/office/drawing/2014/main" id="{F1CC056A-1305-43DB-8E45-7CE632CE53CB}"/>
                  </a:ext>
                </a:extLst>
              </p:cNvPr>
              <p:cNvSpPr/>
              <p:nvPr/>
            </p:nvSpPr>
            <p:spPr bwMode="auto">
              <a:xfrm>
                <a:off x="3827463" y="2055774"/>
                <a:ext cx="4619625" cy="31750"/>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8" name="îŝlîďê">
                <a:extLst>
                  <a:ext uri="{FF2B5EF4-FFF2-40B4-BE49-F238E27FC236}">
                    <a16:creationId xmlns:a16="http://schemas.microsoft.com/office/drawing/2014/main" id="{90361635-4AAB-408C-BB4A-586911145875}"/>
                  </a:ext>
                </a:extLst>
              </p:cNvPr>
              <p:cNvSpPr/>
              <p:nvPr/>
            </p:nvSpPr>
            <p:spPr bwMode="auto">
              <a:xfrm>
                <a:off x="3827463" y="2930487"/>
                <a:ext cx="4619625" cy="31750"/>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09" name="ïṣ1îḍe">
                <a:extLst>
                  <a:ext uri="{FF2B5EF4-FFF2-40B4-BE49-F238E27FC236}">
                    <a16:creationId xmlns:a16="http://schemas.microsoft.com/office/drawing/2014/main" id="{C1800CBF-311E-42D2-A9A9-6544D8648A86}"/>
                  </a:ext>
                </a:extLst>
              </p:cNvPr>
              <p:cNvSpPr/>
              <p:nvPr/>
            </p:nvSpPr>
            <p:spPr bwMode="auto">
              <a:xfrm>
                <a:off x="3827463" y="1233449"/>
                <a:ext cx="4619625" cy="31750"/>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0" name="iśḻïdé">
                <a:extLst>
                  <a:ext uri="{FF2B5EF4-FFF2-40B4-BE49-F238E27FC236}">
                    <a16:creationId xmlns:a16="http://schemas.microsoft.com/office/drawing/2014/main" id="{5CC9E27D-B47D-49E4-B029-451D5B07A99A}"/>
                  </a:ext>
                </a:extLst>
              </p:cNvPr>
              <p:cNvSpPr/>
              <p:nvPr/>
            </p:nvSpPr>
            <p:spPr bwMode="auto">
              <a:xfrm>
                <a:off x="3827463" y="1233449"/>
                <a:ext cx="31750" cy="2670175"/>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1" name="îśḷïḋê">
                <a:extLst>
                  <a:ext uri="{FF2B5EF4-FFF2-40B4-BE49-F238E27FC236}">
                    <a16:creationId xmlns:a16="http://schemas.microsoft.com/office/drawing/2014/main" id="{A4988FE7-87CC-4F6C-9750-5B20455DA7EC}"/>
                  </a:ext>
                </a:extLst>
              </p:cNvPr>
              <p:cNvSpPr/>
              <p:nvPr/>
            </p:nvSpPr>
            <p:spPr bwMode="auto">
              <a:xfrm>
                <a:off x="8415338" y="1233449"/>
                <a:ext cx="31750" cy="2670175"/>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2" name="ïS1íďe">
                <a:extLst>
                  <a:ext uri="{FF2B5EF4-FFF2-40B4-BE49-F238E27FC236}">
                    <a16:creationId xmlns:a16="http://schemas.microsoft.com/office/drawing/2014/main" id="{A42F0A3F-31B2-4678-ABDE-F41BDAC26657}"/>
                  </a:ext>
                </a:extLst>
              </p:cNvPr>
              <p:cNvSpPr/>
              <p:nvPr/>
            </p:nvSpPr>
            <p:spPr bwMode="auto">
              <a:xfrm>
                <a:off x="3827463" y="3873462"/>
                <a:ext cx="4619625" cy="30163"/>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3" name="iS1îḋè">
                <a:extLst>
                  <a:ext uri="{FF2B5EF4-FFF2-40B4-BE49-F238E27FC236}">
                    <a16:creationId xmlns:a16="http://schemas.microsoft.com/office/drawing/2014/main" id="{2E74B74D-7956-4B34-BD86-608FB078F0E9}"/>
                  </a:ext>
                </a:extLst>
              </p:cNvPr>
              <p:cNvSpPr/>
              <p:nvPr/>
            </p:nvSpPr>
            <p:spPr bwMode="auto">
              <a:xfrm>
                <a:off x="7004051" y="3643274"/>
                <a:ext cx="641350" cy="457200"/>
              </a:xfrm>
              <a:custGeom>
                <a:avLst/>
                <a:gdLst>
                  <a:gd name="T0" fmla="*/ 5 w 248"/>
                  <a:gd name="T1" fmla="*/ 119 h 177"/>
                  <a:gd name="T2" fmla="*/ 0 w 248"/>
                  <a:gd name="T3" fmla="*/ 35 h 177"/>
                  <a:gd name="T4" fmla="*/ 149 w 248"/>
                  <a:gd name="T5" fmla="*/ 85 h 177"/>
                  <a:gd name="T6" fmla="*/ 176 w 248"/>
                  <a:gd name="T7" fmla="*/ 0 h 177"/>
                  <a:gd name="T8" fmla="*/ 176 w 248"/>
                  <a:gd name="T9" fmla="*/ 0 h 177"/>
                  <a:gd name="T10" fmla="*/ 248 w 248"/>
                  <a:gd name="T11" fmla="*/ 23 h 177"/>
                  <a:gd name="T12" fmla="*/ 248 w 248"/>
                  <a:gd name="T13" fmla="*/ 23 h 177"/>
                  <a:gd name="T14" fmla="*/ 207 w 248"/>
                  <a:gd name="T15" fmla="*/ 153 h 177"/>
                  <a:gd name="T16" fmla="*/ 169 w 248"/>
                  <a:gd name="T17" fmla="*/ 171 h 177"/>
                  <a:gd name="T18" fmla="*/ 5 w 248"/>
                  <a:gd name="T19" fmla="*/ 119 h 177"/>
                  <a:gd name="T20" fmla="*/ 5 w 248"/>
                  <a:gd name="T21" fmla="*/ 1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77">
                    <a:moveTo>
                      <a:pt x="5" y="119"/>
                    </a:moveTo>
                    <a:cubicBezTo>
                      <a:pt x="0" y="35"/>
                      <a:pt x="0" y="35"/>
                      <a:pt x="0" y="35"/>
                    </a:cubicBezTo>
                    <a:cubicBezTo>
                      <a:pt x="0" y="35"/>
                      <a:pt x="131" y="80"/>
                      <a:pt x="149" y="85"/>
                    </a:cubicBezTo>
                    <a:cubicBezTo>
                      <a:pt x="176" y="0"/>
                      <a:pt x="176" y="0"/>
                      <a:pt x="176" y="0"/>
                    </a:cubicBezTo>
                    <a:cubicBezTo>
                      <a:pt x="176" y="0"/>
                      <a:pt x="176" y="0"/>
                      <a:pt x="176" y="0"/>
                    </a:cubicBezTo>
                    <a:cubicBezTo>
                      <a:pt x="248" y="23"/>
                      <a:pt x="248" y="23"/>
                      <a:pt x="248" y="23"/>
                    </a:cubicBezTo>
                    <a:cubicBezTo>
                      <a:pt x="248" y="23"/>
                      <a:pt x="248" y="23"/>
                      <a:pt x="248" y="23"/>
                    </a:cubicBezTo>
                    <a:cubicBezTo>
                      <a:pt x="207" y="153"/>
                      <a:pt x="207" y="153"/>
                      <a:pt x="207" y="153"/>
                    </a:cubicBezTo>
                    <a:cubicBezTo>
                      <a:pt x="199" y="177"/>
                      <a:pt x="178" y="174"/>
                      <a:pt x="169" y="171"/>
                    </a:cubicBezTo>
                    <a:cubicBezTo>
                      <a:pt x="114" y="153"/>
                      <a:pt x="60" y="136"/>
                      <a:pt x="5" y="119"/>
                    </a:cubicBezTo>
                    <a:cubicBezTo>
                      <a:pt x="5" y="119"/>
                      <a:pt x="5" y="119"/>
                      <a:pt x="5" y="119"/>
                    </a:cubicBez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4" name="i$ľiḍé">
                <a:extLst>
                  <a:ext uri="{FF2B5EF4-FFF2-40B4-BE49-F238E27FC236}">
                    <a16:creationId xmlns:a16="http://schemas.microsoft.com/office/drawing/2014/main" id="{31C7FA49-088D-46BA-84D6-694D20F78EB5}"/>
                  </a:ext>
                </a:extLst>
              </p:cNvPr>
              <p:cNvSpPr/>
              <p:nvPr/>
            </p:nvSpPr>
            <p:spPr bwMode="auto">
              <a:xfrm>
                <a:off x="6502401" y="4444962"/>
                <a:ext cx="481013" cy="28575"/>
              </a:xfrm>
              <a:custGeom>
                <a:avLst/>
                <a:gdLst>
                  <a:gd name="T0" fmla="*/ 1 w 186"/>
                  <a:gd name="T1" fmla="*/ 0 h 11"/>
                  <a:gd name="T2" fmla="*/ 0 w 186"/>
                  <a:gd name="T3" fmla="*/ 3 h 11"/>
                  <a:gd name="T4" fmla="*/ 186 w 186"/>
                  <a:gd name="T5" fmla="*/ 4 h 11"/>
                  <a:gd name="T6" fmla="*/ 185 w 186"/>
                  <a:gd name="T7" fmla="*/ 0 h 11"/>
                  <a:gd name="T8" fmla="*/ 1 w 186"/>
                  <a:gd name="T9" fmla="*/ 0 h 11"/>
                </a:gdLst>
                <a:ahLst/>
                <a:cxnLst>
                  <a:cxn ang="0">
                    <a:pos x="T0" y="T1"/>
                  </a:cxn>
                  <a:cxn ang="0">
                    <a:pos x="T2" y="T3"/>
                  </a:cxn>
                  <a:cxn ang="0">
                    <a:pos x="T4" y="T5"/>
                  </a:cxn>
                  <a:cxn ang="0">
                    <a:pos x="T6" y="T7"/>
                  </a:cxn>
                  <a:cxn ang="0">
                    <a:pos x="T8" y="T9"/>
                  </a:cxn>
                </a:cxnLst>
                <a:rect l="0" t="0" r="r" b="b"/>
                <a:pathLst>
                  <a:path w="186" h="11">
                    <a:moveTo>
                      <a:pt x="1" y="0"/>
                    </a:moveTo>
                    <a:cubicBezTo>
                      <a:pt x="0" y="3"/>
                      <a:pt x="0" y="3"/>
                      <a:pt x="0" y="3"/>
                    </a:cubicBezTo>
                    <a:cubicBezTo>
                      <a:pt x="58" y="10"/>
                      <a:pt x="129" y="11"/>
                      <a:pt x="186" y="4"/>
                    </a:cubicBezTo>
                    <a:cubicBezTo>
                      <a:pt x="186" y="2"/>
                      <a:pt x="185" y="1"/>
                      <a:pt x="185" y="0"/>
                    </a:cubicBezTo>
                    <a:lnTo>
                      <a:pt x="1"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5" name="iSlíḍé">
                <a:extLst>
                  <a:ext uri="{FF2B5EF4-FFF2-40B4-BE49-F238E27FC236}">
                    <a16:creationId xmlns:a16="http://schemas.microsoft.com/office/drawing/2014/main" id="{62962AB4-65A4-41F7-B761-F90BC0FC4B0E}"/>
                  </a:ext>
                </a:extLst>
              </p:cNvPr>
              <p:cNvSpPr/>
              <p:nvPr/>
            </p:nvSpPr>
            <p:spPr bwMode="auto">
              <a:xfrm>
                <a:off x="6359526" y="3665499"/>
                <a:ext cx="714375" cy="811213"/>
              </a:xfrm>
              <a:custGeom>
                <a:avLst/>
                <a:gdLst>
                  <a:gd name="T0" fmla="*/ 33 w 276"/>
                  <a:gd name="T1" fmla="*/ 301 h 313"/>
                  <a:gd name="T2" fmla="*/ 0 w 276"/>
                  <a:gd name="T3" fmla="*/ 59 h 313"/>
                  <a:gd name="T4" fmla="*/ 118 w 276"/>
                  <a:gd name="T5" fmla="*/ 1 h 313"/>
                  <a:gd name="T6" fmla="*/ 148 w 276"/>
                  <a:gd name="T7" fmla="*/ 12 h 313"/>
                  <a:gd name="T8" fmla="*/ 180 w 276"/>
                  <a:gd name="T9" fmla="*/ 0 h 313"/>
                  <a:gd name="T10" fmla="*/ 276 w 276"/>
                  <a:gd name="T11" fmla="*/ 35 h 313"/>
                  <a:gd name="T12" fmla="*/ 267 w 276"/>
                  <a:gd name="T13" fmla="*/ 113 h 313"/>
                  <a:gd name="T14" fmla="*/ 265 w 276"/>
                  <a:gd name="T15" fmla="*/ 301 h 313"/>
                  <a:gd name="T16" fmla="*/ 33 w 276"/>
                  <a:gd name="T17" fmla="*/ 30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313">
                    <a:moveTo>
                      <a:pt x="33" y="301"/>
                    </a:moveTo>
                    <a:cubicBezTo>
                      <a:pt x="46" y="264"/>
                      <a:pt x="16" y="91"/>
                      <a:pt x="0" y="59"/>
                    </a:cubicBezTo>
                    <a:cubicBezTo>
                      <a:pt x="9" y="26"/>
                      <a:pt x="95" y="19"/>
                      <a:pt x="118" y="1"/>
                    </a:cubicBezTo>
                    <a:cubicBezTo>
                      <a:pt x="129" y="10"/>
                      <a:pt x="136" y="12"/>
                      <a:pt x="148" y="12"/>
                    </a:cubicBezTo>
                    <a:cubicBezTo>
                      <a:pt x="161" y="12"/>
                      <a:pt x="169" y="10"/>
                      <a:pt x="180" y="0"/>
                    </a:cubicBezTo>
                    <a:cubicBezTo>
                      <a:pt x="192" y="11"/>
                      <a:pt x="245" y="17"/>
                      <a:pt x="276" y="35"/>
                    </a:cubicBezTo>
                    <a:cubicBezTo>
                      <a:pt x="269" y="59"/>
                      <a:pt x="262" y="88"/>
                      <a:pt x="267" y="113"/>
                    </a:cubicBezTo>
                    <a:cubicBezTo>
                      <a:pt x="263" y="154"/>
                      <a:pt x="251" y="267"/>
                      <a:pt x="265" y="301"/>
                    </a:cubicBezTo>
                    <a:cubicBezTo>
                      <a:pt x="207" y="312"/>
                      <a:pt x="92" y="313"/>
                      <a:pt x="33" y="301"/>
                    </a:cubicBezTo>
                    <a:close/>
                  </a:path>
                </a:pathLst>
              </a:custGeom>
              <a:solidFill>
                <a:srgbClr val="969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6" name="íṧḷidé">
                <a:extLst>
                  <a:ext uri="{FF2B5EF4-FFF2-40B4-BE49-F238E27FC236}">
                    <a16:creationId xmlns:a16="http://schemas.microsoft.com/office/drawing/2014/main" id="{5DE03454-A737-4420-AD4A-9A0E93B28A29}"/>
                  </a:ext>
                </a:extLst>
              </p:cNvPr>
              <p:cNvSpPr/>
              <p:nvPr/>
            </p:nvSpPr>
            <p:spPr bwMode="auto">
              <a:xfrm>
                <a:off x="6586538" y="3665499"/>
                <a:ext cx="314325" cy="630238"/>
              </a:xfrm>
              <a:custGeom>
                <a:avLst/>
                <a:gdLst>
                  <a:gd name="T0" fmla="*/ 5 w 198"/>
                  <a:gd name="T1" fmla="*/ 26 h 397"/>
                  <a:gd name="T2" fmla="*/ 0 w 198"/>
                  <a:gd name="T3" fmla="*/ 146 h 397"/>
                  <a:gd name="T4" fmla="*/ 100 w 198"/>
                  <a:gd name="T5" fmla="*/ 397 h 397"/>
                  <a:gd name="T6" fmla="*/ 198 w 198"/>
                  <a:gd name="T7" fmla="*/ 146 h 397"/>
                  <a:gd name="T8" fmla="*/ 191 w 198"/>
                  <a:gd name="T9" fmla="*/ 23 h 397"/>
                  <a:gd name="T10" fmla="*/ 150 w 198"/>
                  <a:gd name="T11" fmla="*/ 0 h 397"/>
                  <a:gd name="T12" fmla="*/ 49 w 198"/>
                  <a:gd name="T13" fmla="*/ 2 h 397"/>
                  <a:gd name="T14" fmla="*/ 5 w 198"/>
                  <a:gd name="T15" fmla="*/ 26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397">
                    <a:moveTo>
                      <a:pt x="5" y="26"/>
                    </a:moveTo>
                    <a:lnTo>
                      <a:pt x="0" y="146"/>
                    </a:lnTo>
                    <a:lnTo>
                      <a:pt x="100" y="397"/>
                    </a:lnTo>
                    <a:lnTo>
                      <a:pt x="198" y="146"/>
                    </a:lnTo>
                    <a:lnTo>
                      <a:pt x="191" y="23"/>
                    </a:lnTo>
                    <a:lnTo>
                      <a:pt x="150" y="0"/>
                    </a:lnTo>
                    <a:lnTo>
                      <a:pt x="49" y="2"/>
                    </a:lnTo>
                    <a:lnTo>
                      <a:pt x="5" y="26"/>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7" name="ïšļíḓê">
                <a:extLst>
                  <a:ext uri="{FF2B5EF4-FFF2-40B4-BE49-F238E27FC236}">
                    <a16:creationId xmlns:a16="http://schemas.microsoft.com/office/drawing/2014/main" id="{0F1A6C0A-9AA1-43E0-B309-96D7D6E0B039}"/>
                  </a:ext>
                </a:extLst>
              </p:cNvPr>
              <p:cNvSpPr/>
              <p:nvPr/>
            </p:nvSpPr>
            <p:spPr bwMode="auto">
              <a:xfrm>
                <a:off x="6664326" y="3601999"/>
                <a:ext cx="155575" cy="161925"/>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8" name="îṩḷïḑè">
                <a:extLst>
                  <a:ext uri="{FF2B5EF4-FFF2-40B4-BE49-F238E27FC236}">
                    <a16:creationId xmlns:a16="http://schemas.microsoft.com/office/drawing/2014/main" id="{6E1C449C-C8ED-4EF3-A182-17E87785CF3C}"/>
                  </a:ext>
                </a:extLst>
              </p:cNvPr>
              <p:cNvSpPr/>
              <p:nvPr/>
            </p:nvSpPr>
            <p:spPr bwMode="auto">
              <a:xfrm>
                <a:off x="6705601" y="3754399"/>
                <a:ext cx="76200" cy="111125"/>
              </a:xfrm>
              <a:custGeom>
                <a:avLst/>
                <a:gdLst>
                  <a:gd name="T0" fmla="*/ 25 w 29"/>
                  <a:gd name="T1" fmla="*/ 43 h 43"/>
                  <a:gd name="T2" fmla="*/ 29 w 29"/>
                  <a:gd name="T3" fmla="*/ 34 h 43"/>
                  <a:gd name="T4" fmla="*/ 14 w 29"/>
                  <a:gd name="T5" fmla="*/ 0 h 43"/>
                  <a:gd name="T6" fmla="*/ 0 w 29"/>
                  <a:gd name="T7" fmla="*/ 34 h 43"/>
                  <a:gd name="T8" fmla="*/ 5 w 29"/>
                  <a:gd name="T9" fmla="*/ 43 h 43"/>
                  <a:gd name="T10" fmla="*/ 25 w 29"/>
                  <a:gd name="T11" fmla="*/ 43 h 43"/>
                </a:gdLst>
                <a:ahLst/>
                <a:cxnLst>
                  <a:cxn ang="0">
                    <a:pos x="T0" y="T1"/>
                  </a:cxn>
                  <a:cxn ang="0">
                    <a:pos x="T2" y="T3"/>
                  </a:cxn>
                  <a:cxn ang="0">
                    <a:pos x="T4" y="T5"/>
                  </a:cxn>
                  <a:cxn ang="0">
                    <a:pos x="T6" y="T7"/>
                  </a:cxn>
                  <a:cxn ang="0">
                    <a:pos x="T8" y="T9"/>
                  </a:cxn>
                  <a:cxn ang="0">
                    <a:pos x="T10" y="T11"/>
                  </a:cxn>
                </a:cxnLst>
                <a:rect l="0" t="0" r="r" b="b"/>
                <a:pathLst>
                  <a:path w="29" h="43">
                    <a:moveTo>
                      <a:pt x="25" y="43"/>
                    </a:moveTo>
                    <a:cubicBezTo>
                      <a:pt x="29" y="34"/>
                      <a:pt x="29" y="34"/>
                      <a:pt x="29" y="34"/>
                    </a:cubicBezTo>
                    <a:cubicBezTo>
                      <a:pt x="14" y="0"/>
                      <a:pt x="14" y="0"/>
                      <a:pt x="14" y="0"/>
                    </a:cubicBezTo>
                    <a:cubicBezTo>
                      <a:pt x="0" y="34"/>
                      <a:pt x="0" y="34"/>
                      <a:pt x="0" y="34"/>
                    </a:cubicBezTo>
                    <a:cubicBezTo>
                      <a:pt x="5" y="43"/>
                      <a:pt x="5" y="43"/>
                      <a:pt x="5" y="43"/>
                    </a:cubicBezTo>
                    <a:cubicBezTo>
                      <a:pt x="11" y="43"/>
                      <a:pt x="18" y="43"/>
                      <a:pt x="25" y="43"/>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19" name="ïṩḻîḑê">
                <a:extLst>
                  <a:ext uri="{FF2B5EF4-FFF2-40B4-BE49-F238E27FC236}">
                    <a16:creationId xmlns:a16="http://schemas.microsoft.com/office/drawing/2014/main" id="{2FC99218-58E4-4253-AA6C-9B0608E57F45}"/>
                  </a:ext>
                </a:extLst>
              </p:cNvPr>
              <p:cNvSpPr/>
              <p:nvPr/>
            </p:nvSpPr>
            <p:spPr bwMode="auto">
              <a:xfrm>
                <a:off x="6618288" y="3668674"/>
                <a:ext cx="123825" cy="234950"/>
              </a:xfrm>
              <a:custGeom>
                <a:avLst/>
                <a:gdLst>
                  <a:gd name="T0" fmla="*/ 29 w 78"/>
                  <a:gd name="T1" fmla="*/ 0 h 148"/>
                  <a:gd name="T2" fmla="*/ 78 w 78"/>
                  <a:gd name="T3" fmla="*/ 54 h 148"/>
                  <a:gd name="T4" fmla="*/ 44 w 78"/>
                  <a:gd name="T5" fmla="*/ 148 h 148"/>
                  <a:gd name="T6" fmla="*/ 0 w 78"/>
                  <a:gd name="T7" fmla="*/ 20 h 148"/>
                  <a:gd name="T8" fmla="*/ 29 w 78"/>
                  <a:gd name="T9" fmla="*/ 0 h 148"/>
                </a:gdLst>
                <a:ahLst/>
                <a:cxnLst>
                  <a:cxn ang="0">
                    <a:pos x="T0" y="T1"/>
                  </a:cxn>
                  <a:cxn ang="0">
                    <a:pos x="T2" y="T3"/>
                  </a:cxn>
                  <a:cxn ang="0">
                    <a:pos x="T4" y="T5"/>
                  </a:cxn>
                  <a:cxn ang="0">
                    <a:pos x="T6" y="T7"/>
                  </a:cxn>
                  <a:cxn ang="0">
                    <a:pos x="T8" y="T9"/>
                  </a:cxn>
                </a:cxnLst>
                <a:rect l="0" t="0" r="r" b="b"/>
                <a:pathLst>
                  <a:path w="78" h="148">
                    <a:moveTo>
                      <a:pt x="29" y="0"/>
                    </a:moveTo>
                    <a:lnTo>
                      <a:pt x="78" y="54"/>
                    </a:lnTo>
                    <a:lnTo>
                      <a:pt x="44" y="148"/>
                    </a:lnTo>
                    <a:lnTo>
                      <a:pt x="0" y="20"/>
                    </a:lnTo>
                    <a:lnTo>
                      <a:pt x="29"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0" name="iṥḷïḑe">
                <a:extLst>
                  <a:ext uri="{FF2B5EF4-FFF2-40B4-BE49-F238E27FC236}">
                    <a16:creationId xmlns:a16="http://schemas.microsoft.com/office/drawing/2014/main" id="{816E4A00-63A0-4806-8A2B-E55D1625ED66}"/>
                  </a:ext>
                </a:extLst>
              </p:cNvPr>
              <p:cNvSpPr/>
              <p:nvPr/>
            </p:nvSpPr>
            <p:spPr bwMode="auto">
              <a:xfrm>
                <a:off x="6742113" y="3665499"/>
                <a:ext cx="130175" cy="238125"/>
              </a:xfrm>
              <a:custGeom>
                <a:avLst/>
                <a:gdLst>
                  <a:gd name="T0" fmla="*/ 52 w 82"/>
                  <a:gd name="T1" fmla="*/ 0 h 150"/>
                  <a:gd name="T2" fmla="*/ 0 w 82"/>
                  <a:gd name="T3" fmla="*/ 56 h 150"/>
                  <a:gd name="T4" fmla="*/ 36 w 82"/>
                  <a:gd name="T5" fmla="*/ 150 h 150"/>
                  <a:gd name="T6" fmla="*/ 82 w 82"/>
                  <a:gd name="T7" fmla="*/ 20 h 150"/>
                  <a:gd name="T8" fmla="*/ 52 w 82"/>
                  <a:gd name="T9" fmla="*/ 0 h 150"/>
                </a:gdLst>
                <a:ahLst/>
                <a:cxnLst>
                  <a:cxn ang="0">
                    <a:pos x="T0" y="T1"/>
                  </a:cxn>
                  <a:cxn ang="0">
                    <a:pos x="T2" y="T3"/>
                  </a:cxn>
                  <a:cxn ang="0">
                    <a:pos x="T4" y="T5"/>
                  </a:cxn>
                  <a:cxn ang="0">
                    <a:pos x="T6" y="T7"/>
                  </a:cxn>
                  <a:cxn ang="0">
                    <a:pos x="T8" y="T9"/>
                  </a:cxn>
                </a:cxnLst>
                <a:rect l="0" t="0" r="r" b="b"/>
                <a:pathLst>
                  <a:path w="82" h="150">
                    <a:moveTo>
                      <a:pt x="52" y="0"/>
                    </a:moveTo>
                    <a:lnTo>
                      <a:pt x="0" y="56"/>
                    </a:lnTo>
                    <a:lnTo>
                      <a:pt x="36" y="150"/>
                    </a:lnTo>
                    <a:lnTo>
                      <a:pt x="82" y="20"/>
                    </a:lnTo>
                    <a:lnTo>
                      <a:pt x="52"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1" name="îṥḷíde">
                <a:extLst>
                  <a:ext uri="{FF2B5EF4-FFF2-40B4-BE49-F238E27FC236}">
                    <a16:creationId xmlns:a16="http://schemas.microsoft.com/office/drawing/2014/main" id="{77CC34BF-7BBD-454D-9659-66502DFE96CA}"/>
                  </a:ext>
                </a:extLst>
              </p:cNvPr>
              <p:cNvSpPr/>
              <p:nvPr/>
            </p:nvSpPr>
            <p:spPr bwMode="auto">
              <a:xfrm>
                <a:off x="6692901" y="3922674"/>
                <a:ext cx="103188" cy="374650"/>
              </a:xfrm>
              <a:custGeom>
                <a:avLst/>
                <a:gdLst>
                  <a:gd name="T0" fmla="*/ 17 w 65"/>
                  <a:gd name="T1" fmla="*/ 0 h 236"/>
                  <a:gd name="T2" fmla="*/ 49 w 65"/>
                  <a:gd name="T3" fmla="*/ 0 h 236"/>
                  <a:gd name="T4" fmla="*/ 65 w 65"/>
                  <a:gd name="T5" fmla="*/ 160 h 236"/>
                  <a:gd name="T6" fmla="*/ 31 w 65"/>
                  <a:gd name="T7" fmla="*/ 236 h 236"/>
                  <a:gd name="T8" fmla="*/ 0 w 65"/>
                  <a:gd name="T9" fmla="*/ 160 h 236"/>
                  <a:gd name="T10" fmla="*/ 17 w 65"/>
                  <a:gd name="T11" fmla="*/ 0 h 236"/>
                </a:gdLst>
                <a:ahLst/>
                <a:cxnLst>
                  <a:cxn ang="0">
                    <a:pos x="T0" y="T1"/>
                  </a:cxn>
                  <a:cxn ang="0">
                    <a:pos x="T2" y="T3"/>
                  </a:cxn>
                  <a:cxn ang="0">
                    <a:pos x="T4" y="T5"/>
                  </a:cxn>
                  <a:cxn ang="0">
                    <a:pos x="T6" y="T7"/>
                  </a:cxn>
                  <a:cxn ang="0">
                    <a:pos x="T8" y="T9"/>
                  </a:cxn>
                  <a:cxn ang="0">
                    <a:pos x="T10" y="T11"/>
                  </a:cxn>
                </a:cxnLst>
                <a:rect l="0" t="0" r="r" b="b"/>
                <a:pathLst>
                  <a:path w="65" h="236">
                    <a:moveTo>
                      <a:pt x="17" y="0"/>
                    </a:moveTo>
                    <a:lnTo>
                      <a:pt x="49" y="0"/>
                    </a:lnTo>
                    <a:lnTo>
                      <a:pt x="65" y="160"/>
                    </a:lnTo>
                    <a:lnTo>
                      <a:pt x="31" y="236"/>
                    </a:lnTo>
                    <a:lnTo>
                      <a:pt x="0" y="160"/>
                    </a:lnTo>
                    <a:lnTo>
                      <a:pt x="17"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2" name="íş1íďè">
                <a:extLst>
                  <a:ext uri="{FF2B5EF4-FFF2-40B4-BE49-F238E27FC236}">
                    <a16:creationId xmlns:a16="http://schemas.microsoft.com/office/drawing/2014/main" id="{407DB16B-AF03-44B0-8932-A7C03DFADC42}"/>
                  </a:ext>
                </a:extLst>
              </p:cNvPr>
              <p:cNvSpPr/>
              <p:nvPr/>
            </p:nvSpPr>
            <p:spPr bwMode="auto">
              <a:xfrm>
                <a:off x="6618288" y="3668674"/>
                <a:ext cx="123825" cy="200025"/>
              </a:xfrm>
              <a:custGeom>
                <a:avLst/>
                <a:gdLst>
                  <a:gd name="T0" fmla="*/ 29 w 78"/>
                  <a:gd name="T1" fmla="*/ 0 h 126"/>
                  <a:gd name="T2" fmla="*/ 78 w 78"/>
                  <a:gd name="T3" fmla="*/ 54 h 126"/>
                  <a:gd name="T4" fmla="*/ 42 w 78"/>
                  <a:gd name="T5" fmla="*/ 126 h 126"/>
                  <a:gd name="T6" fmla="*/ 0 w 78"/>
                  <a:gd name="T7" fmla="*/ 20 h 126"/>
                  <a:gd name="T8" fmla="*/ 29 w 78"/>
                  <a:gd name="T9" fmla="*/ 0 h 126"/>
                </a:gdLst>
                <a:ahLst/>
                <a:cxnLst>
                  <a:cxn ang="0">
                    <a:pos x="T0" y="T1"/>
                  </a:cxn>
                  <a:cxn ang="0">
                    <a:pos x="T2" y="T3"/>
                  </a:cxn>
                  <a:cxn ang="0">
                    <a:pos x="T4" y="T5"/>
                  </a:cxn>
                  <a:cxn ang="0">
                    <a:pos x="T6" y="T7"/>
                  </a:cxn>
                  <a:cxn ang="0">
                    <a:pos x="T8" y="T9"/>
                  </a:cxn>
                </a:cxnLst>
                <a:rect l="0" t="0" r="r" b="b"/>
                <a:pathLst>
                  <a:path w="78" h="126">
                    <a:moveTo>
                      <a:pt x="29" y="0"/>
                    </a:moveTo>
                    <a:lnTo>
                      <a:pt x="78" y="54"/>
                    </a:lnTo>
                    <a:lnTo>
                      <a:pt x="42" y="126"/>
                    </a:lnTo>
                    <a:lnTo>
                      <a:pt x="0" y="20"/>
                    </a:lnTo>
                    <a:lnTo>
                      <a:pt x="29"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3" name="îṧľîḍe">
                <a:extLst>
                  <a:ext uri="{FF2B5EF4-FFF2-40B4-BE49-F238E27FC236}">
                    <a16:creationId xmlns:a16="http://schemas.microsoft.com/office/drawing/2014/main" id="{7BEDF4DC-6175-4F64-837B-909F612722CE}"/>
                  </a:ext>
                </a:extLst>
              </p:cNvPr>
              <p:cNvSpPr/>
              <p:nvPr/>
            </p:nvSpPr>
            <p:spPr bwMode="auto">
              <a:xfrm>
                <a:off x="6527801" y="3694074"/>
                <a:ext cx="214313" cy="603250"/>
              </a:xfrm>
              <a:custGeom>
                <a:avLst/>
                <a:gdLst>
                  <a:gd name="T0" fmla="*/ 57 w 135"/>
                  <a:gd name="T1" fmla="*/ 0 h 380"/>
                  <a:gd name="T2" fmla="*/ 135 w 135"/>
                  <a:gd name="T3" fmla="*/ 380 h 380"/>
                  <a:gd name="T4" fmla="*/ 18 w 135"/>
                  <a:gd name="T5" fmla="*/ 155 h 380"/>
                  <a:gd name="T6" fmla="*/ 37 w 135"/>
                  <a:gd name="T7" fmla="*/ 128 h 380"/>
                  <a:gd name="T8" fmla="*/ 0 w 135"/>
                  <a:gd name="T9" fmla="*/ 98 h 380"/>
                  <a:gd name="T10" fmla="*/ 36 w 135"/>
                  <a:gd name="T11" fmla="*/ 12 h 380"/>
                  <a:gd name="T12" fmla="*/ 57 w 135"/>
                  <a:gd name="T13" fmla="*/ 0 h 380"/>
                </a:gdLst>
                <a:ahLst/>
                <a:cxnLst>
                  <a:cxn ang="0">
                    <a:pos x="T0" y="T1"/>
                  </a:cxn>
                  <a:cxn ang="0">
                    <a:pos x="T2" y="T3"/>
                  </a:cxn>
                  <a:cxn ang="0">
                    <a:pos x="T4" y="T5"/>
                  </a:cxn>
                  <a:cxn ang="0">
                    <a:pos x="T6" y="T7"/>
                  </a:cxn>
                  <a:cxn ang="0">
                    <a:pos x="T8" y="T9"/>
                  </a:cxn>
                  <a:cxn ang="0">
                    <a:pos x="T10" y="T11"/>
                  </a:cxn>
                  <a:cxn ang="0">
                    <a:pos x="T12" y="T13"/>
                  </a:cxn>
                </a:cxnLst>
                <a:rect l="0" t="0" r="r" b="b"/>
                <a:pathLst>
                  <a:path w="135" h="380">
                    <a:moveTo>
                      <a:pt x="57" y="0"/>
                    </a:moveTo>
                    <a:lnTo>
                      <a:pt x="135" y="380"/>
                    </a:lnTo>
                    <a:lnTo>
                      <a:pt x="18" y="155"/>
                    </a:lnTo>
                    <a:lnTo>
                      <a:pt x="37" y="128"/>
                    </a:lnTo>
                    <a:lnTo>
                      <a:pt x="0" y="98"/>
                    </a:lnTo>
                    <a:lnTo>
                      <a:pt x="36" y="12"/>
                    </a:lnTo>
                    <a:lnTo>
                      <a:pt x="57"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4" name="ïśľïḍê">
                <a:extLst>
                  <a:ext uri="{FF2B5EF4-FFF2-40B4-BE49-F238E27FC236}">
                    <a16:creationId xmlns:a16="http://schemas.microsoft.com/office/drawing/2014/main" id="{F2DE765E-3734-4D1A-A321-8DE28C12E0B1}"/>
                  </a:ext>
                </a:extLst>
              </p:cNvPr>
              <p:cNvSpPr/>
              <p:nvPr/>
            </p:nvSpPr>
            <p:spPr bwMode="auto">
              <a:xfrm>
                <a:off x="6742113" y="3694074"/>
                <a:ext cx="241300" cy="603250"/>
              </a:xfrm>
              <a:custGeom>
                <a:avLst/>
                <a:gdLst>
                  <a:gd name="T0" fmla="*/ 82 w 152"/>
                  <a:gd name="T1" fmla="*/ 0 h 380"/>
                  <a:gd name="T2" fmla="*/ 0 w 152"/>
                  <a:gd name="T3" fmla="*/ 380 h 380"/>
                  <a:gd name="T4" fmla="*/ 132 w 152"/>
                  <a:gd name="T5" fmla="*/ 172 h 380"/>
                  <a:gd name="T6" fmla="*/ 114 w 152"/>
                  <a:gd name="T7" fmla="*/ 136 h 380"/>
                  <a:gd name="T8" fmla="*/ 152 w 152"/>
                  <a:gd name="T9" fmla="*/ 106 h 380"/>
                  <a:gd name="T10" fmla="*/ 111 w 152"/>
                  <a:gd name="T11" fmla="*/ 13 h 380"/>
                  <a:gd name="T12" fmla="*/ 82 w 152"/>
                  <a:gd name="T13" fmla="*/ 0 h 380"/>
                </a:gdLst>
                <a:ahLst/>
                <a:cxnLst>
                  <a:cxn ang="0">
                    <a:pos x="T0" y="T1"/>
                  </a:cxn>
                  <a:cxn ang="0">
                    <a:pos x="T2" y="T3"/>
                  </a:cxn>
                  <a:cxn ang="0">
                    <a:pos x="T4" y="T5"/>
                  </a:cxn>
                  <a:cxn ang="0">
                    <a:pos x="T6" y="T7"/>
                  </a:cxn>
                  <a:cxn ang="0">
                    <a:pos x="T8" y="T9"/>
                  </a:cxn>
                  <a:cxn ang="0">
                    <a:pos x="T10" y="T11"/>
                  </a:cxn>
                  <a:cxn ang="0">
                    <a:pos x="T12" y="T13"/>
                  </a:cxn>
                </a:cxnLst>
                <a:rect l="0" t="0" r="r" b="b"/>
                <a:pathLst>
                  <a:path w="152" h="380">
                    <a:moveTo>
                      <a:pt x="82" y="0"/>
                    </a:moveTo>
                    <a:lnTo>
                      <a:pt x="0" y="380"/>
                    </a:lnTo>
                    <a:lnTo>
                      <a:pt x="132" y="172"/>
                    </a:lnTo>
                    <a:lnTo>
                      <a:pt x="114" y="136"/>
                    </a:lnTo>
                    <a:lnTo>
                      <a:pt x="152" y="106"/>
                    </a:lnTo>
                    <a:lnTo>
                      <a:pt x="111" y="13"/>
                    </a:lnTo>
                    <a:lnTo>
                      <a:pt x="82"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5" name="îṣlïďè">
                <a:extLst>
                  <a:ext uri="{FF2B5EF4-FFF2-40B4-BE49-F238E27FC236}">
                    <a16:creationId xmlns:a16="http://schemas.microsoft.com/office/drawing/2014/main" id="{22427F63-9604-4BEC-8078-8A04528DBC3B}"/>
                  </a:ext>
                </a:extLst>
              </p:cNvPr>
              <p:cNvSpPr/>
              <p:nvPr/>
            </p:nvSpPr>
            <p:spPr bwMode="auto">
              <a:xfrm>
                <a:off x="6742113" y="3694074"/>
                <a:ext cx="217488" cy="603250"/>
              </a:xfrm>
              <a:custGeom>
                <a:avLst/>
                <a:gdLst>
                  <a:gd name="T0" fmla="*/ 82 w 137"/>
                  <a:gd name="T1" fmla="*/ 0 h 380"/>
                  <a:gd name="T2" fmla="*/ 0 w 137"/>
                  <a:gd name="T3" fmla="*/ 380 h 380"/>
                  <a:gd name="T4" fmla="*/ 119 w 137"/>
                  <a:gd name="T5" fmla="*/ 155 h 380"/>
                  <a:gd name="T6" fmla="*/ 100 w 137"/>
                  <a:gd name="T7" fmla="*/ 128 h 380"/>
                  <a:gd name="T8" fmla="*/ 137 w 137"/>
                  <a:gd name="T9" fmla="*/ 98 h 380"/>
                  <a:gd name="T10" fmla="*/ 111 w 137"/>
                  <a:gd name="T11" fmla="*/ 13 h 380"/>
                  <a:gd name="T12" fmla="*/ 82 w 137"/>
                  <a:gd name="T13" fmla="*/ 0 h 380"/>
                </a:gdLst>
                <a:ahLst/>
                <a:cxnLst>
                  <a:cxn ang="0">
                    <a:pos x="T0" y="T1"/>
                  </a:cxn>
                  <a:cxn ang="0">
                    <a:pos x="T2" y="T3"/>
                  </a:cxn>
                  <a:cxn ang="0">
                    <a:pos x="T4" y="T5"/>
                  </a:cxn>
                  <a:cxn ang="0">
                    <a:pos x="T6" y="T7"/>
                  </a:cxn>
                  <a:cxn ang="0">
                    <a:pos x="T8" y="T9"/>
                  </a:cxn>
                  <a:cxn ang="0">
                    <a:pos x="T10" y="T11"/>
                  </a:cxn>
                  <a:cxn ang="0">
                    <a:pos x="T12" y="T13"/>
                  </a:cxn>
                </a:cxnLst>
                <a:rect l="0" t="0" r="r" b="b"/>
                <a:pathLst>
                  <a:path w="137" h="380">
                    <a:moveTo>
                      <a:pt x="82" y="0"/>
                    </a:moveTo>
                    <a:lnTo>
                      <a:pt x="0" y="380"/>
                    </a:lnTo>
                    <a:lnTo>
                      <a:pt x="119" y="155"/>
                    </a:lnTo>
                    <a:lnTo>
                      <a:pt x="100" y="128"/>
                    </a:lnTo>
                    <a:lnTo>
                      <a:pt x="137" y="98"/>
                    </a:lnTo>
                    <a:lnTo>
                      <a:pt x="111" y="13"/>
                    </a:lnTo>
                    <a:lnTo>
                      <a:pt x="82"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6" name="ïṧlíḓè">
                <a:extLst>
                  <a:ext uri="{FF2B5EF4-FFF2-40B4-BE49-F238E27FC236}">
                    <a16:creationId xmlns:a16="http://schemas.microsoft.com/office/drawing/2014/main" id="{E1EAB749-CA28-4BC8-BB94-82BCBA2059BB}"/>
                  </a:ext>
                </a:extLst>
              </p:cNvPr>
              <p:cNvSpPr/>
              <p:nvPr/>
            </p:nvSpPr>
            <p:spPr bwMode="auto">
              <a:xfrm>
                <a:off x="6742113" y="3665499"/>
                <a:ext cx="130175" cy="203200"/>
              </a:xfrm>
              <a:custGeom>
                <a:avLst/>
                <a:gdLst>
                  <a:gd name="T0" fmla="*/ 52 w 82"/>
                  <a:gd name="T1" fmla="*/ 0 h 128"/>
                  <a:gd name="T2" fmla="*/ 0 w 82"/>
                  <a:gd name="T3" fmla="*/ 56 h 128"/>
                  <a:gd name="T4" fmla="*/ 38 w 82"/>
                  <a:gd name="T5" fmla="*/ 128 h 128"/>
                  <a:gd name="T6" fmla="*/ 82 w 82"/>
                  <a:gd name="T7" fmla="*/ 20 h 128"/>
                  <a:gd name="T8" fmla="*/ 52 w 82"/>
                  <a:gd name="T9" fmla="*/ 0 h 128"/>
                </a:gdLst>
                <a:ahLst/>
                <a:cxnLst>
                  <a:cxn ang="0">
                    <a:pos x="T0" y="T1"/>
                  </a:cxn>
                  <a:cxn ang="0">
                    <a:pos x="T2" y="T3"/>
                  </a:cxn>
                  <a:cxn ang="0">
                    <a:pos x="T4" y="T5"/>
                  </a:cxn>
                  <a:cxn ang="0">
                    <a:pos x="T6" y="T7"/>
                  </a:cxn>
                  <a:cxn ang="0">
                    <a:pos x="T8" y="T9"/>
                  </a:cxn>
                </a:cxnLst>
                <a:rect l="0" t="0" r="r" b="b"/>
                <a:pathLst>
                  <a:path w="82" h="128">
                    <a:moveTo>
                      <a:pt x="52" y="0"/>
                    </a:moveTo>
                    <a:lnTo>
                      <a:pt x="0" y="56"/>
                    </a:lnTo>
                    <a:lnTo>
                      <a:pt x="38" y="128"/>
                    </a:lnTo>
                    <a:lnTo>
                      <a:pt x="82" y="20"/>
                    </a:lnTo>
                    <a:lnTo>
                      <a:pt x="52"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7" name="iślîḍé">
                <a:extLst>
                  <a:ext uri="{FF2B5EF4-FFF2-40B4-BE49-F238E27FC236}">
                    <a16:creationId xmlns:a16="http://schemas.microsoft.com/office/drawing/2014/main" id="{EC796C02-A42D-4C99-8D45-FA149C30E908}"/>
                  </a:ext>
                </a:extLst>
              </p:cNvPr>
              <p:cNvSpPr/>
              <p:nvPr/>
            </p:nvSpPr>
            <p:spPr bwMode="auto">
              <a:xfrm>
                <a:off x="6705601" y="3862349"/>
                <a:ext cx="76200" cy="61913"/>
              </a:xfrm>
              <a:custGeom>
                <a:avLst/>
                <a:gdLst>
                  <a:gd name="T0" fmla="*/ 5 w 29"/>
                  <a:gd name="T1" fmla="*/ 0 h 24"/>
                  <a:gd name="T2" fmla="*/ 25 w 29"/>
                  <a:gd name="T3" fmla="*/ 0 h 24"/>
                  <a:gd name="T4" fmla="*/ 25 w 29"/>
                  <a:gd name="T5" fmla="*/ 24 h 24"/>
                  <a:gd name="T6" fmla="*/ 5 w 29"/>
                  <a:gd name="T7" fmla="*/ 24 h 24"/>
                  <a:gd name="T8" fmla="*/ 5 w 29"/>
                  <a:gd name="T9" fmla="*/ 0 h 24"/>
                </a:gdLst>
                <a:ahLst/>
                <a:cxnLst>
                  <a:cxn ang="0">
                    <a:pos x="T0" y="T1"/>
                  </a:cxn>
                  <a:cxn ang="0">
                    <a:pos x="T2" y="T3"/>
                  </a:cxn>
                  <a:cxn ang="0">
                    <a:pos x="T4" y="T5"/>
                  </a:cxn>
                  <a:cxn ang="0">
                    <a:pos x="T6" y="T7"/>
                  </a:cxn>
                  <a:cxn ang="0">
                    <a:pos x="T8" y="T9"/>
                  </a:cxn>
                </a:cxnLst>
                <a:rect l="0" t="0" r="r" b="b"/>
                <a:pathLst>
                  <a:path w="29" h="24">
                    <a:moveTo>
                      <a:pt x="5" y="0"/>
                    </a:moveTo>
                    <a:cubicBezTo>
                      <a:pt x="25" y="0"/>
                      <a:pt x="25" y="0"/>
                      <a:pt x="25" y="0"/>
                    </a:cubicBezTo>
                    <a:cubicBezTo>
                      <a:pt x="29" y="9"/>
                      <a:pt x="29" y="17"/>
                      <a:pt x="25" y="24"/>
                    </a:cubicBezTo>
                    <a:cubicBezTo>
                      <a:pt x="5" y="24"/>
                      <a:pt x="5" y="24"/>
                      <a:pt x="5" y="24"/>
                    </a:cubicBezTo>
                    <a:cubicBezTo>
                      <a:pt x="1" y="17"/>
                      <a:pt x="0" y="9"/>
                      <a:pt x="5"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8" name="íṥļîďê">
                <a:extLst>
                  <a:ext uri="{FF2B5EF4-FFF2-40B4-BE49-F238E27FC236}">
                    <a16:creationId xmlns:a16="http://schemas.microsoft.com/office/drawing/2014/main" id="{3C2FA852-DD6F-4399-A6B7-00F8BD4C73B1}"/>
                  </a:ext>
                </a:extLst>
              </p:cNvPr>
              <p:cNvSpPr/>
              <p:nvPr/>
            </p:nvSpPr>
            <p:spPr bwMode="auto">
              <a:xfrm>
                <a:off x="6737351" y="4292562"/>
                <a:ext cx="20638" cy="176213"/>
              </a:xfrm>
              <a:custGeom>
                <a:avLst/>
                <a:gdLst>
                  <a:gd name="T0" fmla="*/ 0 w 8"/>
                  <a:gd name="T1" fmla="*/ 68 h 68"/>
                  <a:gd name="T2" fmla="*/ 4 w 8"/>
                  <a:gd name="T3" fmla="*/ 0 h 68"/>
                  <a:gd name="T4" fmla="*/ 8 w 8"/>
                  <a:gd name="T5" fmla="*/ 68 h 68"/>
                  <a:gd name="T6" fmla="*/ 0 w 8"/>
                  <a:gd name="T7" fmla="*/ 68 h 68"/>
                </a:gdLst>
                <a:ahLst/>
                <a:cxnLst>
                  <a:cxn ang="0">
                    <a:pos x="T0" y="T1"/>
                  </a:cxn>
                  <a:cxn ang="0">
                    <a:pos x="T2" y="T3"/>
                  </a:cxn>
                  <a:cxn ang="0">
                    <a:pos x="T4" y="T5"/>
                  </a:cxn>
                  <a:cxn ang="0">
                    <a:pos x="T6" y="T7"/>
                  </a:cxn>
                </a:cxnLst>
                <a:rect l="0" t="0" r="r" b="b"/>
                <a:pathLst>
                  <a:path w="8" h="68">
                    <a:moveTo>
                      <a:pt x="0" y="68"/>
                    </a:moveTo>
                    <a:cubicBezTo>
                      <a:pt x="0" y="51"/>
                      <a:pt x="1" y="30"/>
                      <a:pt x="4" y="0"/>
                    </a:cubicBezTo>
                    <a:cubicBezTo>
                      <a:pt x="6" y="30"/>
                      <a:pt x="7" y="51"/>
                      <a:pt x="8" y="68"/>
                    </a:cubicBezTo>
                    <a:cubicBezTo>
                      <a:pt x="5" y="68"/>
                      <a:pt x="2" y="68"/>
                      <a:pt x="0" y="68"/>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29" name="íṣlïdè">
                <a:extLst>
                  <a:ext uri="{FF2B5EF4-FFF2-40B4-BE49-F238E27FC236}">
                    <a16:creationId xmlns:a16="http://schemas.microsoft.com/office/drawing/2014/main" id="{8597F066-F86E-4C18-82F1-04EB13DB47C7}"/>
                  </a:ext>
                </a:extLst>
              </p:cNvPr>
              <p:cNvSpPr/>
              <p:nvPr/>
            </p:nvSpPr>
            <p:spPr bwMode="auto">
              <a:xfrm>
                <a:off x="6572251" y="3665499"/>
                <a:ext cx="349250" cy="627063"/>
              </a:xfrm>
              <a:custGeom>
                <a:avLst/>
                <a:gdLst>
                  <a:gd name="T0" fmla="*/ 0 w 220"/>
                  <a:gd name="T1" fmla="*/ 30 h 395"/>
                  <a:gd name="T2" fmla="*/ 11 w 220"/>
                  <a:gd name="T3" fmla="*/ 144 h 395"/>
                  <a:gd name="T4" fmla="*/ 110 w 220"/>
                  <a:gd name="T5" fmla="*/ 395 h 395"/>
                  <a:gd name="T6" fmla="*/ 207 w 220"/>
                  <a:gd name="T7" fmla="*/ 144 h 395"/>
                  <a:gd name="T8" fmla="*/ 220 w 220"/>
                  <a:gd name="T9" fmla="*/ 30 h 395"/>
                  <a:gd name="T10" fmla="*/ 172 w 220"/>
                  <a:gd name="T11" fmla="*/ 0 h 395"/>
                  <a:gd name="T12" fmla="*/ 45 w 220"/>
                  <a:gd name="T13" fmla="*/ 0 h 395"/>
                  <a:gd name="T14" fmla="*/ 0 w 220"/>
                  <a:gd name="T15" fmla="*/ 30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95">
                    <a:moveTo>
                      <a:pt x="0" y="30"/>
                    </a:moveTo>
                    <a:lnTo>
                      <a:pt x="11" y="144"/>
                    </a:lnTo>
                    <a:lnTo>
                      <a:pt x="110" y="395"/>
                    </a:lnTo>
                    <a:lnTo>
                      <a:pt x="207" y="144"/>
                    </a:lnTo>
                    <a:lnTo>
                      <a:pt x="220" y="30"/>
                    </a:lnTo>
                    <a:lnTo>
                      <a:pt x="172" y="0"/>
                    </a:lnTo>
                    <a:lnTo>
                      <a:pt x="45" y="0"/>
                    </a:ln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0" name="îṧlïḓè">
                <a:extLst>
                  <a:ext uri="{FF2B5EF4-FFF2-40B4-BE49-F238E27FC236}">
                    <a16:creationId xmlns:a16="http://schemas.microsoft.com/office/drawing/2014/main" id="{1D5D177C-8658-4BE9-A71F-3EFBDA1B6D76}"/>
                  </a:ext>
                </a:extLst>
              </p:cNvPr>
              <p:cNvSpPr/>
              <p:nvPr/>
            </p:nvSpPr>
            <p:spPr bwMode="auto">
              <a:xfrm>
                <a:off x="6643688" y="3601999"/>
                <a:ext cx="200025" cy="160338"/>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1" name="ïṣḻîḑe">
                <a:extLst>
                  <a:ext uri="{FF2B5EF4-FFF2-40B4-BE49-F238E27FC236}">
                    <a16:creationId xmlns:a16="http://schemas.microsoft.com/office/drawing/2014/main" id="{C918F681-A05E-4956-BFA1-45D85A9B4005}"/>
                  </a:ext>
                </a:extLst>
              </p:cNvPr>
              <p:cNvSpPr/>
              <p:nvPr/>
            </p:nvSpPr>
            <p:spPr bwMode="auto">
              <a:xfrm>
                <a:off x="6502401" y="3098762"/>
                <a:ext cx="485775" cy="598488"/>
              </a:xfrm>
              <a:custGeom>
                <a:avLst/>
                <a:gdLst>
                  <a:gd name="T0" fmla="*/ 94 w 188"/>
                  <a:gd name="T1" fmla="*/ 231 h 231"/>
                  <a:gd name="T2" fmla="*/ 167 w 188"/>
                  <a:gd name="T3" fmla="*/ 154 h 231"/>
                  <a:gd name="T4" fmla="*/ 170 w 188"/>
                  <a:gd name="T5" fmla="*/ 155 h 231"/>
                  <a:gd name="T6" fmla="*/ 186 w 188"/>
                  <a:gd name="T7" fmla="*/ 130 h 231"/>
                  <a:gd name="T8" fmla="*/ 179 w 188"/>
                  <a:gd name="T9" fmla="*/ 101 h 231"/>
                  <a:gd name="T10" fmla="*/ 178 w 188"/>
                  <a:gd name="T11" fmla="*/ 101 h 231"/>
                  <a:gd name="T12" fmla="*/ 94 w 188"/>
                  <a:gd name="T13" fmla="*/ 0 h 231"/>
                  <a:gd name="T14" fmla="*/ 10 w 188"/>
                  <a:gd name="T15" fmla="*/ 101 h 231"/>
                  <a:gd name="T16" fmla="*/ 9 w 188"/>
                  <a:gd name="T17" fmla="*/ 101 h 231"/>
                  <a:gd name="T18" fmla="*/ 2 w 188"/>
                  <a:gd name="T19" fmla="*/ 130 h 231"/>
                  <a:gd name="T20" fmla="*/ 18 w 188"/>
                  <a:gd name="T21" fmla="*/ 155 h 231"/>
                  <a:gd name="T22" fmla="*/ 21 w 188"/>
                  <a:gd name="T23" fmla="*/ 153 h 231"/>
                  <a:gd name="T24" fmla="*/ 94 w 188"/>
                  <a:gd name="T25"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231">
                    <a:moveTo>
                      <a:pt x="94" y="231"/>
                    </a:moveTo>
                    <a:cubicBezTo>
                      <a:pt x="125" y="231"/>
                      <a:pt x="153" y="196"/>
                      <a:pt x="167" y="154"/>
                    </a:cubicBezTo>
                    <a:cubicBezTo>
                      <a:pt x="168" y="154"/>
                      <a:pt x="169" y="155"/>
                      <a:pt x="170" y="155"/>
                    </a:cubicBezTo>
                    <a:cubicBezTo>
                      <a:pt x="176" y="156"/>
                      <a:pt x="183" y="145"/>
                      <a:pt x="186" y="130"/>
                    </a:cubicBezTo>
                    <a:cubicBezTo>
                      <a:pt x="188" y="115"/>
                      <a:pt x="185" y="102"/>
                      <a:pt x="179" y="101"/>
                    </a:cubicBezTo>
                    <a:cubicBezTo>
                      <a:pt x="179" y="101"/>
                      <a:pt x="178" y="101"/>
                      <a:pt x="178" y="101"/>
                    </a:cubicBezTo>
                    <a:cubicBezTo>
                      <a:pt x="181" y="48"/>
                      <a:pt x="159" y="0"/>
                      <a:pt x="94" y="0"/>
                    </a:cubicBezTo>
                    <a:cubicBezTo>
                      <a:pt x="29" y="0"/>
                      <a:pt x="7" y="48"/>
                      <a:pt x="10" y="101"/>
                    </a:cubicBezTo>
                    <a:cubicBezTo>
                      <a:pt x="10" y="101"/>
                      <a:pt x="9" y="101"/>
                      <a:pt x="9" y="101"/>
                    </a:cubicBezTo>
                    <a:cubicBezTo>
                      <a:pt x="2" y="102"/>
                      <a:pt x="0" y="115"/>
                      <a:pt x="2" y="130"/>
                    </a:cubicBezTo>
                    <a:cubicBezTo>
                      <a:pt x="5" y="145"/>
                      <a:pt x="11" y="156"/>
                      <a:pt x="18" y="155"/>
                    </a:cubicBezTo>
                    <a:cubicBezTo>
                      <a:pt x="19" y="155"/>
                      <a:pt x="20" y="154"/>
                      <a:pt x="21" y="153"/>
                    </a:cubicBezTo>
                    <a:cubicBezTo>
                      <a:pt x="36" y="196"/>
                      <a:pt x="64" y="231"/>
                      <a:pt x="94" y="231"/>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2" name="iś1iḍe">
                <a:extLst>
                  <a:ext uri="{FF2B5EF4-FFF2-40B4-BE49-F238E27FC236}">
                    <a16:creationId xmlns:a16="http://schemas.microsoft.com/office/drawing/2014/main" id="{0D103B30-872C-4F72-8902-835FB8258B6A}"/>
                  </a:ext>
                </a:extLst>
              </p:cNvPr>
              <p:cNvSpPr/>
              <p:nvPr/>
            </p:nvSpPr>
            <p:spPr bwMode="auto">
              <a:xfrm>
                <a:off x="6708776" y="3751224"/>
                <a:ext cx="73025" cy="111125"/>
              </a:xfrm>
              <a:custGeom>
                <a:avLst/>
                <a:gdLst>
                  <a:gd name="T0" fmla="*/ 24 w 28"/>
                  <a:gd name="T1" fmla="*/ 43 h 43"/>
                  <a:gd name="T2" fmla="*/ 28 w 28"/>
                  <a:gd name="T3" fmla="*/ 34 h 43"/>
                  <a:gd name="T4" fmla="*/ 14 w 28"/>
                  <a:gd name="T5" fmla="*/ 0 h 43"/>
                  <a:gd name="T6" fmla="*/ 0 w 28"/>
                  <a:gd name="T7" fmla="*/ 34 h 43"/>
                  <a:gd name="T8" fmla="*/ 5 w 28"/>
                  <a:gd name="T9" fmla="*/ 43 h 43"/>
                  <a:gd name="T10" fmla="*/ 24 w 28"/>
                  <a:gd name="T11" fmla="*/ 43 h 43"/>
                </a:gdLst>
                <a:ahLst/>
                <a:cxnLst>
                  <a:cxn ang="0">
                    <a:pos x="T0" y="T1"/>
                  </a:cxn>
                  <a:cxn ang="0">
                    <a:pos x="T2" y="T3"/>
                  </a:cxn>
                  <a:cxn ang="0">
                    <a:pos x="T4" y="T5"/>
                  </a:cxn>
                  <a:cxn ang="0">
                    <a:pos x="T6" y="T7"/>
                  </a:cxn>
                  <a:cxn ang="0">
                    <a:pos x="T8" y="T9"/>
                  </a:cxn>
                  <a:cxn ang="0">
                    <a:pos x="T10" y="T11"/>
                  </a:cxn>
                </a:cxnLst>
                <a:rect l="0" t="0" r="r" b="b"/>
                <a:pathLst>
                  <a:path w="28" h="43">
                    <a:moveTo>
                      <a:pt x="24" y="43"/>
                    </a:moveTo>
                    <a:cubicBezTo>
                      <a:pt x="28" y="34"/>
                      <a:pt x="28" y="34"/>
                      <a:pt x="28" y="34"/>
                    </a:cubicBezTo>
                    <a:cubicBezTo>
                      <a:pt x="14" y="0"/>
                      <a:pt x="14" y="0"/>
                      <a:pt x="14" y="0"/>
                    </a:cubicBezTo>
                    <a:cubicBezTo>
                      <a:pt x="0" y="34"/>
                      <a:pt x="0" y="34"/>
                      <a:pt x="0" y="34"/>
                    </a:cubicBezTo>
                    <a:cubicBezTo>
                      <a:pt x="5" y="43"/>
                      <a:pt x="5" y="43"/>
                      <a:pt x="5" y="43"/>
                    </a:cubicBezTo>
                    <a:cubicBezTo>
                      <a:pt x="11" y="43"/>
                      <a:pt x="18" y="43"/>
                      <a:pt x="24" y="43"/>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3" name="îśḻîḑê">
                <a:extLst>
                  <a:ext uri="{FF2B5EF4-FFF2-40B4-BE49-F238E27FC236}">
                    <a16:creationId xmlns:a16="http://schemas.microsoft.com/office/drawing/2014/main" id="{8FEBB3A4-E83C-4063-9F5D-F9792D268C62}"/>
                  </a:ext>
                </a:extLst>
              </p:cNvPr>
              <p:cNvSpPr/>
              <p:nvPr/>
            </p:nvSpPr>
            <p:spPr bwMode="auto">
              <a:xfrm>
                <a:off x="6597651" y="3694074"/>
                <a:ext cx="147638" cy="207963"/>
              </a:xfrm>
              <a:custGeom>
                <a:avLst/>
                <a:gdLst>
                  <a:gd name="T0" fmla="*/ 29 w 93"/>
                  <a:gd name="T1" fmla="*/ 0 h 131"/>
                  <a:gd name="T2" fmla="*/ 93 w 93"/>
                  <a:gd name="T3" fmla="*/ 36 h 131"/>
                  <a:gd name="T4" fmla="*/ 57 w 93"/>
                  <a:gd name="T5" fmla="*/ 131 h 131"/>
                  <a:gd name="T6" fmla="*/ 0 w 93"/>
                  <a:gd name="T7" fmla="*/ 2 h 131"/>
                  <a:gd name="T8" fmla="*/ 29 w 93"/>
                  <a:gd name="T9" fmla="*/ 0 h 131"/>
                </a:gdLst>
                <a:ahLst/>
                <a:cxnLst>
                  <a:cxn ang="0">
                    <a:pos x="T0" y="T1"/>
                  </a:cxn>
                  <a:cxn ang="0">
                    <a:pos x="T2" y="T3"/>
                  </a:cxn>
                  <a:cxn ang="0">
                    <a:pos x="T4" y="T5"/>
                  </a:cxn>
                  <a:cxn ang="0">
                    <a:pos x="T6" y="T7"/>
                  </a:cxn>
                  <a:cxn ang="0">
                    <a:pos x="T8" y="T9"/>
                  </a:cxn>
                </a:cxnLst>
                <a:rect l="0" t="0" r="r" b="b"/>
                <a:pathLst>
                  <a:path w="93" h="131">
                    <a:moveTo>
                      <a:pt x="29" y="0"/>
                    </a:moveTo>
                    <a:lnTo>
                      <a:pt x="93" y="36"/>
                    </a:lnTo>
                    <a:lnTo>
                      <a:pt x="57" y="131"/>
                    </a:lnTo>
                    <a:lnTo>
                      <a:pt x="0" y="2"/>
                    </a:lnTo>
                    <a:lnTo>
                      <a:pt x="2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4" name="íSḷíḍè">
                <a:extLst>
                  <a:ext uri="{FF2B5EF4-FFF2-40B4-BE49-F238E27FC236}">
                    <a16:creationId xmlns:a16="http://schemas.microsoft.com/office/drawing/2014/main" id="{EDC03E72-2322-4E04-BD70-5CBEFABCA2A2}"/>
                  </a:ext>
                </a:extLst>
              </p:cNvPr>
              <p:cNvSpPr/>
              <p:nvPr/>
            </p:nvSpPr>
            <p:spPr bwMode="auto">
              <a:xfrm>
                <a:off x="6507163" y="3706774"/>
                <a:ext cx="238125" cy="598488"/>
              </a:xfrm>
              <a:custGeom>
                <a:avLst/>
                <a:gdLst>
                  <a:gd name="T0" fmla="*/ 42 w 150"/>
                  <a:gd name="T1" fmla="*/ 0 h 377"/>
                  <a:gd name="T2" fmla="*/ 150 w 150"/>
                  <a:gd name="T3" fmla="*/ 377 h 377"/>
                  <a:gd name="T4" fmla="*/ 20 w 150"/>
                  <a:gd name="T5" fmla="*/ 162 h 377"/>
                  <a:gd name="T6" fmla="*/ 37 w 150"/>
                  <a:gd name="T7" fmla="*/ 126 h 377"/>
                  <a:gd name="T8" fmla="*/ 0 w 150"/>
                  <a:gd name="T9" fmla="*/ 97 h 377"/>
                  <a:gd name="T10" fmla="*/ 31 w 150"/>
                  <a:gd name="T11" fmla="*/ 4 h 377"/>
                  <a:gd name="T12" fmla="*/ 42 w 150"/>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150" h="377">
                    <a:moveTo>
                      <a:pt x="42" y="0"/>
                    </a:moveTo>
                    <a:lnTo>
                      <a:pt x="150" y="377"/>
                    </a:lnTo>
                    <a:lnTo>
                      <a:pt x="20" y="162"/>
                    </a:lnTo>
                    <a:lnTo>
                      <a:pt x="37" y="126"/>
                    </a:lnTo>
                    <a:lnTo>
                      <a:pt x="0" y="97"/>
                    </a:lnTo>
                    <a:lnTo>
                      <a:pt x="31" y="4"/>
                    </a:lnTo>
                    <a:lnTo>
                      <a:pt x="42" y="0"/>
                    </a:ln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5" name="íSḷïḓê">
                <a:extLst>
                  <a:ext uri="{FF2B5EF4-FFF2-40B4-BE49-F238E27FC236}">
                    <a16:creationId xmlns:a16="http://schemas.microsoft.com/office/drawing/2014/main" id="{E0C646E4-F016-49C3-9B7C-D6EABD8A8F56}"/>
                  </a:ext>
                </a:extLst>
              </p:cNvPr>
              <p:cNvSpPr/>
              <p:nvPr/>
            </p:nvSpPr>
            <p:spPr bwMode="auto">
              <a:xfrm>
                <a:off x="6745288" y="3697249"/>
                <a:ext cx="147638" cy="204788"/>
              </a:xfrm>
              <a:custGeom>
                <a:avLst/>
                <a:gdLst>
                  <a:gd name="T0" fmla="*/ 62 w 93"/>
                  <a:gd name="T1" fmla="*/ 2 h 129"/>
                  <a:gd name="T2" fmla="*/ 0 w 93"/>
                  <a:gd name="T3" fmla="*/ 34 h 129"/>
                  <a:gd name="T4" fmla="*/ 36 w 93"/>
                  <a:gd name="T5" fmla="*/ 129 h 129"/>
                  <a:gd name="T6" fmla="*/ 93 w 93"/>
                  <a:gd name="T7" fmla="*/ 0 h 129"/>
                  <a:gd name="T8" fmla="*/ 62 w 93"/>
                  <a:gd name="T9" fmla="*/ 2 h 129"/>
                </a:gdLst>
                <a:ahLst/>
                <a:cxnLst>
                  <a:cxn ang="0">
                    <a:pos x="T0" y="T1"/>
                  </a:cxn>
                  <a:cxn ang="0">
                    <a:pos x="T2" y="T3"/>
                  </a:cxn>
                  <a:cxn ang="0">
                    <a:pos x="T4" y="T5"/>
                  </a:cxn>
                  <a:cxn ang="0">
                    <a:pos x="T6" y="T7"/>
                  </a:cxn>
                  <a:cxn ang="0">
                    <a:pos x="T8" y="T9"/>
                  </a:cxn>
                </a:cxnLst>
                <a:rect l="0" t="0" r="r" b="b"/>
                <a:pathLst>
                  <a:path w="93" h="129">
                    <a:moveTo>
                      <a:pt x="62" y="2"/>
                    </a:moveTo>
                    <a:lnTo>
                      <a:pt x="0" y="34"/>
                    </a:lnTo>
                    <a:lnTo>
                      <a:pt x="36" y="129"/>
                    </a:lnTo>
                    <a:lnTo>
                      <a:pt x="93" y="0"/>
                    </a:lnTo>
                    <a:lnTo>
                      <a:pt x="6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6" name="iṡļïḓé">
                <a:extLst>
                  <a:ext uri="{FF2B5EF4-FFF2-40B4-BE49-F238E27FC236}">
                    <a16:creationId xmlns:a16="http://schemas.microsoft.com/office/drawing/2014/main" id="{D89B2D00-297D-42FE-8CCC-251ED489E098}"/>
                  </a:ext>
                </a:extLst>
              </p:cNvPr>
              <p:cNvSpPr/>
              <p:nvPr/>
            </p:nvSpPr>
            <p:spPr bwMode="auto">
              <a:xfrm>
                <a:off x="6597651" y="3665499"/>
                <a:ext cx="147638" cy="200025"/>
              </a:xfrm>
              <a:custGeom>
                <a:avLst/>
                <a:gdLst>
                  <a:gd name="T0" fmla="*/ 29 w 93"/>
                  <a:gd name="T1" fmla="*/ 0 h 126"/>
                  <a:gd name="T2" fmla="*/ 93 w 93"/>
                  <a:gd name="T3" fmla="*/ 54 h 126"/>
                  <a:gd name="T4" fmla="*/ 57 w 93"/>
                  <a:gd name="T5" fmla="*/ 126 h 126"/>
                  <a:gd name="T6" fmla="*/ 0 w 93"/>
                  <a:gd name="T7" fmla="*/ 20 h 126"/>
                  <a:gd name="T8" fmla="*/ 29 w 93"/>
                  <a:gd name="T9" fmla="*/ 0 h 126"/>
                </a:gdLst>
                <a:ahLst/>
                <a:cxnLst>
                  <a:cxn ang="0">
                    <a:pos x="T0" y="T1"/>
                  </a:cxn>
                  <a:cxn ang="0">
                    <a:pos x="T2" y="T3"/>
                  </a:cxn>
                  <a:cxn ang="0">
                    <a:pos x="T4" y="T5"/>
                  </a:cxn>
                  <a:cxn ang="0">
                    <a:pos x="T6" y="T7"/>
                  </a:cxn>
                  <a:cxn ang="0">
                    <a:pos x="T8" y="T9"/>
                  </a:cxn>
                </a:cxnLst>
                <a:rect l="0" t="0" r="r" b="b"/>
                <a:pathLst>
                  <a:path w="93" h="126">
                    <a:moveTo>
                      <a:pt x="29" y="0"/>
                    </a:moveTo>
                    <a:lnTo>
                      <a:pt x="93" y="54"/>
                    </a:lnTo>
                    <a:lnTo>
                      <a:pt x="57" y="126"/>
                    </a:lnTo>
                    <a:lnTo>
                      <a:pt x="0" y="20"/>
                    </a:ln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7" name="ïṧḻîḑé">
                <a:extLst>
                  <a:ext uri="{FF2B5EF4-FFF2-40B4-BE49-F238E27FC236}">
                    <a16:creationId xmlns:a16="http://schemas.microsoft.com/office/drawing/2014/main" id="{76568F16-CC78-4EAD-A930-CF32672E0823}"/>
                  </a:ext>
                </a:extLst>
              </p:cNvPr>
              <p:cNvSpPr/>
              <p:nvPr/>
            </p:nvSpPr>
            <p:spPr bwMode="auto">
              <a:xfrm>
                <a:off x="6530976" y="3697249"/>
                <a:ext cx="214313" cy="595313"/>
              </a:xfrm>
              <a:custGeom>
                <a:avLst/>
                <a:gdLst>
                  <a:gd name="T0" fmla="*/ 42 w 135"/>
                  <a:gd name="T1" fmla="*/ 0 h 375"/>
                  <a:gd name="T2" fmla="*/ 135 w 135"/>
                  <a:gd name="T3" fmla="*/ 375 h 375"/>
                  <a:gd name="T4" fmla="*/ 18 w 135"/>
                  <a:gd name="T5" fmla="*/ 152 h 375"/>
                  <a:gd name="T6" fmla="*/ 37 w 135"/>
                  <a:gd name="T7" fmla="*/ 124 h 375"/>
                  <a:gd name="T8" fmla="*/ 0 w 135"/>
                  <a:gd name="T9" fmla="*/ 95 h 375"/>
                  <a:gd name="T10" fmla="*/ 26 w 135"/>
                  <a:gd name="T11" fmla="*/ 6 h 375"/>
                  <a:gd name="T12" fmla="*/ 42 w 135"/>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135" h="375">
                    <a:moveTo>
                      <a:pt x="42" y="0"/>
                    </a:moveTo>
                    <a:lnTo>
                      <a:pt x="135" y="375"/>
                    </a:lnTo>
                    <a:lnTo>
                      <a:pt x="18" y="152"/>
                    </a:lnTo>
                    <a:lnTo>
                      <a:pt x="37" y="124"/>
                    </a:lnTo>
                    <a:lnTo>
                      <a:pt x="0" y="95"/>
                    </a:lnTo>
                    <a:lnTo>
                      <a:pt x="26" y="6"/>
                    </a:lnTo>
                    <a:lnTo>
                      <a:pt x="42" y="0"/>
                    </a:lnTo>
                    <a:close/>
                  </a:path>
                </a:pathLst>
              </a:custGeom>
              <a:solidFill>
                <a:srgbClr val="969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8" name="îślidê">
                <a:extLst>
                  <a:ext uri="{FF2B5EF4-FFF2-40B4-BE49-F238E27FC236}">
                    <a16:creationId xmlns:a16="http://schemas.microsoft.com/office/drawing/2014/main" id="{93C7E3E0-1B8F-410C-A586-721BB14FFEFE}"/>
                  </a:ext>
                </a:extLst>
              </p:cNvPr>
              <p:cNvSpPr/>
              <p:nvPr/>
            </p:nvSpPr>
            <p:spPr bwMode="auto">
              <a:xfrm>
                <a:off x="6745288" y="3700424"/>
                <a:ext cx="238125" cy="604838"/>
              </a:xfrm>
              <a:custGeom>
                <a:avLst/>
                <a:gdLst>
                  <a:gd name="T0" fmla="*/ 104 w 150"/>
                  <a:gd name="T1" fmla="*/ 0 h 381"/>
                  <a:gd name="T2" fmla="*/ 0 w 150"/>
                  <a:gd name="T3" fmla="*/ 381 h 381"/>
                  <a:gd name="T4" fmla="*/ 130 w 150"/>
                  <a:gd name="T5" fmla="*/ 166 h 381"/>
                  <a:gd name="T6" fmla="*/ 114 w 150"/>
                  <a:gd name="T7" fmla="*/ 130 h 381"/>
                  <a:gd name="T8" fmla="*/ 150 w 150"/>
                  <a:gd name="T9" fmla="*/ 101 h 381"/>
                  <a:gd name="T10" fmla="*/ 124 w 150"/>
                  <a:gd name="T11" fmla="*/ 6 h 381"/>
                  <a:gd name="T12" fmla="*/ 104 w 150"/>
                  <a:gd name="T13" fmla="*/ 0 h 381"/>
                </a:gdLst>
                <a:ahLst/>
                <a:cxnLst>
                  <a:cxn ang="0">
                    <a:pos x="T0" y="T1"/>
                  </a:cxn>
                  <a:cxn ang="0">
                    <a:pos x="T2" y="T3"/>
                  </a:cxn>
                  <a:cxn ang="0">
                    <a:pos x="T4" y="T5"/>
                  </a:cxn>
                  <a:cxn ang="0">
                    <a:pos x="T6" y="T7"/>
                  </a:cxn>
                  <a:cxn ang="0">
                    <a:pos x="T8" y="T9"/>
                  </a:cxn>
                  <a:cxn ang="0">
                    <a:pos x="T10" y="T11"/>
                  </a:cxn>
                  <a:cxn ang="0">
                    <a:pos x="T12" y="T13"/>
                  </a:cxn>
                </a:cxnLst>
                <a:rect l="0" t="0" r="r" b="b"/>
                <a:pathLst>
                  <a:path w="150" h="381">
                    <a:moveTo>
                      <a:pt x="104" y="0"/>
                    </a:moveTo>
                    <a:lnTo>
                      <a:pt x="0" y="381"/>
                    </a:lnTo>
                    <a:lnTo>
                      <a:pt x="130" y="166"/>
                    </a:lnTo>
                    <a:lnTo>
                      <a:pt x="114" y="130"/>
                    </a:lnTo>
                    <a:lnTo>
                      <a:pt x="150" y="101"/>
                    </a:lnTo>
                    <a:lnTo>
                      <a:pt x="124" y="6"/>
                    </a:lnTo>
                    <a:lnTo>
                      <a:pt x="104" y="0"/>
                    </a:ln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39" name="íşlíḑé">
                <a:extLst>
                  <a:ext uri="{FF2B5EF4-FFF2-40B4-BE49-F238E27FC236}">
                    <a16:creationId xmlns:a16="http://schemas.microsoft.com/office/drawing/2014/main" id="{D7D6E91F-9DC1-4807-B785-4F2BD3FC32C5}"/>
                  </a:ext>
                </a:extLst>
              </p:cNvPr>
              <p:cNvSpPr/>
              <p:nvPr/>
            </p:nvSpPr>
            <p:spPr bwMode="auto">
              <a:xfrm>
                <a:off x="6745288" y="3694074"/>
                <a:ext cx="214313" cy="598488"/>
              </a:xfrm>
              <a:custGeom>
                <a:avLst/>
                <a:gdLst>
                  <a:gd name="T0" fmla="*/ 96 w 135"/>
                  <a:gd name="T1" fmla="*/ 0 h 377"/>
                  <a:gd name="T2" fmla="*/ 0 w 135"/>
                  <a:gd name="T3" fmla="*/ 377 h 377"/>
                  <a:gd name="T4" fmla="*/ 117 w 135"/>
                  <a:gd name="T5" fmla="*/ 154 h 377"/>
                  <a:gd name="T6" fmla="*/ 98 w 135"/>
                  <a:gd name="T7" fmla="*/ 126 h 377"/>
                  <a:gd name="T8" fmla="*/ 135 w 135"/>
                  <a:gd name="T9" fmla="*/ 97 h 377"/>
                  <a:gd name="T10" fmla="*/ 116 w 135"/>
                  <a:gd name="T11" fmla="*/ 8 h 377"/>
                  <a:gd name="T12" fmla="*/ 96 w 135"/>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135" h="377">
                    <a:moveTo>
                      <a:pt x="96" y="0"/>
                    </a:moveTo>
                    <a:lnTo>
                      <a:pt x="0" y="377"/>
                    </a:lnTo>
                    <a:lnTo>
                      <a:pt x="117" y="154"/>
                    </a:lnTo>
                    <a:lnTo>
                      <a:pt x="98" y="126"/>
                    </a:lnTo>
                    <a:lnTo>
                      <a:pt x="135" y="97"/>
                    </a:lnTo>
                    <a:lnTo>
                      <a:pt x="116" y="8"/>
                    </a:lnTo>
                    <a:lnTo>
                      <a:pt x="96" y="0"/>
                    </a:lnTo>
                    <a:close/>
                  </a:path>
                </a:pathLst>
              </a:custGeom>
              <a:solidFill>
                <a:srgbClr val="969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0" name="ïṥlîḋé">
                <a:extLst>
                  <a:ext uri="{FF2B5EF4-FFF2-40B4-BE49-F238E27FC236}">
                    <a16:creationId xmlns:a16="http://schemas.microsoft.com/office/drawing/2014/main" id="{AEBC8B8B-22E3-481E-A07F-EF9B6091A935}"/>
                  </a:ext>
                </a:extLst>
              </p:cNvPr>
              <p:cNvSpPr/>
              <p:nvPr/>
            </p:nvSpPr>
            <p:spPr bwMode="auto">
              <a:xfrm>
                <a:off x="6745288" y="3665499"/>
                <a:ext cx="147638" cy="200025"/>
              </a:xfrm>
              <a:custGeom>
                <a:avLst/>
                <a:gdLst>
                  <a:gd name="T0" fmla="*/ 63 w 93"/>
                  <a:gd name="T1" fmla="*/ 0 h 126"/>
                  <a:gd name="T2" fmla="*/ 0 w 93"/>
                  <a:gd name="T3" fmla="*/ 54 h 126"/>
                  <a:gd name="T4" fmla="*/ 36 w 93"/>
                  <a:gd name="T5" fmla="*/ 126 h 126"/>
                  <a:gd name="T6" fmla="*/ 93 w 93"/>
                  <a:gd name="T7" fmla="*/ 20 h 126"/>
                  <a:gd name="T8" fmla="*/ 63 w 93"/>
                  <a:gd name="T9" fmla="*/ 0 h 126"/>
                </a:gdLst>
                <a:ahLst/>
                <a:cxnLst>
                  <a:cxn ang="0">
                    <a:pos x="T0" y="T1"/>
                  </a:cxn>
                  <a:cxn ang="0">
                    <a:pos x="T2" y="T3"/>
                  </a:cxn>
                  <a:cxn ang="0">
                    <a:pos x="T4" y="T5"/>
                  </a:cxn>
                  <a:cxn ang="0">
                    <a:pos x="T6" y="T7"/>
                  </a:cxn>
                  <a:cxn ang="0">
                    <a:pos x="T8" y="T9"/>
                  </a:cxn>
                </a:cxnLst>
                <a:rect l="0" t="0" r="r" b="b"/>
                <a:pathLst>
                  <a:path w="93" h="126">
                    <a:moveTo>
                      <a:pt x="63" y="0"/>
                    </a:moveTo>
                    <a:lnTo>
                      <a:pt x="0" y="54"/>
                    </a:lnTo>
                    <a:lnTo>
                      <a:pt x="36" y="126"/>
                    </a:lnTo>
                    <a:lnTo>
                      <a:pt x="93" y="20"/>
                    </a:lnTo>
                    <a:lnTo>
                      <a:pt x="6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1" name="ísļidê">
                <a:extLst>
                  <a:ext uri="{FF2B5EF4-FFF2-40B4-BE49-F238E27FC236}">
                    <a16:creationId xmlns:a16="http://schemas.microsoft.com/office/drawing/2014/main" id="{F76216C6-D182-4B67-8815-840CD8C92607}"/>
                  </a:ext>
                </a:extLst>
              </p:cNvPr>
              <p:cNvSpPr/>
              <p:nvPr/>
            </p:nvSpPr>
            <p:spPr bwMode="auto">
              <a:xfrm>
                <a:off x="6708776" y="3857587"/>
                <a:ext cx="74613" cy="65088"/>
              </a:xfrm>
              <a:custGeom>
                <a:avLst/>
                <a:gdLst>
                  <a:gd name="T0" fmla="*/ 5 w 29"/>
                  <a:gd name="T1" fmla="*/ 0 h 25"/>
                  <a:gd name="T2" fmla="*/ 24 w 29"/>
                  <a:gd name="T3" fmla="*/ 0 h 25"/>
                  <a:gd name="T4" fmla="*/ 24 w 29"/>
                  <a:gd name="T5" fmla="*/ 25 h 25"/>
                  <a:gd name="T6" fmla="*/ 5 w 29"/>
                  <a:gd name="T7" fmla="*/ 25 h 25"/>
                  <a:gd name="T8" fmla="*/ 5 w 29"/>
                  <a:gd name="T9" fmla="*/ 0 h 25"/>
                </a:gdLst>
                <a:ahLst/>
                <a:cxnLst>
                  <a:cxn ang="0">
                    <a:pos x="T0" y="T1"/>
                  </a:cxn>
                  <a:cxn ang="0">
                    <a:pos x="T2" y="T3"/>
                  </a:cxn>
                  <a:cxn ang="0">
                    <a:pos x="T4" y="T5"/>
                  </a:cxn>
                  <a:cxn ang="0">
                    <a:pos x="T6" y="T7"/>
                  </a:cxn>
                  <a:cxn ang="0">
                    <a:pos x="T8" y="T9"/>
                  </a:cxn>
                </a:cxnLst>
                <a:rect l="0" t="0" r="r" b="b"/>
                <a:pathLst>
                  <a:path w="29" h="25">
                    <a:moveTo>
                      <a:pt x="5" y="0"/>
                    </a:moveTo>
                    <a:cubicBezTo>
                      <a:pt x="24" y="0"/>
                      <a:pt x="24" y="0"/>
                      <a:pt x="24" y="0"/>
                    </a:cubicBezTo>
                    <a:cubicBezTo>
                      <a:pt x="29" y="10"/>
                      <a:pt x="28" y="17"/>
                      <a:pt x="24" y="25"/>
                    </a:cubicBezTo>
                    <a:cubicBezTo>
                      <a:pt x="5" y="25"/>
                      <a:pt x="5" y="25"/>
                      <a:pt x="5" y="25"/>
                    </a:cubicBezTo>
                    <a:cubicBezTo>
                      <a:pt x="1" y="17"/>
                      <a:pt x="0" y="10"/>
                      <a:pt x="5"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2" name="íşľíďê">
                <a:extLst>
                  <a:ext uri="{FF2B5EF4-FFF2-40B4-BE49-F238E27FC236}">
                    <a16:creationId xmlns:a16="http://schemas.microsoft.com/office/drawing/2014/main" id="{44B3EBEB-BAE4-466E-84E3-A043B2CBBB60}"/>
                  </a:ext>
                </a:extLst>
              </p:cNvPr>
              <p:cNvSpPr/>
              <p:nvPr/>
            </p:nvSpPr>
            <p:spPr bwMode="auto">
              <a:xfrm>
                <a:off x="6729413" y="4292562"/>
                <a:ext cx="31750" cy="176213"/>
              </a:xfrm>
              <a:custGeom>
                <a:avLst/>
                <a:gdLst>
                  <a:gd name="T0" fmla="*/ 1 w 12"/>
                  <a:gd name="T1" fmla="*/ 68 h 68"/>
                  <a:gd name="T2" fmla="*/ 11 w 12"/>
                  <a:gd name="T3" fmla="*/ 68 h 68"/>
                  <a:gd name="T4" fmla="*/ 6 w 12"/>
                  <a:gd name="T5" fmla="*/ 0 h 68"/>
                  <a:gd name="T6" fmla="*/ 1 w 12"/>
                  <a:gd name="T7" fmla="*/ 68 h 68"/>
                </a:gdLst>
                <a:ahLst/>
                <a:cxnLst>
                  <a:cxn ang="0">
                    <a:pos x="T0" y="T1"/>
                  </a:cxn>
                  <a:cxn ang="0">
                    <a:pos x="T2" y="T3"/>
                  </a:cxn>
                  <a:cxn ang="0">
                    <a:pos x="T4" y="T5"/>
                  </a:cxn>
                  <a:cxn ang="0">
                    <a:pos x="T6" y="T7"/>
                  </a:cxn>
                </a:cxnLst>
                <a:rect l="0" t="0" r="r" b="b"/>
                <a:pathLst>
                  <a:path w="12" h="68">
                    <a:moveTo>
                      <a:pt x="1" y="68"/>
                    </a:moveTo>
                    <a:cubicBezTo>
                      <a:pt x="5" y="68"/>
                      <a:pt x="8" y="68"/>
                      <a:pt x="11" y="68"/>
                    </a:cubicBezTo>
                    <a:cubicBezTo>
                      <a:pt x="12" y="51"/>
                      <a:pt x="9" y="7"/>
                      <a:pt x="6" y="0"/>
                    </a:cubicBezTo>
                    <a:cubicBezTo>
                      <a:pt x="4" y="6"/>
                      <a:pt x="0" y="50"/>
                      <a:pt x="1" y="68"/>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3" name="ïŝļiḑe">
                <a:extLst>
                  <a:ext uri="{FF2B5EF4-FFF2-40B4-BE49-F238E27FC236}">
                    <a16:creationId xmlns:a16="http://schemas.microsoft.com/office/drawing/2014/main" id="{2B057B8E-FFCD-4A87-BC97-BDF8F5809B71}"/>
                  </a:ext>
                </a:extLst>
              </p:cNvPr>
              <p:cNvSpPr/>
              <p:nvPr/>
            </p:nvSpPr>
            <p:spPr bwMode="auto">
              <a:xfrm>
                <a:off x="6683376" y="3919499"/>
                <a:ext cx="136525" cy="614363"/>
              </a:xfrm>
              <a:custGeom>
                <a:avLst/>
                <a:gdLst>
                  <a:gd name="T0" fmla="*/ 24 w 86"/>
                  <a:gd name="T1" fmla="*/ 0 h 387"/>
                  <a:gd name="T2" fmla="*/ 55 w 86"/>
                  <a:gd name="T3" fmla="*/ 0 h 387"/>
                  <a:gd name="T4" fmla="*/ 86 w 86"/>
                  <a:gd name="T5" fmla="*/ 387 h 387"/>
                  <a:gd name="T6" fmla="*/ 0 w 86"/>
                  <a:gd name="T7" fmla="*/ 387 h 387"/>
                  <a:gd name="T8" fmla="*/ 24 w 86"/>
                  <a:gd name="T9" fmla="*/ 0 h 387"/>
                </a:gdLst>
                <a:ahLst/>
                <a:cxnLst>
                  <a:cxn ang="0">
                    <a:pos x="T0" y="T1"/>
                  </a:cxn>
                  <a:cxn ang="0">
                    <a:pos x="T2" y="T3"/>
                  </a:cxn>
                  <a:cxn ang="0">
                    <a:pos x="T4" y="T5"/>
                  </a:cxn>
                  <a:cxn ang="0">
                    <a:pos x="T6" y="T7"/>
                  </a:cxn>
                  <a:cxn ang="0">
                    <a:pos x="T8" y="T9"/>
                  </a:cxn>
                </a:cxnLst>
                <a:rect l="0" t="0" r="r" b="b"/>
                <a:pathLst>
                  <a:path w="86" h="387">
                    <a:moveTo>
                      <a:pt x="24" y="0"/>
                    </a:moveTo>
                    <a:lnTo>
                      <a:pt x="55" y="0"/>
                    </a:lnTo>
                    <a:lnTo>
                      <a:pt x="86" y="387"/>
                    </a:lnTo>
                    <a:lnTo>
                      <a:pt x="0" y="387"/>
                    </a:lnTo>
                    <a:lnTo>
                      <a:pt x="24"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4" name="iSḻiḓé">
                <a:extLst>
                  <a:ext uri="{FF2B5EF4-FFF2-40B4-BE49-F238E27FC236}">
                    <a16:creationId xmlns:a16="http://schemas.microsoft.com/office/drawing/2014/main" id="{13B2453F-88E3-43A0-A7D4-867ADB52C7D6}"/>
                  </a:ext>
                </a:extLst>
              </p:cNvPr>
              <p:cNvSpPr/>
              <p:nvPr/>
            </p:nvSpPr>
            <p:spPr bwMode="auto">
              <a:xfrm>
                <a:off x="7686676" y="4768812"/>
                <a:ext cx="1171575" cy="284163"/>
              </a:xfrm>
              <a:custGeom>
                <a:avLst/>
                <a:gdLst>
                  <a:gd name="T0" fmla="*/ 434 w 453"/>
                  <a:gd name="T1" fmla="*/ 0 h 110"/>
                  <a:gd name="T2" fmla="*/ 79 w 453"/>
                  <a:gd name="T3" fmla="*/ 0 h 110"/>
                  <a:gd name="T4" fmla="*/ 79 w 453"/>
                  <a:gd name="T5" fmla="*/ 110 h 110"/>
                  <a:gd name="T6" fmla="*/ 347 w 453"/>
                  <a:gd name="T7" fmla="*/ 110 h 110"/>
                  <a:gd name="T8" fmla="*/ 434 w 453"/>
                  <a:gd name="T9" fmla="*/ 0 h 110"/>
                </a:gdLst>
                <a:ahLst/>
                <a:cxnLst>
                  <a:cxn ang="0">
                    <a:pos x="T0" y="T1"/>
                  </a:cxn>
                  <a:cxn ang="0">
                    <a:pos x="T2" y="T3"/>
                  </a:cxn>
                  <a:cxn ang="0">
                    <a:pos x="T4" y="T5"/>
                  </a:cxn>
                  <a:cxn ang="0">
                    <a:pos x="T6" y="T7"/>
                  </a:cxn>
                  <a:cxn ang="0">
                    <a:pos x="T8" y="T9"/>
                  </a:cxn>
                </a:cxnLst>
                <a:rect l="0" t="0" r="r" b="b"/>
                <a:pathLst>
                  <a:path w="453" h="110">
                    <a:moveTo>
                      <a:pt x="434" y="0"/>
                    </a:moveTo>
                    <a:cubicBezTo>
                      <a:pt x="79" y="0"/>
                      <a:pt x="79" y="0"/>
                      <a:pt x="79" y="0"/>
                    </a:cubicBezTo>
                    <a:cubicBezTo>
                      <a:pt x="0" y="0"/>
                      <a:pt x="10" y="110"/>
                      <a:pt x="79" y="110"/>
                    </a:cubicBezTo>
                    <a:cubicBezTo>
                      <a:pt x="347" y="110"/>
                      <a:pt x="347" y="110"/>
                      <a:pt x="347" y="110"/>
                    </a:cubicBezTo>
                    <a:cubicBezTo>
                      <a:pt x="437" y="110"/>
                      <a:pt x="453" y="51"/>
                      <a:pt x="434"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5" name="îṧḻïďè">
                <a:extLst>
                  <a:ext uri="{FF2B5EF4-FFF2-40B4-BE49-F238E27FC236}">
                    <a16:creationId xmlns:a16="http://schemas.microsoft.com/office/drawing/2014/main" id="{82D41FB2-614B-45FE-B172-B0D020140951}"/>
                  </a:ext>
                </a:extLst>
              </p:cNvPr>
              <p:cNvSpPr/>
              <p:nvPr/>
            </p:nvSpPr>
            <p:spPr bwMode="auto">
              <a:xfrm>
                <a:off x="8329613" y="3643274"/>
                <a:ext cx="238125" cy="346075"/>
              </a:xfrm>
              <a:custGeom>
                <a:avLst/>
                <a:gdLst>
                  <a:gd name="T0" fmla="*/ 106 w 150"/>
                  <a:gd name="T1" fmla="*/ 0 h 218"/>
                  <a:gd name="T2" fmla="*/ 0 w 150"/>
                  <a:gd name="T3" fmla="*/ 29 h 218"/>
                  <a:gd name="T4" fmla="*/ 28 w 150"/>
                  <a:gd name="T5" fmla="*/ 218 h 218"/>
                  <a:gd name="T6" fmla="*/ 150 w 150"/>
                  <a:gd name="T7" fmla="*/ 184 h 218"/>
                  <a:gd name="T8" fmla="*/ 106 w 150"/>
                  <a:gd name="T9" fmla="*/ 0 h 218"/>
                </a:gdLst>
                <a:ahLst/>
                <a:cxnLst>
                  <a:cxn ang="0">
                    <a:pos x="T0" y="T1"/>
                  </a:cxn>
                  <a:cxn ang="0">
                    <a:pos x="T2" y="T3"/>
                  </a:cxn>
                  <a:cxn ang="0">
                    <a:pos x="T4" y="T5"/>
                  </a:cxn>
                  <a:cxn ang="0">
                    <a:pos x="T6" y="T7"/>
                  </a:cxn>
                  <a:cxn ang="0">
                    <a:pos x="T8" y="T9"/>
                  </a:cxn>
                </a:cxnLst>
                <a:rect l="0" t="0" r="r" b="b"/>
                <a:pathLst>
                  <a:path w="150" h="218">
                    <a:moveTo>
                      <a:pt x="106" y="0"/>
                    </a:moveTo>
                    <a:lnTo>
                      <a:pt x="0" y="29"/>
                    </a:lnTo>
                    <a:lnTo>
                      <a:pt x="28" y="218"/>
                    </a:lnTo>
                    <a:lnTo>
                      <a:pt x="150" y="184"/>
                    </a:lnTo>
                    <a:lnTo>
                      <a:pt x="106" y="0"/>
                    </a:ln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6" name="ísľiḋè">
                <a:extLst>
                  <a:ext uri="{FF2B5EF4-FFF2-40B4-BE49-F238E27FC236}">
                    <a16:creationId xmlns:a16="http://schemas.microsoft.com/office/drawing/2014/main" id="{BFE4CFA5-8D8D-4486-83BF-E29DB97886E0}"/>
                  </a:ext>
                </a:extLst>
              </p:cNvPr>
              <p:cNvSpPr/>
              <p:nvPr/>
            </p:nvSpPr>
            <p:spPr bwMode="auto">
              <a:xfrm>
                <a:off x="8328026" y="3787737"/>
                <a:ext cx="498475" cy="1079500"/>
              </a:xfrm>
              <a:custGeom>
                <a:avLst/>
                <a:gdLst>
                  <a:gd name="T0" fmla="*/ 0 w 193"/>
                  <a:gd name="T1" fmla="*/ 92 h 417"/>
                  <a:gd name="T2" fmla="*/ 10 w 193"/>
                  <a:gd name="T3" fmla="*/ 384 h 417"/>
                  <a:gd name="T4" fmla="*/ 193 w 193"/>
                  <a:gd name="T5" fmla="*/ 417 h 417"/>
                  <a:gd name="T6" fmla="*/ 95 w 193"/>
                  <a:gd name="T7" fmla="*/ 0 h 417"/>
                  <a:gd name="T8" fmla="*/ 0 w 193"/>
                  <a:gd name="T9" fmla="*/ 92 h 417"/>
                </a:gdLst>
                <a:ahLst/>
                <a:cxnLst>
                  <a:cxn ang="0">
                    <a:pos x="T0" y="T1"/>
                  </a:cxn>
                  <a:cxn ang="0">
                    <a:pos x="T2" y="T3"/>
                  </a:cxn>
                  <a:cxn ang="0">
                    <a:pos x="T4" y="T5"/>
                  </a:cxn>
                  <a:cxn ang="0">
                    <a:pos x="T6" y="T7"/>
                  </a:cxn>
                  <a:cxn ang="0">
                    <a:pos x="T8" y="T9"/>
                  </a:cxn>
                </a:cxnLst>
                <a:rect l="0" t="0" r="r" b="b"/>
                <a:pathLst>
                  <a:path w="193" h="417">
                    <a:moveTo>
                      <a:pt x="0" y="92"/>
                    </a:moveTo>
                    <a:cubicBezTo>
                      <a:pt x="10" y="384"/>
                      <a:pt x="10" y="384"/>
                      <a:pt x="10" y="384"/>
                    </a:cubicBezTo>
                    <a:cubicBezTo>
                      <a:pt x="71" y="384"/>
                      <a:pt x="135" y="397"/>
                      <a:pt x="193" y="417"/>
                    </a:cubicBezTo>
                    <a:cubicBezTo>
                      <a:pt x="187" y="274"/>
                      <a:pt x="155" y="123"/>
                      <a:pt x="95" y="0"/>
                    </a:cubicBezTo>
                    <a:cubicBezTo>
                      <a:pt x="69" y="31"/>
                      <a:pt x="15" y="94"/>
                      <a:pt x="0" y="92"/>
                    </a:cubicBez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7" name="iṥliḓe">
                <a:extLst>
                  <a:ext uri="{FF2B5EF4-FFF2-40B4-BE49-F238E27FC236}">
                    <a16:creationId xmlns:a16="http://schemas.microsoft.com/office/drawing/2014/main" id="{662947F1-40ED-4E10-BA15-94FDEC37E9E7}"/>
                  </a:ext>
                </a:extLst>
              </p:cNvPr>
              <p:cNvSpPr/>
              <p:nvPr/>
            </p:nvSpPr>
            <p:spPr bwMode="auto">
              <a:xfrm>
                <a:off x="7675563" y="4859299"/>
                <a:ext cx="352425" cy="768350"/>
              </a:xfrm>
              <a:custGeom>
                <a:avLst/>
                <a:gdLst>
                  <a:gd name="T0" fmla="*/ 116 w 136"/>
                  <a:gd name="T1" fmla="*/ 5 h 297"/>
                  <a:gd name="T2" fmla="*/ 43 w 136"/>
                  <a:gd name="T3" fmla="*/ 5 h 297"/>
                  <a:gd name="T4" fmla="*/ 28 w 136"/>
                  <a:gd name="T5" fmla="*/ 10 h 297"/>
                  <a:gd name="T6" fmla="*/ 1 w 136"/>
                  <a:gd name="T7" fmla="*/ 278 h 297"/>
                  <a:gd name="T8" fmla="*/ 20 w 136"/>
                  <a:gd name="T9" fmla="*/ 297 h 297"/>
                  <a:gd name="T10" fmla="*/ 93 w 136"/>
                  <a:gd name="T11" fmla="*/ 297 h 297"/>
                  <a:gd name="T12" fmla="*/ 111 w 136"/>
                  <a:gd name="T13" fmla="*/ 278 h 297"/>
                  <a:gd name="T14" fmla="*/ 135 w 136"/>
                  <a:gd name="T15" fmla="*/ 23 h 297"/>
                  <a:gd name="T16" fmla="*/ 116 w 136"/>
                  <a:gd name="T17" fmla="*/ 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97">
                    <a:moveTo>
                      <a:pt x="116" y="5"/>
                    </a:moveTo>
                    <a:cubicBezTo>
                      <a:pt x="43" y="5"/>
                      <a:pt x="43" y="5"/>
                      <a:pt x="43" y="5"/>
                    </a:cubicBezTo>
                    <a:cubicBezTo>
                      <a:pt x="33" y="5"/>
                      <a:pt x="29" y="0"/>
                      <a:pt x="28" y="10"/>
                    </a:cubicBezTo>
                    <a:cubicBezTo>
                      <a:pt x="1" y="278"/>
                      <a:pt x="1" y="278"/>
                      <a:pt x="1" y="278"/>
                    </a:cubicBezTo>
                    <a:cubicBezTo>
                      <a:pt x="0" y="288"/>
                      <a:pt x="9" y="297"/>
                      <a:pt x="20" y="297"/>
                    </a:cubicBezTo>
                    <a:cubicBezTo>
                      <a:pt x="93" y="297"/>
                      <a:pt x="93" y="297"/>
                      <a:pt x="93" y="297"/>
                    </a:cubicBezTo>
                    <a:cubicBezTo>
                      <a:pt x="103" y="297"/>
                      <a:pt x="110" y="288"/>
                      <a:pt x="111" y="278"/>
                    </a:cubicBezTo>
                    <a:cubicBezTo>
                      <a:pt x="135" y="23"/>
                      <a:pt x="135" y="23"/>
                      <a:pt x="135" y="23"/>
                    </a:cubicBezTo>
                    <a:cubicBezTo>
                      <a:pt x="136" y="13"/>
                      <a:pt x="127" y="5"/>
                      <a:pt x="116" y="5"/>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8" name="íS1îḍê">
                <a:extLst>
                  <a:ext uri="{FF2B5EF4-FFF2-40B4-BE49-F238E27FC236}">
                    <a16:creationId xmlns:a16="http://schemas.microsoft.com/office/drawing/2014/main" id="{F04D009C-9DAA-496E-BA7E-691D7F5E78B9}"/>
                  </a:ext>
                </a:extLst>
              </p:cNvPr>
              <p:cNvSpPr/>
              <p:nvPr/>
            </p:nvSpPr>
            <p:spPr bwMode="auto">
              <a:xfrm>
                <a:off x="7469188" y="5672099"/>
                <a:ext cx="498475" cy="227013"/>
              </a:xfrm>
              <a:custGeom>
                <a:avLst/>
                <a:gdLst>
                  <a:gd name="T0" fmla="*/ 181 w 193"/>
                  <a:gd name="T1" fmla="*/ 0 h 88"/>
                  <a:gd name="T2" fmla="*/ 191 w 193"/>
                  <a:gd name="T3" fmla="*/ 33 h 88"/>
                  <a:gd name="T4" fmla="*/ 187 w 193"/>
                  <a:gd name="T5" fmla="*/ 59 h 88"/>
                  <a:gd name="T6" fmla="*/ 165 w 193"/>
                  <a:gd name="T7" fmla="*/ 63 h 88"/>
                  <a:gd name="T8" fmla="*/ 157 w 193"/>
                  <a:gd name="T9" fmla="*/ 53 h 88"/>
                  <a:gd name="T10" fmla="*/ 101 w 193"/>
                  <a:gd name="T11" fmla="*/ 75 h 88"/>
                  <a:gd name="T12" fmla="*/ 39 w 193"/>
                  <a:gd name="T13" fmla="*/ 86 h 88"/>
                  <a:gd name="T14" fmla="*/ 2 w 193"/>
                  <a:gd name="T15" fmla="*/ 72 h 88"/>
                  <a:gd name="T16" fmla="*/ 63 w 193"/>
                  <a:gd name="T17" fmla="*/ 31 h 88"/>
                  <a:gd name="T18" fmla="*/ 94 w 193"/>
                  <a:gd name="T19" fmla="*/ 1 h 88"/>
                  <a:gd name="T20" fmla="*/ 100 w 193"/>
                  <a:gd name="T21" fmla="*/ 2 h 88"/>
                  <a:gd name="T22" fmla="*/ 173 w 193"/>
                  <a:gd name="T23" fmla="*/ 2 h 88"/>
                  <a:gd name="T24" fmla="*/ 181 w 193"/>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88">
                    <a:moveTo>
                      <a:pt x="181" y="0"/>
                    </a:moveTo>
                    <a:cubicBezTo>
                      <a:pt x="186" y="12"/>
                      <a:pt x="190" y="25"/>
                      <a:pt x="191" y="33"/>
                    </a:cubicBezTo>
                    <a:cubicBezTo>
                      <a:pt x="192" y="47"/>
                      <a:pt x="193" y="57"/>
                      <a:pt x="187" y="59"/>
                    </a:cubicBezTo>
                    <a:cubicBezTo>
                      <a:pt x="165" y="63"/>
                      <a:pt x="165" y="63"/>
                      <a:pt x="165" y="63"/>
                    </a:cubicBezTo>
                    <a:cubicBezTo>
                      <a:pt x="161" y="63"/>
                      <a:pt x="158" y="59"/>
                      <a:pt x="157" y="53"/>
                    </a:cubicBezTo>
                    <a:cubicBezTo>
                      <a:pt x="147" y="53"/>
                      <a:pt x="127" y="70"/>
                      <a:pt x="101" y="75"/>
                    </a:cubicBezTo>
                    <a:cubicBezTo>
                      <a:pt x="39" y="86"/>
                      <a:pt x="39" y="86"/>
                      <a:pt x="39" y="86"/>
                    </a:cubicBezTo>
                    <a:cubicBezTo>
                      <a:pt x="26" y="88"/>
                      <a:pt x="4" y="87"/>
                      <a:pt x="2" y="72"/>
                    </a:cubicBezTo>
                    <a:cubicBezTo>
                      <a:pt x="0" y="57"/>
                      <a:pt x="37" y="44"/>
                      <a:pt x="63" y="31"/>
                    </a:cubicBezTo>
                    <a:cubicBezTo>
                      <a:pt x="73" y="26"/>
                      <a:pt x="84" y="14"/>
                      <a:pt x="94" y="1"/>
                    </a:cubicBezTo>
                    <a:cubicBezTo>
                      <a:pt x="96" y="1"/>
                      <a:pt x="98" y="2"/>
                      <a:pt x="100" y="2"/>
                    </a:cubicBezTo>
                    <a:cubicBezTo>
                      <a:pt x="173" y="2"/>
                      <a:pt x="173" y="2"/>
                      <a:pt x="173" y="2"/>
                    </a:cubicBezTo>
                    <a:cubicBezTo>
                      <a:pt x="176" y="2"/>
                      <a:pt x="178" y="1"/>
                      <a:pt x="181"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49" name="iṧḻíḍe">
                <a:extLst>
                  <a:ext uri="{FF2B5EF4-FFF2-40B4-BE49-F238E27FC236}">
                    <a16:creationId xmlns:a16="http://schemas.microsoft.com/office/drawing/2014/main" id="{60AF4CDC-C37C-4947-A7A3-09F0D61F13F3}"/>
                  </a:ext>
                </a:extLst>
              </p:cNvPr>
              <p:cNvSpPr/>
              <p:nvPr/>
            </p:nvSpPr>
            <p:spPr bwMode="auto">
              <a:xfrm>
                <a:off x="5151438" y="3036849"/>
                <a:ext cx="558800" cy="833438"/>
              </a:xfrm>
              <a:custGeom>
                <a:avLst/>
                <a:gdLst>
                  <a:gd name="T0" fmla="*/ 215 w 216"/>
                  <a:gd name="T1" fmla="*/ 184 h 322"/>
                  <a:gd name="T2" fmla="*/ 111 w 216"/>
                  <a:gd name="T3" fmla="*/ 322 h 322"/>
                  <a:gd name="T4" fmla="*/ 0 w 216"/>
                  <a:gd name="T5" fmla="*/ 196 h 322"/>
                  <a:gd name="T6" fmla="*/ 149 w 216"/>
                  <a:gd name="T7" fmla="*/ 42 h 322"/>
                  <a:gd name="T8" fmla="*/ 215 w 216"/>
                  <a:gd name="T9" fmla="*/ 184 h 322"/>
                </a:gdLst>
                <a:ahLst/>
                <a:cxnLst>
                  <a:cxn ang="0">
                    <a:pos x="T0" y="T1"/>
                  </a:cxn>
                  <a:cxn ang="0">
                    <a:pos x="T2" y="T3"/>
                  </a:cxn>
                  <a:cxn ang="0">
                    <a:pos x="T4" y="T5"/>
                  </a:cxn>
                  <a:cxn ang="0">
                    <a:pos x="T6" y="T7"/>
                  </a:cxn>
                  <a:cxn ang="0">
                    <a:pos x="T8" y="T9"/>
                  </a:cxn>
                </a:cxnLst>
                <a:rect l="0" t="0" r="r" b="b"/>
                <a:pathLst>
                  <a:path w="216" h="322">
                    <a:moveTo>
                      <a:pt x="215" y="184"/>
                    </a:moveTo>
                    <a:cubicBezTo>
                      <a:pt x="214" y="283"/>
                      <a:pt x="144" y="322"/>
                      <a:pt x="111" y="322"/>
                    </a:cubicBezTo>
                    <a:cubicBezTo>
                      <a:pt x="78" y="322"/>
                      <a:pt x="0" y="296"/>
                      <a:pt x="0" y="196"/>
                    </a:cubicBezTo>
                    <a:cubicBezTo>
                      <a:pt x="0" y="129"/>
                      <a:pt x="10" y="0"/>
                      <a:pt x="149" y="42"/>
                    </a:cubicBezTo>
                    <a:cubicBezTo>
                      <a:pt x="196" y="40"/>
                      <a:pt x="216" y="86"/>
                      <a:pt x="215" y="184"/>
                    </a:cubicBezTo>
                    <a:close/>
                  </a:path>
                </a:pathLst>
              </a:custGeom>
              <a:solidFill>
                <a:srgbClr val="BA9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0" name="î$ľïḑè">
                <a:extLst>
                  <a:ext uri="{FF2B5EF4-FFF2-40B4-BE49-F238E27FC236}">
                    <a16:creationId xmlns:a16="http://schemas.microsoft.com/office/drawing/2014/main" id="{C25260F9-C2AA-4C85-B705-0CDCC27F7E83}"/>
                  </a:ext>
                </a:extLst>
              </p:cNvPr>
              <p:cNvSpPr/>
              <p:nvPr/>
            </p:nvSpPr>
            <p:spPr bwMode="auto">
              <a:xfrm>
                <a:off x="5207001" y="4427499"/>
                <a:ext cx="461963" cy="25400"/>
              </a:xfrm>
              <a:custGeom>
                <a:avLst/>
                <a:gdLst>
                  <a:gd name="T0" fmla="*/ 1 w 179"/>
                  <a:gd name="T1" fmla="*/ 0 h 10"/>
                  <a:gd name="T2" fmla="*/ 0 w 179"/>
                  <a:gd name="T3" fmla="*/ 3 h 10"/>
                  <a:gd name="T4" fmla="*/ 179 w 179"/>
                  <a:gd name="T5" fmla="*/ 3 h 10"/>
                  <a:gd name="T6" fmla="*/ 178 w 179"/>
                  <a:gd name="T7" fmla="*/ 0 h 10"/>
                  <a:gd name="T8" fmla="*/ 1 w 179"/>
                  <a:gd name="T9" fmla="*/ 0 h 10"/>
                </a:gdLst>
                <a:ahLst/>
                <a:cxnLst>
                  <a:cxn ang="0">
                    <a:pos x="T0" y="T1"/>
                  </a:cxn>
                  <a:cxn ang="0">
                    <a:pos x="T2" y="T3"/>
                  </a:cxn>
                  <a:cxn ang="0">
                    <a:pos x="T4" y="T5"/>
                  </a:cxn>
                  <a:cxn ang="0">
                    <a:pos x="T6" y="T7"/>
                  </a:cxn>
                  <a:cxn ang="0">
                    <a:pos x="T8" y="T9"/>
                  </a:cxn>
                </a:cxnLst>
                <a:rect l="0" t="0" r="r" b="b"/>
                <a:pathLst>
                  <a:path w="179" h="10">
                    <a:moveTo>
                      <a:pt x="1" y="0"/>
                    </a:moveTo>
                    <a:cubicBezTo>
                      <a:pt x="0" y="3"/>
                      <a:pt x="0" y="3"/>
                      <a:pt x="0" y="3"/>
                    </a:cubicBezTo>
                    <a:cubicBezTo>
                      <a:pt x="55" y="10"/>
                      <a:pt x="124" y="10"/>
                      <a:pt x="179" y="3"/>
                    </a:cubicBezTo>
                    <a:cubicBezTo>
                      <a:pt x="179" y="2"/>
                      <a:pt x="178" y="1"/>
                      <a:pt x="178" y="0"/>
                    </a:cubicBezTo>
                    <a:lnTo>
                      <a:pt x="1"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1" name="iṥḻiďê">
                <a:extLst>
                  <a:ext uri="{FF2B5EF4-FFF2-40B4-BE49-F238E27FC236}">
                    <a16:creationId xmlns:a16="http://schemas.microsoft.com/office/drawing/2014/main" id="{B5E2A39F-3FA0-4F1C-8C39-1665A7926BA9}"/>
                  </a:ext>
                </a:extLst>
              </p:cNvPr>
              <p:cNvSpPr/>
              <p:nvPr/>
            </p:nvSpPr>
            <p:spPr bwMode="auto">
              <a:xfrm>
                <a:off x="5110163" y="3676612"/>
                <a:ext cx="660400" cy="776288"/>
              </a:xfrm>
              <a:custGeom>
                <a:avLst/>
                <a:gdLst>
                  <a:gd name="T0" fmla="*/ 35 w 255"/>
                  <a:gd name="T1" fmla="*/ 292 h 300"/>
                  <a:gd name="T2" fmla="*/ 21 w 255"/>
                  <a:gd name="T3" fmla="*/ 184 h 300"/>
                  <a:gd name="T4" fmla="*/ 11 w 255"/>
                  <a:gd name="T5" fmla="*/ 44 h 300"/>
                  <a:gd name="T6" fmla="*/ 97 w 255"/>
                  <a:gd name="T7" fmla="*/ 1 h 300"/>
                  <a:gd name="T8" fmla="*/ 127 w 255"/>
                  <a:gd name="T9" fmla="*/ 12 h 300"/>
                  <a:gd name="T10" fmla="*/ 157 w 255"/>
                  <a:gd name="T11" fmla="*/ 0 h 300"/>
                  <a:gd name="T12" fmla="*/ 244 w 255"/>
                  <a:gd name="T13" fmla="*/ 44 h 300"/>
                  <a:gd name="T14" fmla="*/ 234 w 255"/>
                  <a:gd name="T15" fmla="*/ 184 h 300"/>
                  <a:gd name="T16" fmla="*/ 216 w 255"/>
                  <a:gd name="T17" fmla="*/ 293 h 300"/>
                  <a:gd name="T18" fmla="*/ 35 w 255"/>
                  <a:gd name="T19" fmla="*/ 29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300">
                    <a:moveTo>
                      <a:pt x="35" y="292"/>
                    </a:moveTo>
                    <a:cubicBezTo>
                      <a:pt x="51" y="247"/>
                      <a:pt x="42" y="234"/>
                      <a:pt x="21" y="184"/>
                    </a:cubicBezTo>
                    <a:cubicBezTo>
                      <a:pt x="0" y="134"/>
                      <a:pt x="43" y="106"/>
                      <a:pt x="11" y="44"/>
                    </a:cubicBezTo>
                    <a:cubicBezTo>
                      <a:pt x="39" y="26"/>
                      <a:pt x="75" y="19"/>
                      <a:pt x="97" y="1"/>
                    </a:cubicBezTo>
                    <a:cubicBezTo>
                      <a:pt x="108" y="10"/>
                      <a:pt x="115" y="12"/>
                      <a:pt x="127" y="12"/>
                    </a:cubicBezTo>
                    <a:cubicBezTo>
                      <a:pt x="139" y="12"/>
                      <a:pt x="146" y="10"/>
                      <a:pt x="157" y="0"/>
                    </a:cubicBezTo>
                    <a:cubicBezTo>
                      <a:pt x="173" y="14"/>
                      <a:pt x="215" y="25"/>
                      <a:pt x="244" y="44"/>
                    </a:cubicBezTo>
                    <a:cubicBezTo>
                      <a:pt x="214" y="108"/>
                      <a:pt x="255" y="119"/>
                      <a:pt x="234" y="184"/>
                    </a:cubicBezTo>
                    <a:cubicBezTo>
                      <a:pt x="218" y="234"/>
                      <a:pt x="193" y="237"/>
                      <a:pt x="216" y="293"/>
                    </a:cubicBezTo>
                    <a:cubicBezTo>
                      <a:pt x="160" y="300"/>
                      <a:pt x="91" y="300"/>
                      <a:pt x="35" y="292"/>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2" name="íŝľiďe">
                <a:extLst>
                  <a:ext uri="{FF2B5EF4-FFF2-40B4-BE49-F238E27FC236}">
                    <a16:creationId xmlns:a16="http://schemas.microsoft.com/office/drawing/2014/main" id="{7BF0D639-EBB2-43CE-A2A4-FE74D1A62A77}"/>
                  </a:ext>
                </a:extLst>
              </p:cNvPr>
              <p:cNvSpPr/>
              <p:nvPr/>
            </p:nvSpPr>
            <p:spPr bwMode="auto">
              <a:xfrm>
                <a:off x="5289551" y="3676612"/>
                <a:ext cx="300038" cy="604838"/>
              </a:xfrm>
              <a:custGeom>
                <a:avLst/>
                <a:gdLst>
                  <a:gd name="T0" fmla="*/ 3 w 189"/>
                  <a:gd name="T1" fmla="*/ 26 h 381"/>
                  <a:gd name="T2" fmla="*/ 0 w 189"/>
                  <a:gd name="T3" fmla="*/ 140 h 381"/>
                  <a:gd name="T4" fmla="*/ 94 w 189"/>
                  <a:gd name="T5" fmla="*/ 381 h 381"/>
                  <a:gd name="T6" fmla="*/ 189 w 189"/>
                  <a:gd name="T7" fmla="*/ 140 h 381"/>
                  <a:gd name="T8" fmla="*/ 182 w 189"/>
                  <a:gd name="T9" fmla="*/ 23 h 381"/>
                  <a:gd name="T10" fmla="*/ 143 w 189"/>
                  <a:gd name="T11" fmla="*/ 0 h 381"/>
                  <a:gd name="T12" fmla="*/ 45 w 189"/>
                  <a:gd name="T13" fmla="*/ 2 h 381"/>
                  <a:gd name="T14" fmla="*/ 3 w 189"/>
                  <a:gd name="T15" fmla="*/ 26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381">
                    <a:moveTo>
                      <a:pt x="3" y="26"/>
                    </a:moveTo>
                    <a:lnTo>
                      <a:pt x="0" y="140"/>
                    </a:lnTo>
                    <a:lnTo>
                      <a:pt x="94" y="381"/>
                    </a:lnTo>
                    <a:lnTo>
                      <a:pt x="189" y="140"/>
                    </a:lnTo>
                    <a:lnTo>
                      <a:pt x="182" y="23"/>
                    </a:lnTo>
                    <a:lnTo>
                      <a:pt x="143" y="0"/>
                    </a:lnTo>
                    <a:lnTo>
                      <a:pt x="45" y="2"/>
                    </a:lnTo>
                    <a:lnTo>
                      <a:pt x="3"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3" name="ïšlïḓé">
                <a:extLst>
                  <a:ext uri="{FF2B5EF4-FFF2-40B4-BE49-F238E27FC236}">
                    <a16:creationId xmlns:a16="http://schemas.microsoft.com/office/drawing/2014/main" id="{16A2E787-27AD-438E-8BB1-486142B8AA07}"/>
                  </a:ext>
                </a:extLst>
              </p:cNvPr>
              <p:cNvSpPr/>
              <p:nvPr/>
            </p:nvSpPr>
            <p:spPr bwMode="auto">
              <a:xfrm>
                <a:off x="5360988" y="3614699"/>
                <a:ext cx="152400" cy="157163"/>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4" name="îsľiďe">
                <a:extLst>
                  <a:ext uri="{FF2B5EF4-FFF2-40B4-BE49-F238E27FC236}">
                    <a16:creationId xmlns:a16="http://schemas.microsoft.com/office/drawing/2014/main" id="{F8EA0733-E360-4642-A8A7-49F9D81D407D}"/>
                  </a:ext>
                </a:extLst>
              </p:cNvPr>
              <p:cNvSpPr/>
              <p:nvPr/>
            </p:nvSpPr>
            <p:spPr bwMode="auto">
              <a:xfrm>
                <a:off x="5200651" y="3130512"/>
                <a:ext cx="473075" cy="576263"/>
              </a:xfrm>
              <a:custGeom>
                <a:avLst/>
                <a:gdLst>
                  <a:gd name="T0" fmla="*/ 92 w 183"/>
                  <a:gd name="T1" fmla="*/ 223 h 223"/>
                  <a:gd name="T2" fmla="*/ 163 w 183"/>
                  <a:gd name="T3" fmla="*/ 148 h 223"/>
                  <a:gd name="T4" fmla="*/ 165 w 183"/>
                  <a:gd name="T5" fmla="*/ 150 h 223"/>
                  <a:gd name="T6" fmla="*/ 180 w 183"/>
                  <a:gd name="T7" fmla="*/ 126 h 223"/>
                  <a:gd name="T8" fmla="*/ 174 w 183"/>
                  <a:gd name="T9" fmla="*/ 98 h 223"/>
                  <a:gd name="T10" fmla="*/ 173 w 183"/>
                  <a:gd name="T11" fmla="*/ 98 h 223"/>
                  <a:gd name="T12" fmla="*/ 92 w 183"/>
                  <a:gd name="T13" fmla="*/ 0 h 223"/>
                  <a:gd name="T14" fmla="*/ 11 w 183"/>
                  <a:gd name="T15" fmla="*/ 98 h 223"/>
                  <a:gd name="T16" fmla="*/ 9 w 183"/>
                  <a:gd name="T17" fmla="*/ 98 h 223"/>
                  <a:gd name="T18" fmla="*/ 3 w 183"/>
                  <a:gd name="T19" fmla="*/ 126 h 223"/>
                  <a:gd name="T20" fmla="*/ 18 w 183"/>
                  <a:gd name="T21" fmla="*/ 150 h 223"/>
                  <a:gd name="T22" fmla="*/ 21 w 183"/>
                  <a:gd name="T23" fmla="*/ 148 h 223"/>
                  <a:gd name="T24" fmla="*/ 92 w 183"/>
                  <a:gd name="T25"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223">
                    <a:moveTo>
                      <a:pt x="92" y="223"/>
                    </a:moveTo>
                    <a:cubicBezTo>
                      <a:pt x="121" y="223"/>
                      <a:pt x="148" y="189"/>
                      <a:pt x="163" y="148"/>
                    </a:cubicBezTo>
                    <a:cubicBezTo>
                      <a:pt x="163" y="149"/>
                      <a:pt x="164" y="150"/>
                      <a:pt x="165" y="150"/>
                    </a:cubicBezTo>
                    <a:cubicBezTo>
                      <a:pt x="171" y="151"/>
                      <a:pt x="178" y="140"/>
                      <a:pt x="180" y="126"/>
                    </a:cubicBezTo>
                    <a:cubicBezTo>
                      <a:pt x="183" y="111"/>
                      <a:pt x="180" y="99"/>
                      <a:pt x="174" y="98"/>
                    </a:cubicBezTo>
                    <a:cubicBezTo>
                      <a:pt x="174" y="97"/>
                      <a:pt x="173" y="97"/>
                      <a:pt x="173" y="98"/>
                    </a:cubicBezTo>
                    <a:cubicBezTo>
                      <a:pt x="176" y="47"/>
                      <a:pt x="155" y="0"/>
                      <a:pt x="92" y="0"/>
                    </a:cubicBezTo>
                    <a:cubicBezTo>
                      <a:pt x="29" y="0"/>
                      <a:pt x="8" y="47"/>
                      <a:pt x="11" y="98"/>
                    </a:cubicBezTo>
                    <a:cubicBezTo>
                      <a:pt x="10" y="97"/>
                      <a:pt x="10" y="97"/>
                      <a:pt x="9" y="98"/>
                    </a:cubicBezTo>
                    <a:cubicBezTo>
                      <a:pt x="3" y="99"/>
                      <a:pt x="0" y="111"/>
                      <a:pt x="3" y="126"/>
                    </a:cubicBezTo>
                    <a:cubicBezTo>
                      <a:pt x="5" y="140"/>
                      <a:pt x="12" y="151"/>
                      <a:pt x="18" y="150"/>
                    </a:cubicBezTo>
                    <a:cubicBezTo>
                      <a:pt x="19" y="150"/>
                      <a:pt x="20" y="149"/>
                      <a:pt x="21" y="148"/>
                    </a:cubicBezTo>
                    <a:cubicBezTo>
                      <a:pt x="35" y="189"/>
                      <a:pt x="62" y="223"/>
                      <a:pt x="92" y="223"/>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5" name="ísļíḑe">
                <a:extLst>
                  <a:ext uri="{FF2B5EF4-FFF2-40B4-BE49-F238E27FC236}">
                    <a16:creationId xmlns:a16="http://schemas.microsoft.com/office/drawing/2014/main" id="{7970DBFE-2EB8-486A-8D06-7143093C3233}"/>
                  </a:ext>
                </a:extLst>
              </p:cNvPr>
              <p:cNvSpPr/>
              <p:nvPr/>
            </p:nvSpPr>
            <p:spPr bwMode="auto">
              <a:xfrm>
                <a:off x="5402263" y="3759162"/>
                <a:ext cx="73025" cy="109538"/>
              </a:xfrm>
              <a:custGeom>
                <a:avLst/>
                <a:gdLst>
                  <a:gd name="T0" fmla="*/ 24 w 28"/>
                  <a:gd name="T1" fmla="*/ 42 h 42"/>
                  <a:gd name="T2" fmla="*/ 28 w 28"/>
                  <a:gd name="T3" fmla="*/ 34 h 42"/>
                  <a:gd name="T4" fmla="*/ 14 w 28"/>
                  <a:gd name="T5" fmla="*/ 0 h 42"/>
                  <a:gd name="T6" fmla="*/ 0 w 28"/>
                  <a:gd name="T7" fmla="*/ 33 h 42"/>
                  <a:gd name="T8" fmla="*/ 5 w 28"/>
                  <a:gd name="T9" fmla="*/ 42 h 42"/>
                  <a:gd name="T10" fmla="*/ 24 w 28"/>
                  <a:gd name="T11" fmla="*/ 42 h 42"/>
                </a:gdLst>
                <a:ahLst/>
                <a:cxnLst>
                  <a:cxn ang="0">
                    <a:pos x="T0" y="T1"/>
                  </a:cxn>
                  <a:cxn ang="0">
                    <a:pos x="T2" y="T3"/>
                  </a:cxn>
                  <a:cxn ang="0">
                    <a:pos x="T4" y="T5"/>
                  </a:cxn>
                  <a:cxn ang="0">
                    <a:pos x="T6" y="T7"/>
                  </a:cxn>
                  <a:cxn ang="0">
                    <a:pos x="T8" y="T9"/>
                  </a:cxn>
                  <a:cxn ang="0">
                    <a:pos x="T10" y="T11"/>
                  </a:cxn>
                </a:cxnLst>
                <a:rect l="0" t="0" r="r" b="b"/>
                <a:pathLst>
                  <a:path w="28" h="42">
                    <a:moveTo>
                      <a:pt x="24" y="42"/>
                    </a:moveTo>
                    <a:cubicBezTo>
                      <a:pt x="28" y="34"/>
                      <a:pt x="28" y="34"/>
                      <a:pt x="28" y="34"/>
                    </a:cubicBezTo>
                    <a:cubicBezTo>
                      <a:pt x="14" y="0"/>
                      <a:pt x="14" y="0"/>
                      <a:pt x="14" y="0"/>
                    </a:cubicBezTo>
                    <a:cubicBezTo>
                      <a:pt x="0" y="33"/>
                      <a:pt x="0" y="33"/>
                      <a:pt x="0" y="33"/>
                    </a:cubicBezTo>
                    <a:cubicBezTo>
                      <a:pt x="5" y="42"/>
                      <a:pt x="5" y="42"/>
                      <a:pt x="5" y="42"/>
                    </a:cubicBezTo>
                    <a:cubicBezTo>
                      <a:pt x="11" y="42"/>
                      <a:pt x="17" y="42"/>
                      <a:pt x="24" y="42"/>
                    </a:cubicBez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6" name="i$1ide">
                <a:extLst>
                  <a:ext uri="{FF2B5EF4-FFF2-40B4-BE49-F238E27FC236}">
                    <a16:creationId xmlns:a16="http://schemas.microsoft.com/office/drawing/2014/main" id="{6799F181-D694-4A89-BF8B-030DD31EBE55}"/>
                  </a:ext>
                </a:extLst>
              </p:cNvPr>
              <p:cNvSpPr/>
              <p:nvPr/>
            </p:nvSpPr>
            <p:spPr bwMode="auto">
              <a:xfrm>
                <a:off x="5318126" y="3679787"/>
                <a:ext cx="120650" cy="227013"/>
              </a:xfrm>
              <a:custGeom>
                <a:avLst/>
                <a:gdLst>
                  <a:gd name="T0" fmla="*/ 27 w 76"/>
                  <a:gd name="T1" fmla="*/ 0 h 143"/>
                  <a:gd name="T2" fmla="*/ 76 w 76"/>
                  <a:gd name="T3" fmla="*/ 50 h 143"/>
                  <a:gd name="T4" fmla="*/ 42 w 76"/>
                  <a:gd name="T5" fmla="*/ 143 h 143"/>
                  <a:gd name="T6" fmla="*/ 0 w 76"/>
                  <a:gd name="T7" fmla="*/ 17 h 143"/>
                  <a:gd name="T8" fmla="*/ 27 w 76"/>
                  <a:gd name="T9" fmla="*/ 0 h 143"/>
                </a:gdLst>
                <a:ahLst/>
                <a:cxnLst>
                  <a:cxn ang="0">
                    <a:pos x="T0" y="T1"/>
                  </a:cxn>
                  <a:cxn ang="0">
                    <a:pos x="T2" y="T3"/>
                  </a:cxn>
                  <a:cxn ang="0">
                    <a:pos x="T4" y="T5"/>
                  </a:cxn>
                  <a:cxn ang="0">
                    <a:pos x="T6" y="T7"/>
                  </a:cxn>
                  <a:cxn ang="0">
                    <a:pos x="T8" y="T9"/>
                  </a:cxn>
                </a:cxnLst>
                <a:rect l="0" t="0" r="r" b="b"/>
                <a:pathLst>
                  <a:path w="76" h="143">
                    <a:moveTo>
                      <a:pt x="27" y="0"/>
                    </a:moveTo>
                    <a:lnTo>
                      <a:pt x="76" y="50"/>
                    </a:lnTo>
                    <a:lnTo>
                      <a:pt x="42" y="143"/>
                    </a:lnTo>
                    <a:lnTo>
                      <a:pt x="0" y="17"/>
                    </a:lnTo>
                    <a:lnTo>
                      <a:pt x="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7" name="iS1iḋé">
                <a:extLst>
                  <a:ext uri="{FF2B5EF4-FFF2-40B4-BE49-F238E27FC236}">
                    <a16:creationId xmlns:a16="http://schemas.microsoft.com/office/drawing/2014/main" id="{BBD7FE77-EE4D-454A-A09E-19028AF7D999}"/>
                  </a:ext>
                </a:extLst>
              </p:cNvPr>
              <p:cNvSpPr/>
              <p:nvPr/>
            </p:nvSpPr>
            <p:spPr bwMode="auto">
              <a:xfrm>
                <a:off x="5208588" y="3705187"/>
                <a:ext cx="230188" cy="579438"/>
              </a:xfrm>
              <a:custGeom>
                <a:avLst/>
                <a:gdLst>
                  <a:gd name="T0" fmla="*/ 69 w 145"/>
                  <a:gd name="T1" fmla="*/ 0 h 365"/>
                  <a:gd name="T2" fmla="*/ 145 w 145"/>
                  <a:gd name="T3" fmla="*/ 365 h 365"/>
                  <a:gd name="T4" fmla="*/ 20 w 145"/>
                  <a:gd name="T5" fmla="*/ 165 h 365"/>
                  <a:gd name="T6" fmla="*/ 36 w 145"/>
                  <a:gd name="T7" fmla="*/ 130 h 365"/>
                  <a:gd name="T8" fmla="*/ 0 w 145"/>
                  <a:gd name="T9" fmla="*/ 101 h 365"/>
                  <a:gd name="T10" fmla="*/ 49 w 145"/>
                  <a:gd name="T11" fmla="*/ 11 h 365"/>
                  <a:gd name="T12" fmla="*/ 69 w 145"/>
                  <a:gd name="T13" fmla="*/ 0 h 365"/>
                </a:gdLst>
                <a:ahLst/>
                <a:cxnLst>
                  <a:cxn ang="0">
                    <a:pos x="T0" y="T1"/>
                  </a:cxn>
                  <a:cxn ang="0">
                    <a:pos x="T2" y="T3"/>
                  </a:cxn>
                  <a:cxn ang="0">
                    <a:pos x="T4" y="T5"/>
                  </a:cxn>
                  <a:cxn ang="0">
                    <a:pos x="T6" y="T7"/>
                  </a:cxn>
                  <a:cxn ang="0">
                    <a:pos x="T8" y="T9"/>
                  </a:cxn>
                  <a:cxn ang="0">
                    <a:pos x="T10" y="T11"/>
                  </a:cxn>
                  <a:cxn ang="0">
                    <a:pos x="T12" y="T13"/>
                  </a:cxn>
                </a:cxnLst>
                <a:rect l="0" t="0" r="r" b="b"/>
                <a:pathLst>
                  <a:path w="145" h="365">
                    <a:moveTo>
                      <a:pt x="69" y="0"/>
                    </a:moveTo>
                    <a:lnTo>
                      <a:pt x="145" y="365"/>
                    </a:lnTo>
                    <a:lnTo>
                      <a:pt x="20" y="165"/>
                    </a:lnTo>
                    <a:lnTo>
                      <a:pt x="36" y="130"/>
                    </a:lnTo>
                    <a:lnTo>
                      <a:pt x="0" y="101"/>
                    </a:lnTo>
                    <a:lnTo>
                      <a:pt x="49" y="11"/>
                    </a:lnTo>
                    <a:lnTo>
                      <a:pt x="69"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8" name="íşḷïḍé">
                <a:extLst>
                  <a:ext uri="{FF2B5EF4-FFF2-40B4-BE49-F238E27FC236}">
                    <a16:creationId xmlns:a16="http://schemas.microsoft.com/office/drawing/2014/main" id="{C939A8EF-0137-48F5-8046-2265E9999C2F}"/>
                  </a:ext>
                </a:extLst>
              </p:cNvPr>
              <p:cNvSpPr/>
              <p:nvPr/>
            </p:nvSpPr>
            <p:spPr bwMode="auto">
              <a:xfrm>
                <a:off x="5438776" y="3676612"/>
                <a:ext cx="122238" cy="230188"/>
              </a:xfrm>
              <a:custGeom>
                <a:avLst/>
                <a:gdLst>
                  <a:gd name="T0" fmla="*/ 49 w 77"/>
                  <a:gd name="T1" fmla="*/ 0 h 145"/>
                  <a:gd name="T2" fmla="*/ 0 w 77"/>
                  <a:gd name="T3" fmla="*/ 52 h 145"/>
                  <a:gd name="T4" fmla="*/ 34 w 77"/>
                  <a:gd name="T5" fmla="*/ 145 h 145"/>
                  <a:gd name="T6" fmla="*/ 77 w 77"/>
                  <a:gd name="T7" fmla="*/ 19 h 145"/>
                  <a:gd name="T8" fmla="*/ 49 w 77"/>
                  <a:gd name="T9" fmla="*/ 0 h 145"/>
                </a:gdLst>
                <a:ahLst/>
                <a:cxnLst>
                  <a:cxn ang="0">
                    <a:pos x="T0" y="T1"/>
                  </a:cxn>
                  <a:cxn ang="0">
                    <a:pos x="T2" y="T3"/>
                  </a:cxn>
                  <a:cxn ang="0">
                    <a:pos x="T4" y="T5"/>
                  </a:cxn>
                  <a:cxn ang="0">
                    <a:pos x="T6" y="T7"/>
                  </a:cxn>
                  <a:cxn ang="0">
                    <a:pos x="T8" y="T9"/>
                  </a:cxn>
                </a:cxnLst>
                <a:rect l="0" t="0" r="r" b="b"/>
                <a:pathLst>
                  <a:path w="77" h="145">
                    <a:moveTo>
                      <a:pt x="49" y="0"/>
                    </a:moveTo>
                    <a:lnTo>
                      <a:pt x="0" y="52"/>
                    </a:lnTo>
                    <a:lnTo>
                      <a:pt x="34" y="145"/>
                    </a:lnTo>
                    <a:lnTo>
                      <a:pt x="77" y="19"/>
                    </a:lnTo>
                    <a:lnTo>
                      <a:pt x="4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59" name="ïŝľïdè">
                <a:extLst>
                  <a:ext uri="{FF2B5EF4-FFF2-40B4-BE49-F238E27FC236}">
                    <a16:creationId xmlns:a16="http://schemas.microsoft.com/office/drawing/2014/main" id="{E814B392-2F54-437D-B062-E789308C68AC}"/>
                  </a:ext>
                </a:extLst>
              </p:cNvPr>
              <p:cNvSpPr/>
              <p:nvPr/>
            </p:nvSpPr>
            <p:spPr bwMode="auto">
              <a:xfrm>
                <a:off x="5389563" y="3922674"/>
                <a:ext cx="98425" cy="361950"/>
              </a:xfrm>
              <a:custGeom>
                <a:avLst/>
                <a:gdLst>
                  <a:gd name="T0" fmla="*/ 17 w 62"/>
                  <a:gd name="T1" fmla="*/ 0 h 228"/>
                  <a:gd name="T2" fmla="*/ 48 w 62"/>
                  <a:gd name="T3" fmla="*/ 0 h 228"/>
                  <a:gd name="T4" fmla="*/ 62 w 62"/>
                  <a:gd name="T5" fmla="*/ 155 h 228"/>
                  <a:gd name="T6" fmla="*/ 31 w 62"/>
                  <a:gd name="T7" fmla="*/ 228 h 228"/>
                  <a:gd name="T8" fmla="*/ 0 w 62"/>
                  <a:gd name="T9" fmla="*/ 155 h 228"/>
                  <a:gd name="T10" fmla="*/ 17 w 62"/>
                  <a:gd name="T11" fmla="*/ 0 h 228"/>
                </a:gdLst>
                <a:ahLst/>
                <a:cxnLst>
                  <a:cxn ang="0">
                    <a:pos x="T0" y="T1"/>
                  </a:cxn>
                  <a:cxn ang="0">
                    <a:pos x="T2" y="T3"/>
                  </a:cxn>
                  <a:cxn ang="0">
                    <a:pos x="T4" y="T5"/>
                  </a:cxn>
                  <a:cxn ang="0">
                    <a:pos x="T6" y="T7"/>
                  </a:cxn>
                  <a:cxn ang="0">
                    <a:pos x="T8" y="T9"/>
                  </a:cxn>
                  <a:cxn ang="0">
                    <a:pos x="T10" y="T11"/>
                  </a:cxn>
                </a:cxnLst>
                <a:rect l="0" t="0" r="r" b="b"/>
                <a:pathLst>
                  <a:path w="62" h="228">
                    <a:moveTo>
                      <a:pt x="17" y="0"/>
                    </a:moveTo>
                    <a:lnTo>
                      <a:pt x="48" y="0"/>
                    </a:lnTo>
                    <a:lnTo>
                      <a:pt x="62" y="155"/>
                    </a:lnTo>
                    <a:lnTo>
                      <a:pt x="31" y="228"/>
                    </a:lnTo>
                    <a:lnTo>
                      <a:pt x="0" y="155"/>
                    </a:lnTo>
                    <a:lnTo>
                      <a:pt x="17" y="0"/>
                    </a:ln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0" name="ïSḷîḓé">
                <a:extLst>
                  <a:ext uri="{FF2B5EF4-FFF2-40B4-BE49-F238E27FC236}">
                    <a16:creationId xmlns:a16="http://schemas.microsoft.com/office/drawing/2014/main" id="{1E1E0798-110A-42F0-A4E5-516F8022BF41}"/>
                  </a:ext>
                </a:extLst>
              </p:cNvPr>
              <p:cNvSpPr/>
              <p:nvPr/>
            </p:nvSpPr>
            <p:spPr bwMode="auto">
              <a:xfrm>
                <a:off x="5318126" y="3679787"/>
                <a:ext cx="120650" cy="190500"/>
              </a:xfrm>
              <a:custGeom>
                <a:avLst/>
                <a:gdLst>
                  <a:gd name="T0" fmla="*/ 27 w 76"/>
                  <a:gd name="T1" fmla="*/ 0 h 120"/>
                  <a:gd name="T2" fmla="*/ 76 w 76"/>
                  <a:gd name="T3" fmla="*/ 50 h 120"/>
                  <a:gd name="T4" fmla="*/ 40 w 76"/>
                  <a:gd name="T5" fmla="*/ 120 h 120"/>
                  <a:gd name="T6" fmla="*/ 0 w 76"/>
                  <a:gd name="T7" fmla="*/ 17 h 120"/>
                  <a:gd name="T8" fmla="*/ 27 w 76"/>
                  <a:gd name="T9" fmla="*/ 0 h 120"/>
                </a:gdLst>
                <a:ahLst/>
                <a:cxnLst>
                  <a:cxn ang="0">
                    <a:pos x="T0" y="T1"/>
                  </a:cxn>
                  <a:cxn ang="0">
                    <a:pos x="T2" y="T3"/>
                  </a:cxn>
                  <a:cxn ang="0">
                    <a:pos x="T4" y="T5"/>
                  </a:cxn>
                  <a:cxn ang="0">
                    <a:pos x="T6" y="T7"/>
                  </a:cxn>
                  <a:cxn ang="0">
                    <a:pos x="T8" y="T9"/>
                  </a:cxn>
                </a:cxnLst>
                <a:rect l="0" t="0" r="r" b="b"/>
                <a:pathLst>
                  <a:path w="76" h="120">
                    <a:moveTo>
                      <a:pt x="27" y="0"/>
                    </a:moveTo>
                    <a:lnTo>
                      <a:pt x="76" y="50"/>
                    </a:lnTo>
                    <a:lnTo>
                      <a:pt x="40" y="120"/>
                    </a:lnTo>
                    <a:lnTo>
                      <a:pt x="0" y="17"/>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1" name="iş1ídê">
                <a:extLst>
                  <a:ext uri="{FF2B5EF4-FFF2-40B4-BE49-F238E27FC236}">
                    <a16:creationId xmlns:a16="http://schemas.microsoft.com/office/drawing/2014/main" id="{F39BB39E-6D68-44D9-883A-9A4A31B4B3B8}"/>
                  </a:ext>
                </a:extLst>
              </p:cNvPr>
              <p:cNvSpPr/>
              <p:nvPr/>
            </p:nvSpPr>
            <p:spPr bwMode="auto">
              <a:xfrm>
                <a:off x="5229226" y="3705187"/>
                <a:ext cx="209550" cy="579438"/>
              </a:xfrm>
              <a:custGeom>
                <a:avLst/>
                <a:gdLst>
                  <a:gd name="T0" fmla="*/ 56 w 132"/>
                  <a:gd name="T1" fmla="*/ 0 h 365"/>
                  <a:gd name="T2" fmla="*/ 132 w 132"/>
                  <a:gd name="T3" fmla="*/ 365 h 365"/>
                  <a:gd name="T4" fmla="*/ 18 w 132"/>
                  <a:gd name="T5" fmla="*/ 148 h 365"/>
                  <a:gd name="T6" fmla="*/ 38 w 132"/>
                  <a:gd name="T7" fmla="*/ 122 h 365"/>
                  <a:gd name="T8" fmla="*/ 0 w 132"/>
                  <a:gd name="T9" fmla="*/ 93 h 365"/>
                  <a:gd name="T10" fmla="*/ 36 w 132"/>
                  <a:gd name="T11" fmla="*/ 11 h 365"/>
                  <a:gd name="T12" fmla="*/ 56 w 132"/>
                  <a:gd name="T13" fmla="*/ 0 h 365"/>
                </a:gdLst>
                <a:ahLst/>
                <a:cxnLst>
                  <a:cxn ang="0">
                    <a:pos x="T0" y="T1"/>
                  </a:cxn>
                  <a:cxn ang="0">
                    <a:pos x="T2" y="T3"/>
                  </a:cxn>
                  <a:cxn ang="0">
                    <a:pos x="T4" y="T5"/>
                  </a:cxn>
                  <a:cxn ang="0">
                    <a:pos x="T6" y="T7"/>
                  </a:cxn>
                  <a:cxn ang="0">
                    <a:pos x="T8" y="T9"/>
                  </a:cxn>
                  <a:cxn ang="0">
                    <a:pos x="T10" y="T11"/>
                  </a:cxn>
                  <a:cxn ang="0">
                    <a:pos x="T12" y="T13"/>
                  </a:cxn>
                </a:cxnLst>
                <a:rect l="0" t="0" r="r" b="b"/>
                <a:pathLst>
                  <a:path w="132" h="365">
                    <a:moveTo>
                      <a:pt x="56" y="0"/>
                    </a:moveTo>
                    <a:lnTo>
                      <a:pt x="132" y="365"/>
                    </a:lnTo>
                    <a:lnTo>
                      <a:pt x="18" y="148"/>
                    </a:lnTo>
                    <a:lnTo>
                      <a:pt x="38" y="122"/>
                    </a:lnTo>
                    <a:lnTo>
                      <a:pt x="0" y="93"/>
                    </a:lnTo>
                    <a:lnTo>
                      <a:pt x="36" y="11"/>
                    </a:lnTo>
                    <a:lnTo>
                      <a:pt x="56"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2" name="ïŝḷiḓé">
                <a:extLst>
                  <a:ext uri="{FF2B5EF4-FFF2-40B4-BE49-F238E27FC236}">
                    <a16:creationId xmlns:a16="http://schemas.microsoft.com/office/drawing/2014/main" id="{EB7C8FD5-5EC6-47C8-A7A7-78779DD72D27}"/>
                  </a:ext>
                </a:extLst>
              </p:cNvPr>
              <p:cNvSpPr/>
              <p:nvPr/>
            </p:nvSpPr>
            <p:spPr bwMode="auto">
              <a:xfrm>
                <a:off x="5438776" y="3702012"/>
                <a:ext cx="230188" cy="582613"/>
              </a:xfrm>
              <a:custGeom>
                <a:avLst/>
                <a:gdLst>
                  <a:gd name="T0" fmla="*/ 78 w 145"/>
                  <a:gd name="T1" fmla="*/ 0 h 367"/>
                  <a:gd name="T2" fmla="*/ 0 w 145"/>
                  <a:gd name="T3" fmla="*/ 367 h 367"/>
                  <a:gd name="T4" fmla="*/ 126 w 145"/>
                  <a:gd name="T5" fmla="*/ 167 h 367"/>
                  <a:gd name="T6" fmla="*/ 109 w 145"/>
                  <a:gd name="T7" fmla="*/ 132 h 367"/>
                  <a:gd name="T8" fmla="*/ 145 w 145"/>
                  <a:gd name="T9" fmla="*/ 103 h 367"/>
                  <a:gd name="T10" fmla="*/ 106 w 145"/>
                  <a:gd name="T11" fmla="*/ 13 h 367"/>
                  <a:gd name="T12" fmla="*/ 78 w 145"/>
                  <a:gd name="T13" fmla="*/ 0 h 367"/>
                </a:gdLst>
                <a:ahLst/>
                <a:cxnLst>
                  <a:cxn ang="0">
                    <a:pos x="T0" y="T1"/>
                  </a:cxn>
                  <a:cxn ang="0">
                    <a:pos x="T2" y="T3"/>
                  </a:cxn>
                  <a:cxn ang="0">
                    <a:pos x="T4" y="T5"/>
                  </a:cxn>
                  <a:cxn ang="0">
                    <a:pos x="T6" y="T7"/>
                  </a:cxn>
                  <a:cxn ang="0">
                    <a:pos x="T8" y="T9"/>
                  </a:cxn>
                  <a:cxn ang="0">
                    <a:pos x="T10" y="T11"/>
                  </a:cxn>
                  <a:cxn ang="0">
                    <a:pos x="T12" y="T13"/>
                  </a:cxn>
                </a:cxnLst>
                <a:rect l="0" t="0" r="r" b="b"/>
                <a:pathLst>
                  <a:path w="145" h="367">
                    <a:moveTo>
                      <a:pt x="78" y="0"/>
                    </a:moveTo>
                    <a:lnTo>
                      <a:pt x="0" y="367"/>
                    </a:lnTo>
                    <a:lnTo>
                      <a:pt x="126" y="167"/>
                    </a:lnTo>
                    <a:lnTo>
                      <a:pt x="109" y="132"/>
                    </a:lnTo>
                    <a:lnTo>
                      <a:pt x="145" y="103"/>
                    </a:lnTo>
                    <a:lnTo>
                      <a:pt x="106" y="13"/>
                    </a:lnTo>
                    <a:lnTo>
                      <a:pt x="78"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3" name="îṩḷïḑê">
                <a:extLst>
                  <a:ext uri="{FF2B5EF4-FFF2-40B4-BE49-F238E27FC236}">
                    <a16:creationId xmlns:a16="http://schemas.microsoft.com/office/drawing/2014/main" id="{3FC9C38D-3572-418B-A220-B12919DD9C51}"/>
                  </a:ext>
                </a:extLst>
              </p:cNvPr>
              <p:cNvSpPr/>
              <p:nvPr/>
            </p:nvSpPr>
            <p:spPr bwMode="auto">
              <a:xfrm>
                <a:off x="5438776" y="3702012"/>
                <a:ext cx="207963" cy="582613"/>
              </a:xfrm>
              <a:custGeom>
                <a:avLst/>
                <a:gdLst>
                  <a:gd name="T0" fmla="*/ 78 w 131"/>
                  <a:gd name="T1" fmla="*/ 0 h 367"/>
                  <a:gd name="T2" fmla="*/ 0 w 131"/>
                  <a:gd name="T3" fmla="*/ 367 h 367"/>
                  <a:gd name="T4" fmla="*/ 114 w 131"/>
                  <a:gd name="T5" fmla="*/ 150 h 367"/>
                  <a:gd name="T6" fmla="*/ 95 w 131"/>
                  <a:gd name="T7" fmla="*/ 124 h 367"/>
                  <a:gd name="T8" fmla="*/ 131 w 131"/>
                  <a:gd name="T9" fmla="*/ 95 h 367"/>
                  <a:gd name="T10" fmla="*/ 106 w 131"/>
                  <a:gd name="T11" fmla="*/ 13 h 367"/>
                  <a:gd name="T12" fmla="*/ 78 w 131"/>
                  <a:gd name="T13" fmla="*/ 0 h 367"/>
                </a:gdLst>
                <a:ahLst/>
                <a:cxnLst>
                  <a:cxn ang="0">
                    <a:pos x="T0" y="T1"/>
                  </a:cxn>
                  <a:cxn ang="0">
                    <a:pos x="T2" y="T3"/>
                  </a:cxn>
                  <a:cxn ang="0">
                    <a:pos x="T4" y="T5"/>
                  </a:cxn>
                  <a:cxn ang="0">
                    <a:pos x="T6" y="T7"/>
                  </a:cxn>
                  <a:cxn ang="0">
                    <a:pos x="T8" y="T9"/>
                  </a:cxn>
                  <a:cxn ang="0">
                    <a:pos x="T10" y="T11"/>
                  </a:cxn>
                  <a:cxn ang="0">
                    <a:pos x="T12" y="T13"/>
                  </a:cxn>
                </a:cxnLst>
                <a:rect l="0" t="0" r="r" b="b"/>
                <a:pathLst>
                  <a:path w="131" h="367">
                    <a:moveTo>
                      <a:pt x="78" y="0"/>
                    </a:moveTo>
                    <a:lnTo>
                      <a:pt x="0" y="367"/>
                    </a:lnTo>
                    <a:lnTo>
                      <a:pt x="114" y="150"/>
                    </a:lnTo>
                    <a:lnTo>
                      <a:pt x="95" y="124"/>
                    </a:lnTo>
                    <a:lnTo>
                      <a:pt x="131" y="95"/>
                    </a:lnTo>
                    <a:lnTo>
                      <a:pt x="106" y="13"/>
                    </a:lnTo>
                    <a:lnTo>
                      <a:pt x="78"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4" name="íṥļiḍê">
                <a:extLst>
                  <a:ext uri="{FF2B5EF4-FFF2-40B4-BE49-F238E27FC236}">
                    <a16:creationId xmlns:a16="http://schemas.microsoft.com/office/drawing/2014/main" id="{CE6CE40B-0275-4171-AC16-C2C13F9853F8}"/>
                  </a:ext>
                </a:extLst>
              </p:cNvPr>
              <p:cNvSpPr/>
              <p:nvPr/>
            </p:nvSpPr>
            <p:spPr bwMode="auto">
              <a:xfrm>
                <a:off x="5438776" y="3676612"/>
                <a:ext cx="122238" cy="193675"/>
              </a:xfrm>
              <a:custGeom>
                <a:avLst/>
                <a:gdLst>
                  <a:gd name="T0" fmla="*/ 49 w 77"/>
                  <a:gd name="T1" fmla="*/ 0 h 122"/>
                  <a:gd name="T2" fmla="*/ 0 w 77"/>
                  <a:gd name="T3" fmla="*/ 52 h 122"/>
                  <a:gd name="T4" fmla="*/ 34 w 77"/>
                  <a:gd name="T5" fmla="*/ 122 h 122"/>
                  <a:gd name="T6" fmla="*/ 77 w 77"/>
                  <a:gd name="T7" fmla="*/ 19 h 122"/>
                  <a:gd name="T8" fmla="*/ 49 w 77"/>
                  <a:gd name="T9" fmla="*/ 0 h 122"/>
                </a:gdLst>
                <a:ahLst/>
                <a:cxnLst>
                  <a:cxn ang="0">
                    <a:pos x="T0" y="T1"/>
                  </a:cxn>
                  <a:cxn ang="0">
                    <a:pos x="T2" y="T3"/>
                  </a:cxn>
                  <a:cxn ang="0">
                    <a:pos x="T4" y="T5"/>
                  </a:cxn>
                  <a:cxn ang="0">
                    <a:pos x="T6" y="T7"/>
                  </a:cxn>
                  <a:cxn ang="0">
                    <a:pos x="T8" y="T9"/>
                  </a:cxn>
                </a:cxnLst>
                <a:rect l="0" t="0" r="r" b="b"/>
                <a:pathLst>
                  <a:path w="77" h="122">
                    <a:moveTo>
                      <a:pt x="49" y="0"/>
                    </a:moveTo>
                    <a:lnTo>
                      <a:pt x="0" y="52"/>
                    </a:lnTo>
                    <a:lnTo>
                      <a:pt x="34" y="122"/>
                    </a:lnTo>
                    <a:lnTo>
                      <a:pt x="77" y="19"/>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5" name="îś1îḋe">
                <a:extLst>
                  <a:ext uri="{FF2B5EF4-FFF2-40B4-BE49-F238E27FC236}">
                    <a16:creationId xmlns:a16="http://schemas.microsoft.com/office/drawing/2014/main" id="{40D200F8-CF4A-4EA0-A45C-7B42FAB44E13}"/>
                  </a:ext>
                </a:extLst>
              </p:cNvPr>
              <p:cNvSpPr/>
              <p:nvPr/>
            </p:nvSpPr>
            <p:spPr bwMode="auto">
              <a:xfrm>
                <a:off x="5402263" y="3865524"/>
                <a:ext cx="73025" cy="61913"/>
              </a:xfrm>
              <a:custGeom>
                <a:avLst/>
                <a:gdLst>
                  <a:gd name="T0" fmla="*/ 5 w 28"/>
                  <a:gd name="T1" fmla="*/ 0 h 24"/>
                  <a:gd name="T2" fmla="*/ 24 w 28"/>
                  <a:gd name="T3" fmla="*/ 0 h 24"/>
                  <a:gd name="T4" fmla="*/ 24 w 28"/>
                  <a:gd name="T5" fmla="*/ 24 h 24"/>
                  <a:gd name="T6" fmla="*/ 5 w 28"/>
                  <a:gd name="T7" fmla="*/ 24 h 24"/>
                  <a:gd name="T8" fmla="*/ 5 w 28"/>
                  <a:gd name="T9" fmla="*/ 0 h 24"/>
                </a:gdLst>
                <a:ahLst/>
                <a:cxnLst>
                  <a:cxn ang="0">
                    <a:pos x="T0" y="T1"/>
                  </a:cxn>
                  <a:cxn ang="0">
                    <a:pos x="T2" y="T3"/>
                  </a:cxn>
                  <a:cxn ang="0">
                    <a:pos x="T4" y="T5"/>
                  </a:cxn>
                  <a:cxn ang="0">
                    <a:pos x="T6" y="T7"/>
                  </a:cxn>
                  <a:cxn ang="0">
                    <a:pos x="T8" y="T9"/>
                  </a:cxn>
                </a:cxnLst>
                <a:rect l="0" t="0" r="r" b="b"/>
                <a:pathLst>
                  <a:path w="28" h="24">
                    <a:moveTo>
                      <a:pt x="5" y="0"/>
                    </a:moveTo>
                    <a:cubicBezTo>
                      <a:pt x="24" y="0"/>
                      <a:pt x="24" y="0"/>
                      <a:pt x="24" y="0"/>
                    </a:cubicBezTo>
                    <a:cubicBezTo>
                      <a:pt x="28" y="8"/>
                      <a:pt x="27" y="16"/>
                      <a:pt x="24" y="24"/>
                    </a:cubicBezTo>
                    <a:cubicBezTo>
                      <a:pt x="5" y="24"/>
                      <a:pt x="5" y="24"/>
                      <a:pt x="5" y="24"/>
                    </a:cubicBezTo>
                    <a:cubicBezTo>
                      <a:pt x="1" y="16"/>
                      <a:pt x="0" y="8"/>
                      <a:pt x="5" y="0"/>
                    </a:cubicBez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6" name="îṡlídè">
                <a:extLst>
                  <a:ext uri="{FF2B5EF4-FFF2-40B4-BE49-F238E27FC236}">
                    <a16:creationId xmlns:a16="http://schemas.microsoft.com/office/drawing/2014/main" id="{0CDF8288-EC5C-4BC4-89C8-9CE0089063FD}"/>
                  </a:ext>
                </a:extLst>
              </p:cNvPr>
              <p:cNvSpPr/>
              <p:nvPr/>
            </p:nvSpPr>
            <p:spPr bwMode="auto">
              <a:xfrm>
                <a:off x="5430838" y="4279862"/>
                <a:ext cx="20638" cy="168275"/>
              </a:xfrm>
              <a:custGeom>
                <a:avLst/>
                <a:gdLst>
                  <a:gd name="T0" fmla="*/ 0 w 8"/>
                  <a:gd name="T1" fmla="*/ 65 h 65"/>
                  <a:gd name="T2" fmla="*/ 4 w 8"/>
                  <a:gd name="T3" fmla="*/ 0 h 65"/>
                  <a:gd name="T4" fmla="*/ 8 w 8"/>
                  <a:gd name="T5" fmla="*/ 65 h 65"/>
                  <a:gd name="T6" fmla="*/ 0 w 8"/>
                  <a:gd name="T7" fmla="*/ 65 h 65"/>
                </a:gdLst>
                <a:ahLst/>
                <a:cxnLst>
                  <a:cxn ang="0">
                    <a:pos x="T0" y="T1"/>
                  </a:cxn>
                  <a:cxn ang="0">
                    <a:pos x="T2" y="T3"/>
                  </a:cxn>
                  <a:cxn ang="0">
                    <a:pos x="T4" y="T5"/>
                  </a:cxn>
                  <a:cxn ang="0">
                    <a:pos x="T6" y="T7"/>
                  </a:cxn>
                </a:cxnLst>
                <a:rect l="0" t="0" r="r" b="b"/>
                <a:pathLst>
                  <a:path w="8" h="65">
                    <a:moveTo>
                      <a:pt x="0" y="65"/>
                    </a:moveTo>
                    <a:cubicBezTo>
                      <a:pt x="1" y="49"/>
                      <a:pt x="2" y="29"/>
                      <a:pt x="4" y="0"/>
                    </a:cubicBezTo>
                    <a:cubicBezTo>
                      <a:pt x="6" y="29"/>
                      <a:pt x="7" y="49"/>
                      <a:pt x="8" y="65"/>
                    </a:cubicBezTo>
                    <a:cubicBezTo>
                      <a:pt x="5" y="65"/>
                      <a:pt x="3" y="65"/>
                      <a:pt x="0" y="65"/>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7" name="ísḻiďê">
                <a:extLst>
                  <a:ext uri="{FF2B5EF4-FFF2-40B4-BE49-F238E27FC236}">
                    <a16:creationId xmlns:a16="http://schemas.microsoft.com/office/drawing/2014/main" id="{56C95B89-A691-4E5C-ACD9-39DCC6484E17}"/>
                  </a:ext>
                </a:extLst>
              </p:cNvPr>
              <p:cNvSpPr/>
              <p:nvPr/>
            </p:nvSpPr>
            <p:spPr bwMode="auto">
              <a:xfrm>
                <a:off x="5607051" y="3401974"/>
                <a:ext cx="65088" cy="119063"/>
              </a:xfrm>
              <a:custGeom>
                <a:avLst/>
                <a:gdLst>
                  <a:gd name="T0" fmla="*/ 17 w 25"/>
                  <a:gd name="T1" fmla="*/ 2 h 46"/>
                  <a:gd name="T2" fmla="*/ 23 w 25"/>
                  <a:gd name="T3" fmla="*/ 25 h 46"/>
                  <a:gd name="T4" fmla="*/ 8 w 25"/>
                  <a:gd name="T5" fmla="*/ 45 h 46"/>
                  <a:gd name="T6" fmla="*/ 2 w 25"/>
                  <a:gd name="T7" fmla="*/ 21 h 46"/>
                  <a:gd name="T8" fmla="*/ 17 w 25"/>
                  <a:gd name="T9" fmla="*/ 2 h 46"/>
                </a:gdLst>
                <a:ahLst/>
                <a:cxnLst>
                  <a:cxn ang="0">
                    <a:pos x="T0" y="T1"/>
                  </a:cxn>
                  <a:cxn ang="0">
                    <a:pos x="T2" y="T3"/>
                  </a:cxn>
                  <a:cxn ang="0">
                    <a:pos x="T4" y="T5"/>
                  </a:cxn>
                  <a:cxn ang="0">
                    <a:pos x="T6" y="T7"/>
                  </a:cxn>
                  <a:cxn ang="0">
                    <a:pos x="T8" y="T9"/>
                  </a:cxn>
                </a:cxnLst>
                <a:rect l="0" t="0" r="r" b="b"/>
                <a:pathLst>
                  <a:path w="25" h="46">
                    <a:moveTo>
                      <a:pt x="17" y="2"/>
                    </a:moveTo>
                    <a:cubicBezTo>
                      <a:pt x="23" y="3"/>
                      <a:pt x="25" y="14"/>
                      <a:pt x="23" y="25"/>
                    </a:cubicBezTo>
                    <a:cubicBezTo>
                      <a:pt x="20" y="37"/>
                      <a:pt x="13" y="46"/>
                      <a:pt x="8" y="45"/>
                    </a:cubicBezTo>
                    <a:cubicBezTo>
                      <a:pt x="2" y="44"/>
                      <a:pt x="0" y="33"/>
                      <a:pt x="2" y="21"/>
                    </a:cubicBezTo>
                    <a:cubicBezTo>
                      <a:pt x="5" y="9"/>
                      <a:pt x="12" y="0"/>
                      <a:pt x="17" y="2"/>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8" name="ïṧ1ïḋé">
                <a:extLst>
                  <a:ext uri="{FF2B5EF4-FFF2-40B4-BE49-F238E27FC236}">
                    <a16:creationId xmlns:a16="http://schemas.microsoft.com/office/drawing/2014/main" id="{9F04F349-3C29-474C-B6B0-7C6AC8609B7D}"/>
                  </a:ext>
                </a:extLst>
              </p:cNvPr>
              <p:cNvSpPr/>
              <p:nvPr/>
            </p:nvSpPr>
            <p:spPr bwMode="auto">
              <a:xfrm>
                <a:off x="5216526" y="3130512"/>
                <a:ext cx="442913" cy="317500"/>
              </a:xfrm>
              <a:custGeom>
                <a:avLst/>
                <a:gdLst>
                  <a:gd name="T0" fmla="*/ 168 w 171"/>
                  <a:gd name="T1" fmla="*/ 98 h 123"/>
                  <a:gd name="T2" fmla="*/ 86 w 171"/>
                  <a:gd name="T3" fmla="*/ 0 h 123"/>
                  <a:gd name="T4" fmla="*/ 3 w 171"/>
                  <a:gd name="T5" fmla="*/ 98 h 123"/>
                  <a:gd name="T6" fmla="*/ 16 w 171"/>
                  <a:gd name="T7" fmla="*/ 120 h 123"/>
                  <a:gd name="T8" fmla="*/ 23 w 171"/>
                  <a:gd name="T9" fmla="*/ 111 h 123"/>
                  <a:gd name="T10" fmla="*/ 47 w 171"/>
                  <a:gd name="T11" fmla="*/ 48 h 123"/>
                  <a:gd name="T12" fmla="*/ 85 w 171"/>
                  <a:gd name="T13" fmla="*/ 55 h 123"/>
                  <a:gd name="T14" fmla="*/ 124 w 171"/>
                  <a:gd name="T15" fmla="*/ 48 h 123"/>
                  <a:gd name="T16" fmla="*/ 148 w 171"/>
                  <a:gd name="T17" fmla="*/ 111 h 123"/>
                  <a:gd name="T18" fmla="*/ 154 w 171"/>
                  <a:gd name="T19" fmla="*/ 121 h 123"/>
                  <a:gd name="T20" fmla="*/ 168 w 171"/>
                  <a:gd name="T21" fmla="*/ 9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23">
                    <a:moveTo>
                      <a:pt x="168" y="98"/>
                    </a:moveTo>
                    <a:cubicBezTo>
                      <a:pt x="171" y="47"/>
                      <a:pt x="149" y="0"/>
                      <a:pt x="86" y="0"/>
                    </a:cubicBezTo>
                    <a:cubicBezTo>
                      <a:pt x="22" y="0"/>
                      <a:pt x="0" y="47"/>
                      <a:pt x="3" y="98"/>
                    </a:cubicBezTo>
                    <a:cubicBezTo>
                      <a:pt x="8" y="99"/>
                      <a:pt x="14" y="108"/>
                      <a:pt x="16" y="120"/>
                    </a:cubicBezTo>
                    <a:cubicBezTo>
                      <a:pt x="20" y="123"/>
                      <a:pt x="23" y="121"/>
                      <a:pt x="23" y="111"/>
                    </a:cubicBezTo>
                    <a:cubicBezTo>
                      <a:pt x="23" y="81"/>
                      <a:pt x="27" y="54"/>
                      <a:pt x="47" y="48"/>
                    </a:cubicBezTo>
                    <a:cubicBezTo>
                      <a:pt x="67" y="42"/>
                      <a:pt x="71" y="55"/>
                      <a:pt x="85" y="55"/>
                    </a:cubicBezTo>
                    <a:cubicBezTo>
                      <a:pt x="100" y="55"/>
                      <a:pt x="105" y="42"/>
                      <a:pt x="124" y="48"/>
                    </a:cubicBezTo>
                    <a:cubicBezTo>
                      <a:pt x="143" y="53"/>
                      <a:pt x="148" y="81"/>
                      <a:pt x="148" y="111"/>
                    </a:cubicBezTo>
                    <a:cubicBezTo>
                      <a:pt x="148" y="121"/>
                      <a:pt x="150" y="123"/>
                      <a:pt x="154" y="121"/>
                    </a:cubicBezTo>
                    <a:cubicBezTo>
                      <a:pt x="157" y="108"/>
                      <a:pt x="163" y="98"/>
                      <a:pt x="168" y="98"/>
                    </a:cubicBezTo>
                    <a:close/>
                  </a:path>
                </a:pathLst>
              </a:custGeom>
              <a:solidFill>
                <a:srgbClr val="BA9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69" name="îşļïḍè">
                <a:extLst>
                  <a:ext uri="{FF2B5EF4-FFF2-40B4-BE49-F238E27FC236}">
                    <a16:creationId xmlns:a16="http://schemas.microsoft.com/office/drawing/2014/main" id="{26AE3016-D4F3-444C-BF18-FA513EDFD862}"/>
                  </a:ext>
                </a:extLst>
              </p:cNvPr>
              <p:cNvSpPr/>
              <p:nvPr/>
            </p:nvSpPr>
            <p:spPr bwMode="auto">
              <a:xfrm>
                <a:off x="5154613" y="3070187"/>
                <a:ext cx="488950" cy="377825"/>
              </a:xfrm>
              <a:custGeom>
                <a:avLst/>
                <a:gdLst>
                  <a:gd name="T0" fmla="*/ 187 w 189"/>
                  <a:gd name="T1" fmla="*/ 49 h 146"/>
                  <a:gd name="T2" fmla="*/ 11 w 189"/>
                  <a:gd name="T3" fmla="*/ 146 h 146"/>
                  <a:gd name="T4" fmla="*/ 99 w 189"/>
                  <a:gd name="T5" fmla="*/ 50 h 146"/>
                  <a:gd name="T6" fmla="*/ 187 w 189"/>
                  <a:gd name="T7" fmla="*/ 49 h 146"/>
                </a:gdLst>
                <a:ahLst/>
                <a:cxnLst>
                  <a:cxn ang="0">
                    <a:pos x="T0" y="T1"/>
                  </a:cxn>
                  <a:cxn ang="0">
                    <a:pos x="T2" y="T3"/>
                  </a:cxn>
                  <a:cxn ang="0">
                    <a:pos x="T4" y="T5"/>
                  </a:cxn>
                  <a:cxn ang="0">
                    <a:pos x="T6" y="T7"/>
                  </a:cxn>
                </a:cxnLst>
                <a:rect l="0" t="0" r="r" b="b"/>
                <a:pathLst>
                  <a:path w="189" h="146">
                    <a:moveTo>
                      <a:pt x="187" y="49"/>
                    </a:moveTo>
                    <a:cubicBezTo>
                      <a:pt x="183" y="78"/>
                      <a:pt x="46" y="141"/>
                      <a:pt x="11" y="146"/>
                    </a:cubicBezTo>
                    <a:cubicBezTo>
                      <a:pt x="0" y="0"/>
                      <a:pt x="90" y="80"/>
                      <a:pt x="99" y="50"/>
                    </a:cubicBezTo>
                    <a:cubicBezTo>
                      <a:pt x="101" y="43"/>
                      <a:pt x="189" y="55"/>
                      <a:pt x="187" y="49"/>
                    </a:cubicBezTo>
                    <a:close/>
                  </a:path>
                </a:pathLst>
              </a:custGeom>
              <a:solidFill>
                <a:srgbClr val="BA9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0" name="iSļiḓê">
                <a:extLst>
                  <a:ext uri="{FF2B5EF4-FFF2-40B4-BE49-F238E27FC236}">
                    <a16:creationId xmlns:a16="http://schemas.microsoft.com/office/drawing/2014/main" id="{93321ACF-4B2E-41A9-BB91-27A4F0B2B4E9}"/>
                  </a:ext>
                </a:extLst>
              </p:cNvPr>
              <p:cNvSpPr/>
              <p:nvPr/>
            </p:nvSpPr>
            <p:spPr bwMode="auto">
              <a:xfrm>
                <a:off x="5465763" y="3135274"/>
                <a:ext cx="242888" cy="323850"/>
              </a:xfrm>
              <a:custGeom>
                <a:avLst/>
                <a:gdLst>
                  <a:gd name="T0" fmla="*/ 3 w 94"/>
                  <a:gd name="T1" fmla="*/ 0 h 125"/>
                  <a:gd name="T2" fmla="*/ 81 w 94"/>
                  <a:gd name="T3" fmla="*/ 125 h 125"/>
                  <a:gd name="T4" fmla="*/ 48 w 94"/>
                  <a:gd name="T5" fmla="*/ 17 h 125"/>
                  <a:gd name="T6" fmla="*/ 3 w 94"/>
                  <a:gd name="T7" fmla="*/ 0 h 125"/>
                </a:gdLst>
                <a:ahLst/>
                <a:cxnLst>
                  <a:cxn ang="0">
                    <a:pos x="T0" y="T1"/>
                  </a:cxn>
                  <a:cxn ang="0">
                    <a:pos x="T2" y="T3"/>
                  </a:cxn>
                  <a:cxn ang="0">
                    <a:pos x="T4" y="T5"/>
                  </a:cxn>
                  <a:cxn ang="0">
                    <a:pos x="T6" y="T7"/>
                  </a:cxn>
                </a:cxnLst>
                <a:rect l="0" t="0" r="r" b="b"/>
                <a:pathLst>
                  <a:path w="94" h="125">
                    <a:moveTo>
                      <a:pt x="3" y="0"/>
                    </a:moveTo>
                    <a:cubicBezTo>
                      <a:pt x="1" y="29"/>
                      <a:pt x="48" y="113"/>
                      <a:pt x="81" y="125"/>
                    </a:cubicBezTo>
                    <a:cubicBezTo>
                      <a:pt x="94" y="20"/>
                      <a:pt x="67" y="26"/>
                      <a:pt x="48" y="17"/>
                    </a:cubicBezTo>
                    <a:cubicBezTo>
                      <a:pt x="41" y="14"/>
                      <a:pt x="0" y="6"/>
                      <a:pt x="3" y="0"/>
                    </a:cubicBezTo>
                    <a:close/>
                  </a:path>
                </a:pathLst>
              </a:custGeom>
              <a:solidFill>
                <a:srgbClr val="BA9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1" name="îṡļîḑè">
                <a:extLst>
                  <a:ext uri="{FF2B5EF4-FFF2-40B4-BE49-F238E27FC236}">
                    <a16:creationId xmlns:a16="http://schemas.microsoft.com/office/drawing/2014/main" id="{20BC10A1-9440-449B-811B-928D0A3B7362}"/>
                  </a:ext>
                </a:extLst>
              </p:cNvPr>
              <p:cNvSpPr/>
              <p:nvPr/>
            </p:nvSpPr>
            <p:spPr bwMode="auto">
              <a:xfrm>
                <a:off x="3638551" y="4198899"/>
                <a:ext cx="4887913" cy="487363"/>
              </a:xfrm>
              <a:custGeom>
                <a:avLst/>
                <a:gdLst>
                  <a:gd name="T0" fmla="*/ 569 w 3079"/>
                  <a:gd name="T1" fmla="*/ 0 h 307"/>
                  <a:gd name="T2" fmla="*/ 2509 w 3079"/>
                  <a:gd name="T3" fmla="*/ 0 h 307"/>
                  <a:gd name="T4" fmla="*/ 3079 w 3079"/>
                  <a:gd name="T5" fmla="*/ 307 h 307"/>
                  <a:gd name="T6" fmla="*/ 0 w 3079"/>
                  <a:gd name="T7" fmla="*/ 307 h 307"/>
                  <a:gd name="T8" fmla="*/ 569 w 3079"/>
                  <a:gd name="T9" fmla="*/ 0 h 307"/>
                </a:gdLst>
                <a:ahLst/>
                <a:cxnLst>
                  <a:cxn ang="0">
                    <a:pos x="T0" y="T1"/>
                  </a:cxn>
                  <a:cxn ang="0">
                    <a:pos x="T2" y="T3"/>
                  </a:cxn>
                  <a:cxn ang="0">
                    <a:pos x="T4" y="T5"/>
                  </a:cxn>
                  <a:cxn ang="0">
                    <a:pos x="T6" y="T7"/>
                  </a:cxn>
                  <a:cxn ang="0">
                    <a:pos x="T8" y="T9"/>
                  </a:cxn>
                </a:cxnLst>
                <a:rect l="0" t="0" r="r" b="b"/>
                <a:pathLst>
                  <a:path w="3079" h="307">
                    <a:moveTo>
                      <a:pt x="569" y="0"/>
                    </a:moveTo>
                    <a:lnTo>
                      <a:pt x="2509" y="0"/>
                    </a:lnTo>
                    <a:lnTo>
                      <a:pt x="3079" y="307"/>
                    </a:lnTo>
                    <a:lnTo>
                      <a:pt x="0" y="307"/>
                    </a:lnTo>
                    <a:lnTo>
                      <a:pt x="569" y="0"/>
                    </a:ln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2" name="ísľîḍè">
                <a:extLst>
                  <a:ext uri="{FF2B5EF4-FFF2-40B4-BE49-F238E27FC236}">
                    <a16:creationId xmlns:a16="http://schemas.microsoft.com/office/drawing/2014/main" id="{5C24CC4F-6DF5-4784-A356-3CD05BF15C08}"/>
                  </a:ext>
                </a:extLst>
              </p:cNvPr>
              <p:cNvSpPr/>
              <p:nvPr/>
            </p:nvSpPr>
            <p:spPr bwMode="auto">
              <a:xfrm>
                <a:off x="7115176" y="4341774"/>
                <a:ext cx="628650" cy="188913"/>
              </a:xfrm>
              <a:custGeom>
                <a:avLst/>
                <a:gdLst>
                  <a:gd name="T0" fmla="*/ 0 w 396"/>
                  <a:gd name="T1" fmla="*/ 0 h 119"/>
                  <a:gd name="T2" fmla="*/ 293 w 396"/>
                  <a:gd name="T3" fmla="*/ 2 h 119"/>
                  <a:gd name="T4" fmla="*/ 396 w 396"/>
                  <a:gd name="T5" fmla="*/ 117 h 119"/>
                  <a:gd name="T6" fmla="*/ 8 w 396"/>
                  <a:gd name="T7" fmla="*/ 119 h 119"/>
                  <a:gd name="T8" fmla="*/ 0 w 396"/>
                  <a:gd name="T9" fmla="*/ 0 h 119"/>
                </a:gdLst>
                <a:ahLst/>
                <a:cxnLst>
                  <a:cxn ang="0">
                    <a:pos x="T0" y="T1"/>
                  </a:cxn>
                  <a:cxn ang="0">
                    <a:pos x="T2" y="T3"/>
                  </a:cxn>
                  <a:cxn ang="0">
                    <a:pos x="T4" y="T5"/>
                  </a:cxn>
                  <a:cxn ang="0">
                    <a:pos x="T6" y="T7"/>
                  </a:cxn>
                  <a:cxn ang="0">
                    <a:pos x="T8" y="T9"/>
                  </a:cxn>
                </a:cxnLst>
                <a:rect l="0" t="0" r="r" b="b"/>
                <a:pathLst>
                  <a:path w="396" h="119">
                    <a:moveTo>
                      <a:pt x="0" y="0"/>
                    </a:moveTo>
                    <a:lnTo>
                      <a:pt x="293" y="2"/>
                    </a:lnTo>
                    <a:lnTo>
                      <a:pt x="396" y="117"/>
                    </a:lnTo>
                    <a:lnTo>
                      <a:pt x="8" y="11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3" name="iṡļïḋé">
                <a:extLst>
                  <a:ext uri="{FF2B5EF4-FFF2-40B4-BE49-F238E27FC236}">
                    <a16:creationId xmlns:a16="http://schemas.microsoft.com/office/drawing/2014/main" id="{E6F4FC40-C2E1-4813-8BDA-A547D8620169}"/>
                  </a:ext>
                </a:extLst>
              </p:cNvPr>
              <p:cNvSpPr/>
              <p:nvPr/>
            </p:nvSpPr>
            <p:spPr bwMode="auto">
              <a:xfrm>
                <a:off x="7513638" y="4214774"/>
                <a:ext cx="173038" cy="73025"/>
              </a:xfrm>
              <a:custGeom>
                <a:avLst/>
                <a:gdLst>
                  <a:gd name="T0" fmla="*/ 3 w 67"/>
                  <a:gd name="T1" fmla="*/ 0 h 28"/>
                  <a:gd name="T2" fmla="*/ 43 w 67"/>
                  <a:gd name="T3" fmla="*/ 8 h 28"/>
                  <a:gd name="T4" fmla="*/ 66 w 67"/>
                  <a:gd name="T5" fmla="*/ 23 h 28"/>
                  <a:gd name="T6" fmla="*/ 44 w 67"/>
                  <a:gd name="T7" fmla="*/ 27 h 28"/>
                  <a:gd name="T8" fmla="*/ 16 w 67"/>
                  <a:gd name="T9" fmla="*/ 20 h 28"/>
                  <a:gd name="T10" fmla="*/ 3 w 67"/>
                  <a:gd name="T11" fmla="*/ 0 h 28"/>
                </a:gdLst>
                <a:ahLst/>
                <a:cxnLst>
                  <a:cxn ang="0">
                    <a:pos x="T0" y="T1"/>
                  </a:cxn>
                  <a:cxn ang="0">
                    <a:pos x="T2" y="T3"/>
                  </a:cxn>
                  <a:cxn ang="0">
                    <a:pos x="T4" y="T5"/>
                  </a:cxn>
                  <a:cxn ang="0">
                    <a:pos x="T6" y="T7"/>
                  </a:cxn>
                  <a:cxn ang="0">
                    <a:pos x="T8" y="T9"/>
                  </a:cxn>
                  <a:cxn ang="0">
                    <a:pos x="T10" y="T11"/>
                  </a:cxn>
                </a:cxnLst>
                <a:rect l="0" t="0" r="r" b="b"/>
                <a:pathLst>
                  <a:path w="67" h="28">
                    <a:moveTo>
                      <a:pt x="3" y="0"/>
                    </a:moveTo>
                    <a:cubicBezTo>
                      <a:pt x="43" y="8"/>
                      <a:pt x="43" y="8"/>
                      <a:pt x="43" y="8"/>
                    </a:cubicBezTo>
                    <a:cubicBezTo>
                      <a:pt x="48" y="9"/>
                      <a:pt x="67" y="18"/>
                      <a:pt x="66" y="23"/>
                    </a:cubicBezTo>
                    <a:cubicBezTo>
                      <a:pt x="65" y="28"/>
                      <a:pt x="49" y="28"/>
                      <a:pt x="44" y="27"/>
                    </a:cubicBezTo>
                    <a:cubicBezTo>
                      <a:pt x="16" y="20"/>
                      <a:pt x="16" y="20"/>
                      <a:pt x="16" y="20"/>
                    </a:cubicBezTo>
                    <a:cubicBezTo>
                      <a:pt x="0" y="16"/>
                      <a:pt x="2" y="6"/>
                      <a:pt x="3" y="0"/>
                    </a:cubicBez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4" name="ïṧ1íde">
                <a:extLst>
                  <a:ext uri="{FF2B5EF4-FFF2-40B4-BE49-F238E27FC236}">
                    <a16:creationId xmlns:a16="http://schemas.microsoft.com/office/drawing/2014/main" id="{1C8D8926-92DC-413E-9AA2-2824912438F5}"/>
                  </a:ext>
                </a:extLst>
              </p:cNvPr>
              <p:cNvSpPr/>
              <p:nvPr/>
            </p:nvSpPr>
            <p:spPr bwMode="auto">
              <a:xfrm>
                <a:off x="7461251" y="4252874"/>
                <a:ext cx="300038" cy="176213"/>
              </a:xfrm>
              <a:custGeom>
                <a:avLst/>
                <a:gdLst>
                  <a:gd name="T0" fmla="*/ 14 w 116"/>
                  <a:gd name="T1" fmla="*/ 18 h 68"/>
                  <a:gd name="T2" fmla="*/ 12 w 116"/>
                  <a:gd name="T3" fmla="*/ 18 h 68"/>
                  <a:gd name="T4" fmla="*/ 18 w 116"/>
                  <a:gd name="T5" fmla="*/ 35 h 68"/>
                  <a:gd name="T6" fmla="*/ 21 w 116"/>
                  <a:gd name="T7" fmla="*/ 52 h 68"/>
                  <a:gd name="T8" fmla="*/ 28 w 116"/>
                  <a:gd name="T9" fmla="*/ 68 h 68"/>
                  <a:gd name="T10" fmla="*/ 68 w 116"/>
                  <a:gd name="T11" fmla="*/ 68 h 68"/>
                  <a:gd name="T12" fmla="*/ 99 w 116"/>
                  <a:gd name="T13" fmla="*/ 57 h 68"/>
                  <a:gd name="T14" fmla="*/ 95 w 116"/>
                  <a:gd name="T15" fmla="*/ 10 h 68"/>
                  <a:gd name="T16" fmla="*/ 77 w 116"/>
                  <a:gd name="T17" fmla="*/ 1 h 68"/>
                  <a:gd name="T18" fmla="*/ 14 w 116"/>
                  <a:gd name="T19" fmla="*/ 1 h 68"/>
                  <a:gd name="T20" fmla="*/ 14 w 116"/>
                  <a:gd name="T21"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68">
                    <a:moveTo>
                      <a:pt x="14" y="18"/>
                    </a:moveTo>
                    <a:cubicBezTo>
                      <a:pt x="12" y="18"/>
                      <a:pt x="12" y="18"/>
                      <a:pt x="12" y="18"/>
                    </a:cubicBezTo>
                    <a:cubicBezTo>
                      <a:pt x="6" y="23"/>
                      <a:pt x="10" y="34"/>
                      <a:pt x="18" y="35"/>
                    </a:cubicBezTo>
                    <a:cubicBezTo>
                      <a:pt x="11" y="39"/>
                      <a:pt x="13" y="50"/>
                      <a:pt x="21" y="52"/>
                    </a:cubicBezTo>
                    <a:cubicBezTo>
                      <a:pt x="15" y="57"/>
                      <a:pt x="19" y="68"/>
                      <a:pt x="28" y="68"/>
                    </a:cubicBezTo>
                    <a:cubicBezTo>
                      <a:pt x="68" y="68"/>
                      <a:pt x="68" y="68"/>
                      <a:pt x="68" y="68"/>
                    </a:cubicBezTo>
                    <a:cubicBezTo>
                      <a:pt x="79" y="68"/>
                      <a:pt x="94" y="62"/>
                      <a:pt x="99" y="57"/>
                    </a:cubicBezTo>
                    <a:cubicBezTo>
                      <a:pt x="116" y="43"/>
                      <a:pt x="105" y="17"/>
                      <a:pt x="95" y="10"/>
                    </a:cubicBezTo>
                    <a:cubicBezTo>
                      <a:pt x="88" y="5"/>
                      <a:pt x="83" y="1"/>
                      <a:pt x="77" y="1"/>
                    </a:cubicBezTo>
                    <a:cubicBezTo>
                      <a:pt x="14" y="1"/>
                      <a:pt x="14" y="1"/>
                      <a:pt x="14" y="1"/>
                    </a:cubicBezTo>
                    <a:cubicBezTo>
                      <a:pt x="0" y="0"/>
                      <a:pt x="2" y="18"/>
                      <a:pt x="14" y="18"/>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5" name="îŝ1ïḋe">
                <a:extLst>
                  <a:ext uri="{FF2B5EF4-FFF2-40B4-BE49-F238E27FC236}">
                    <a16:creationId xmlns:a16="http://schemas.microsoft.com/office/drawing/2014/main" id="{28901629-FBF0-48C5-8CCF-77CDAF95CC41}"/>
                  </a:ext>
                </a:extLst>
              </p:cNvPr>
              <p:cNvSpPr/>
              <p:nvPr/>
            </p:nvSpPr>
            <p:spPr bwMode="auto">
              <a:xfrm>
                <a:off x="7489826" y="4300499"/>
                <a:ext cx="61913" cy="90488"/>
              </a:xfrm>
              <a:custGeom>
                <a:avLst/>
                <a:gdLst>
                  <a:gd name="T0" fmla="*/ 24 w 24"/>
                  <a:gd name="T1" fmla="*/ 35 h 35"/>
                  <a:gd name="T2" fmla="*/ 9 w 24"/>
                  <a:gd name="T3" fmla="*/ 35 h 35"/>
                  <a:gd name="T4" fmla="*/ 10 w 24"/>
                  <a:gd name="T5" fmla="*/ 34 h 35"/>
                  <a:gd name="T6" fmla="*/ 8 w 24"/>
                  <a:gd name="T7" fmla="*/ 34 h 35"/>
                  <a:gd name="T8" fmla="*/ 24 w 24"/>
                  <a:gd name="T9" fmla="*/ 35 h 35"/>
                  <a:gd name="T10" fmla="*/ 1 w 24"/>
                  <a:gd name="T11" fmla="*/ 0 h 35"/>
                  <a:gd name="T12" fmla="*/ 0 w 24"/>
                  <a:gd name="T13" fmla="*/ 2 h 35"/>
                  <a:gd name="T14" fmla="*/ 21 w 24"/>
                  <a:gd name="T15" fmla="*/ 1 h 35"/>
                  <a:gd name="T16" fmla="*/ 1 w 24"/>
                  <a:gd name="T17" fmla="*/ 0 h 35"/>
                  <a:gd name="T18" fmla="*/ 1 w 24"/>
                  <a:gd name="T19" fmla="*/ 0 h 35"/>
                  <a:gd name="T20" fmla="*/ 4 w 24"/>
                  <a:gd name="T21" fmla="*/ 16 h 35"/>
                  <a:gd name="T22" fmla="*/ 7 w 24"/>
                  <a:gd name="T23" fmla="*/ 17 h 35"/>
                  <a:gd name="T24" fmla="*/ 6 w 24"/>
                  <a:gd name="T25" fmla="*/ 18 h 35"/>
                  <a:gd name="T26" fmla="*/ 23 w 24"/>
                  <a:gd name="T27" fmla="*/ 18 h 35"/>
                  <a:gd name="T28" fmla="*/ 4 w 24"/>
                  <a:gd name="T2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5">
                    <a:moveTo>
                      <a:pt x="24" y="35"/>
                    </a:moveTo>
                    <a:cubicBezTo>
                      <a:pt x="24" y="35"/>
                      <a:pt x="16" y="35"/>
                      <a:pt x="9" y="35"/>
                    </a:cubicBezTo>
                    <a:cubicBezTo>
                      <a:pt x="9" y="35"/>
                      <a:pt x="10" y="35"/>
                      <a:pt x="10" y="34"/>
                    </a:cubicBezTo>
                    <a:cubicBezTo>
                      <a:pt x="9" y="34"/>
                      <a:pt x="9" y="34"/>
                      <a:pt x="8" y="34"/>
                    </a:cubicBezTo>
                    <a:cubicBezTo>
                      <a:pt x="15" y="34"/>
                      <a:pt x="24" y="35"/>
                      <a:pt x="24" y="35"/>
                    </a:cubicBezTo>
                    <a:close/>
                    <a:moveTo>
                      <a:pt x="1" y="0"/>
                    </a:moveTo>
                    <a:cubicBezTo>
                      <a:pt x="1" y="1"/>
                      <a:pt x="0" y="1"/>
                      <a:pt x="0" y="2"/>
                    </a:cubicBezTo>
                    <a:cubicBezTo>
                      <a:pt x="8" y="2"/>
                      <a:pt x="21" y="1"/>
                      <a:pt x="21" y="1"/>
                    </a:cubicBezTo>
                    <a:cubicBezTo>
                      <a:pt x="21" y="1"/>
                      <a:pt x="7" y="0"/>
                      <a:pt x="1" y="0"/>
                    </a:cubicBezTo>
                    <a:cubicBezTo>
                      <a:pt x="2" y="0"/>
                      <a:pt x="1" y="0"/>
                      <a:pt x="1" y="0"/>
                    </a:cubicBezTo>
                    <a:close/>
                    <a:moveTo>
                      <a:pt x="4" y="16"/>
                    </a:moveTo>
                    <a:cubicBezTo>
                      <a:pt x="5" y="17"/>
                      <a:pt x="6" y="17"/>
                      <a:pt x="7" y="17"/>
                    </a:cubicBezTo>
                    <a:cubicBezTo>
                      <a:pt x="7" y="17"/>
                      <a:pt x="6" y="18"/>
                      <a:pt x="6" y="18"/>
                    </a:cubicBezTo>
                    <a:cubicBezTo>
                      <a:pt x="14" y="18"/>
                      <a:pt x="23" y="18"/>
                      <a:pt x="23" y="18"/>
                    </a:cubicBezTo>
                    <a:cubicBezTo>
                      <a:pt x="23" y="18"/>
                      <a:pt x="11" y="17"/>
                      <a:pt x="4" y="16"/>
                    </a:cubicBez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6" name="îśľiḋè">
                <a:extLst>
                  <a:ext uri="{FF2B5EF4-FFF2-40B4-BE49-F238E27FC236}">
                    <a16:creationId xmlns:a16="http://schemas.microsoft.com/office/drawing/2014/main" id="{E74C0781-FA24-406C-A93D-5B71B861013E}"/>
                  </a:ext>
                </a:extLst>
              </p:cNvPr>
              <p:cNvSpPr/>
              <p:nvPr/>
            </p:nvSpPr>
            <p:spPr bwMode="auto">
              <a:xfrm>
                <a:off x="7667626" y="4260812"/>
                <a:ext cx="104775" cy="166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7" name="islîḍe">
                <a:extLst>
                  <a:ext uri="{FF2B5EF4-FFF2-40B4-BE49-F238E27FC236}">
                    <a16:creationId xmlns:a16="http://schemas.microsoft.com/office/drawing/2014/main" id="{C4DB753D-1979-4E4E-8768-C74576FA9AB0}"/>
                  </a:ext>
                </a:extLst>
              </p:cNvPr>
              <p:cNvSpPr/>
              <p:nvPr/>
            </p:nvSpPr>
            <p:spPr bwMode="auto">
              <a:xfrm>
                <a:off x="7735888" y="3829012"/>
                <a:ext cx="909638" cy="619125"/>
              </a:xfrm>
              <a:custGeom>
                <a:avLst/>
                <a:gdLst>
                  <a:gd name="T0" fmla="*/ 250 w 352"/>
                  <a:gd name="T1" fmla="*/ 45 h 239"/>
                  <a:gd name="T2" fmla="*/ 159 w 352"/>
                  <a:gd name="T3" fmla="*/ 160 h 239"/>
                  <a:gd name="T4" fmla="*/ 0 w 352"/>
                  <a:gd name="T5" fmla="*/ 160 h 239"/>
                  <a:gd name="T6" fmla="*/ 0 w 352"/>
                  <a:gd name="T7" fmla="*/ 238 h 239"/>
                  <a:gd name="T8" fmla="*/ 171 w 352"/>
                  <a:gd name="T9" fmla="*/ 239 h 239"/>
                  <a:gd name="T10" fmla="*/ 224 w 352"/>
                  <a:gd name="T11" fmla="*/ 207 h 239"/>
                  <a:gd name="T12" fmla="*/ 315 w 352"/>
                  <a:gd name="T13" fmla="*/ 100 h 239"/>
                  <a:gd name="T14" fmla="*/ 250 w 352"/>
                  <a:gd name="T15" fmla="*/ 45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2" h="239">
                    <a:moveTo>
                      <a:pt x="250" y="45"/>
                    </a:moveTo>
                    <a:cubicBezTo>
                      <a:pt x="159" y="160"/>
                      <a:pt x="159" y="160"/>
                      <a:pt x="159" y="160"/>
                    </a:cubicBezTo>
                    <a:cubicBezTo>
                      <a:pt x="0" y="160"/>
                      <a:pt x="0" y="160"/>
                      <a:pt x="0" y="160"/>
                    </a:cubicBezTo>
                    <a:cubicBezTo>
                      <a:pt x="0" y="238"/>
                      <a:pt x="0" y="238"/>
                      <a:pt x="0" y="238"/>
                    </a:cubicBezTo>
                    <a:cubicBezTo>
                      <a:pt x="171" y="239"/>
                      <a:pt x="171" y="239"/>
                      <a:pt x="171" y="239"/>
                    </a:cubicBezTo>
                    <a:cubicBezTo>
                      <a:pt x="201" y="239"/>
                      <a:pt x="216" y="216"/>
                      <a:pt x="224" y="207"/>
                    </a:cubicBezTo>
                    <a:cubicBezTo>
                      <a:pt x="315" y="100"/>
                      <a:pt x="315" y="100"/>
                      <a:pt x="315" y="100"/>
                    </a:cubicBezTo>
                    <a:cubicBezTo>
                      <a:pt x="352" y="57"/>
                      <a:pt x="285" y="0"/>
                      <a:pt x="250" y="45"/>
                    </a:cubicBez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8" name="íSļiḓê">
                <a:extLst>
                  <a:ext uri="{FF2B5EF4-FFF2-40B4-BE49-F238E27FC236}">
                    <a16:creationId xmlns:a16="http://schemas.microsoft.com/office/drawing/2014/main" id="{EEFD2D96-E9CE-4C25-B1C0-CA6B57567B67}"/>
                  </a:ext>
                </a:extLst>
              </p:cNvPr>
              <p:cNvSpPr/>
              <p:nvPr/>
            </p:nvSpPr>
            <p:spPr bwMode="auto">
              <a:xfrm>
                <a:off x="8493126" y="5135524"/>
                <a:ext cx="73025" cy="593725"/>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79" name="î$ḻiḍê">
                <a:extLst>
                  <a:ext uri="{FF2B5EF4-FFF2-40B4-BE49-F238E27FC236}">
                    <a16:creationId xmlns:a16="http://schemas.microsoft.com/office/drawing/2014/main" id="{A2849FC3-5DF4-4493-8452-88E518F0AE6D}"/>
                  </a:ext>
                </a:extLst>
              </p:cNvPr>
              <p:cNvSpPr/>
              <p:nvPr/>
            </p:nvSpPr>
            <p:spPr bwMode="auto">
              <a:xfrm>
                <a:off x="8043863" y="5043449"/>
                <a:ext cx="971550" cy="209550"/>
              </a:xfrm>
              <a:custGeom>
                <a:avLst/>
                <a:gdLst>
                  <a:gd name="T0" fmla="*/ 335 w 376"/>
                  <a:gd name="T1" fmla="*/ 0 h 81"/>
                  <a:gd name="T2" fmla="*/ 41 w 376"/>
                  <a:gd name="T3" fmla="*/ 0 h 81"/>
                  <a:gd name="T4" fmla="*/ 0 w 376"/>
                  <a:gd name="T5" fmla="*/ 40 h 81"/>
                  <a:gd name="T6" fmla="*/ 0 w 376"/>
                  <a:gd name="T7" fmla="*/ 40 h 81"/>
                  <a:gd name="T8" fmla="*/ 41 w 376"/>
                  <a:gd name="T9" fmla="*/ 81 h 81"/>
                  <a:gd name="T10" fmla="*/ 335 w 376"/>
                  <a:gd name="T11" fmla="*/ 81 h 81"/>
                  <a:gd name="T12" fmla="*/ 376 w 376"/>
                  <a:gd name="T13" fmla="*/ 40 h 81"/>
                  <a:gd name="T14" fmla="*/ 376 w 376"/>
                  <a:gd name="T15" fmla="*/ 40 h 81"/>
                  <a:gd name="T16" fmla="*/ 335 w 376"/>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81">
                    <a:moveTo>
                      <a:pt x="335" y="0"/>
                    </a:moveTo>
                    <a:cubicBezTo>
                      <a:pt x="41" y="0"/>
                      <a:pt x="41" y="0"/>
                      <a:pt x="41" y="0"/>
                    </a:cubicBezTo>
                    <a:cubicBezTo>
                      <a:pt x="19" y="0"/>
                      <a:pt x="0" y="18"/>
                      <a:pt x="0" y="40"/>
                    </a:cubicBezTo>
                    <a:cubicBezTo>
                      <a:pt x="0" y="40"/>
                      <a:pt x="0" y="40"/>
                      <a:pt x="0" y="40"/>
                    </a:cubicBezTo>
                    <a:cubicBezTo>
                      <a:pt x="0" y="63"/>
                      <a:pt x="19" y="81"/>
                      <a:pt x="41" y="81"/>
                    </a:cubicBezTo>
                    <a:cubicBezTo>
                      <a:pt x="335" y="81"/>
                      <a:pt x="335" y="81"/>
                      <a:pt x="335" y="81"/>
                    </a:cubicBezTo>
                    <a:cubicBezTo>
                      <a:pt x="357" y="81"/>
                      <a:pt x="376" y="63"/>
                      <a:pt x="376" y="40"/>
                    </a:cubicBezTo>
                    <a:cubicBezTo>
                      <a:pt x="376" y="40"/>
                      <a:pt x="376" y="40"/>
                      <a:pt x="376" y="40"/>
                    </a:cubicBezTo>
                    <a:cubicBezTo>
                      <a:pt x="376" y="18"/>
                      <a:pt x="357" y="0"/>
                      <a:pt x="335" y="0"/>
                    </a:cubicBez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0" name="ïṡľídê">
                <a:extLst>
                  <a:ext uri="{FF2B5EF4-FFF2-40B4-BE49-F238E27FC236}">
                    <a16:creationId xmlns:a16="http://schemas.microsoft.com/office/drawing/2014/main" id="{77B3F83F-EEFE-460C-8615-2BA9A82F9E6F}"/>
                  </a:ext>
                </a:extLst>
              </p:cNvPr>
              <p:cNvSpPr/>
              <p:nvPr/>
            </p:nvSpPr>
            <p:spPr bwMode="auto">
              <a:xfrm>
                <a:off x="8205788" y="5660987"/>
                <a:ext cx="646113" cy="192088"/>
              </a:xfrm>
              <a:custGeom>
                <a:avLst/>
                <a:gdLst>
                  <a:gd name="T0" fmla="*/ 250 w 250"/>
                  <a:gd name="T1" fmla="*/ 74 h 74"/>
                  <a:gd name="T2" fmla="*/ 206 w 250"/>
                  <a:gd name="T3" fmla="*/ 26 h 74"/>
                  <a:gd name="T4" fmla="*/ 125 w 250"/>
                  <a:gd name="T5" fmla="*/ 0 h 74"/>
                  <a:gd name="T6" fmla="*/ 43 w 250"/>
                  <a:gd name="T7" fmla="*/ 26 h 74"/>
                  <a:gd name="T8" fmla="*/ 0 w 250"/>
                  <a:gd name="T9" fmla="*/ 74 h 74"/>
                  <a:gd name="T10" fmla="*/ 30 w 250"/>
                  <a:gd name="T11" fmla="*/ 74 h 74"/>
                  <a:gd name="T12" fmla="*/ 58 w 250"/>
                  <a:gd name="T13" fmla="*/ 47 h 74"/>
                  <a:gd name="T14" fmla="*/ 125 w 250"/>
                  <a:gd name="T15" fmla="*/ 26 h 74"/>
                  <a:gd name="T16" fmla="*/ 192 w 250"/>
                  <a:gd name="T17" fmla="*/ 47 h 74"/>
                  <a:gd name="T18" fmla="*/ 219 w 250"/>
                  <a:gd name="T19" fmla="*/ 74 h 74"/>
                  <a:gd name="T20" fmla="*/ 250 w 250"/>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74">
                    <a:moveTo>
                      <a:pt x="250" y="74"/>
                    </a:moveTo>
                    <a:cubicBezTo>
                      <a:pt x="239" y="55"/>
                      <a:pt x="224" y="38"/>
                      <a:pt x="206" y="26"/>
                    </a:cubicBezTo>
                    <a:cubicBezTo>
                      <a:pt x="183" y="10"/>
                      <a:pt x="155" y="0"/>
                      <a:pt x="125" y="0"/>
                    </a:cubicBezTo>
                    <a:cubicBezTo>
                      <a:pt x="95" y="0"/>
                      <a:pt x="67" y="10"/>
                      <a:pt x="43" y="26"/>
                    </a:cubicBezTo>
                    <a:cubicBezTo>
                      <a:pt x="25" y="38"/>
                      <a:pt x="10" y="55"/>
                      <a:pt x="0" y="74"/>
                    </a:cubicBezTo>
                    <a:cubicBezTo>
                      <a:pt x="30" y="74"/>
                      <a:pt x="30" y="74"/>
                      <a:pt x="30" y="74"/>
                    </a:cubicBezTo>
                    <a:cubicBezTo>
                      <a:pt x="38" y="64"/>
                      <a:pt x="48" y="55"/>
                      <a:pt x="58" y="47"/>
                    </a:cubicBezTo>
                    <a:cubicBezTo>
                      <a:pt x="77" y="34"/>
                      <a:pt x="100" y="26"/>
                      <a:pt x="125" y="26"/>
                    </a:cubicBezTo>
                    <a:cubicBezTo>
                      <a:pt x="150" y="26"/>
                      <a:pt x="173" y="34"/>
                      <a:pt x="192" y="47"/>
                    </a:cubicBezTo>
                    <a:cubicBezTo>
                      <a:pt x="202" y="55"/>
                      <a:pt x="212" y="64"/>
                      <a:pt x="219" y="74"/>
                    </a:cubicBezTo>
                    <a:lnTo>
                      <a:pt x="250" y="74"/>
                    </a:ln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1" name="iṩḷíḓe">
                <a:extLst>
                  <a:ext uri="{FF2B5EF4-FFF2-40B4-BE49-F238E27FC236}">
                    <a16:creationId xmlns:a16="http://schemas.microsoft.com/office/drawing/2014/main" id="{1CDD0F45-F2C3-4B57-9A2D-418BF30D1895}"/>
                  </a:ext>
                </a:extLst>
              </p:cNvPr>
              <p:cNvSpPr/>
              <p:nvPr/>
            </p:nvSpPr>
            <p:spPr bwMode="auto">
              <a:xfrm>
                <a:off x="8805863" y="4183024"/>
                <a:ext cx="209550" cy="1069975"/>
              </a:xfrm>
              <a:custGeom>
                <a:avLst/>
                <a:gdLst>
                  <a:gd name="T0" fmla="*/ 81 w 81"/>
                  <a:gd name="T1" fmla="*/ 372 h 413"/>
                  <a:gd name="T2" fmla="*/ 81 w 81"/>
                  <a:gd name="T3" fmla="*/ 41 h 413"/>
                  <a:gd name="T4" fmla="*/ 40 w 81"/>
                  <a:gd name="T5" fmla="*/ 0 h 413"/>
                  <a:gd name="T6" fmla="*/ 40 w 81"/>
                  <a:gd name="T7" fmla="*/ 0 h 413"/>
                  <a:gd name="T8" fmla="*/ 0 w 81"/>
                  <a:gd name="T9" fmla="*/ 41 h 413"/>
                  <a:gd name="T10" fmla="*/ 0 w 81"/>
                  <a:gd name="T11" fmla="*/ 372 h 413"/>
                  <a:gd name="T12" fmla="*/ 40 w 81"/>
                  <a:gd name="T13" fmla="*/ 413 h 413"/>
                  <a:gd name="T14" fmla="*/ 40 w 81"/>
                  <a:gd name="T15" fmla="*/ 413 h 413"/>
                  <a:gd name="T16" fmla="*/ 81 w 81"/>
                  <a:gd name="T17" fmla="*/ 37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413">
                    <a:moveTo>
                      <a:pt x="81" y="372"/>
                    </a:moveTo>
                    <a:cubicBezTo>
                      <a:pt x="81" y="41"/>
                      <a:pt x="81" y="41"/>
                      <a:pt x="81" y="41"/>
                    </a:cubicBezTo>
                    <a:cubicBezTo>
                      <a:pt x="81" y="18"/>
                      <a:pt x="62" y="0"/>
                      <a:pt x="40" y="0"/>
                    </a:cubicBezTo>
                    <a:cubicBezTo>
                      <a:pt x="40" y="0"/>
                      <a:pt x="40" y="0"/>
                      <a:pt x="40" y="0"/>
                    </a:cubicBezTo>
                    <a:cubicBezTo>
                      <a:pt x="18" y="0"/>
                      <a:pt x="0" y="18"/>
                      <a:pt x="0" y="41"/>
                    </a:cubicBezTo>
                    <a:cubicBezTo>
                      <a:pt x="0" y="372"/>
                      <a:pt x="0" y="372"/>
                      <a:pt x="0" y="372"/>
                    </a:cubicBezTo>
                    <a:cubicBezTo>
                      <a:pt x="0" y="395"/>
                      <a:pt x="18" y="413"/>
                      <a:pt x="40" y="413"/>
                    </a:cubicBezTo>
                    <a:cubicBezTo>
                      <a:pt x="40" y="413"/>
                      <a:pt x="40" y="413"/>
                      <a:pt x="40" y="413"/>
                    </a:cubicBezTo>
                    <a:cubicBezTo>
                      <a:pt x="62" y="413"/>
                      <a:pt x="81" y="395"/>
                      <a:pt x="81" y="372"/>
                    </a:cubicBez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2" name="ïS1iḓe">
                <a:extLst>
                  <a:ext uri="{FF2B5EF4-FFF2-40B4-BE49-F238E27FC236}">
                    <a16:creationId xmlns:a16="http://schemas.microsoft.com/office/drawing/2014/main" id="{ED8437FB-165A-4698-8D3F-7C9A4111AB80}"/>
                  </a:ext>
                </a:extLst>
              </p:cNvPr>
              <p:cNvSpPr/>
              <p:nvPr/>
            </p:nvSpPr>
            <p:spPr bwMode="auto">
              <a:xfrm>
                <a:off x="8348663" y="3746462"/>
                <a:ext cx="238125" cy="279400"/>
              </a:xfrm>
              <a:custGeom>
                <a:avLst/>
                <a:gdLst>
                  <a:gd name="T0" fmla="*/ 150 w 150"/>
                  <a:gd name="T1" fmla="*/ 57 h 176"/>
                  <a:gd name="T2" fmla="*/ 133 w 150"/>
                  <a:gd name="T3" fmla="*/ 0 h 176"/>
                  <a:gd name="T4" fmla="*/ 0 w 150"/>
                  <a:gd name="T5" fmla="*/ 155 h 176"/>
                  <a:gd name="T6" fmla="*/ 1 w 150"/>
                  <a:gd name="T7" fmla="*/ 176 h 176"/>
                  <a:gd name="T8" fmla="*/ 150 w 150"/>
                  <a:gd name="T9" fmla="*/ 57 h 176"/>
                </a:gdLst>
                <a:ahLst/>
                <a:cxnLst>
                  <a:cxn ang="0">
                    <a:pos x="T0" y="T1"/>
                  </a:cxn>
                  <a:cxn ang="0">
                    <a:pos x="T2" y="T3"/>
                  </a:cxn>
                  <a:cxn ang="0">
                    <a:pos x="T4" y="T5"/>
                  </a:cxn>
                  <a:cxn ang="0">
                    <a:pos x="T6" y="T7"/>
                  </a:cxn>
                  <a:cxn ang="0">
                    <a:pos x="T8" y="T9"/>
                  </a:cxn>
                </a:cxnLst>
                <a:rect l="0" t="0" r="r" b="b"/>
                <a:pathLst>
                  <a:path w="150" h="176">
                    <a:moveTo>
                      <a:pt x="150" y="57"/>
                    </a:moveTo>
                    <a:lnTo>
                      <a:pt x="133" y="0"/>
                    </a:lnTo>
                    <a:lnTo>
                      <a:pt x="0" y="155"/>
                    </a:lnTo>
                    <a:lnTo>
                      <a:pt x="1" y="176"/>
                    </a:lnTo>
                    <a:lnTo>
                      <a:pt x="150" y="57"/>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3" name="ísľïdê">
                <a:extLst>
                  <a:ext uri="{FF2B5EF4-FFF2-40B4-BE49-F238E27FC236}">
                    <a16:creationId xmlns:a16="http://schemas.microsoft.com/office/drawing/2014/main" id="{82DCC539-1993-47B8-AF08-5C2AA8D1BA6C}"/>
                  </a:ext>
                </a:extLst>
              </p:cNvPr>
              <p:cNvSpPr/>
              <p:nvPr/>
            </p:nvSpPr>
            <p:spPr bwMode="auto">
              <a:xfrm>
                <a:off x="8050213" y="3052724"/>
                <a:ext cx="606425" cy="717550"/>
              </a:xfrm>
              <a:custGeom>
                <a:avLst/>
                <a:gdLst>
                  <a:gd name="T0" fmla="*/ 68 w 234"/>
                  <a:gd name="T1" fmla="*/ 267 h 277"/>
                  <a:gd name="T2" fmla="*/ 150 w 234"/>
                  <a:gd name="T3" fmla="*/ 44 h 277"/>
                  <a:gd name="T4" fmla="*/ 178 w 234"/>
                  <a:gd name="T5" fmla="*/ 228 h 277"/>
                  <a:gd name="T6" fmla="*/ 68 w 234"/>
                  <a:gd name="T7" fmla="*/ 267 h 277"/>
                </a:gdLst>
                <a:ahLst/>
                <a:cxnLst>
                  <a:cxn ang="0">
                    <a:pos x="T0" y="T1"/>
                  </a:cxn>
                  <a:cxn ang="0">
                    <a:pos x="T2" y="T3"/>
                  </a:cxn>
                  <a:cxn ang="0">
                    <a:pos x="T4" y="T5"/>
                  </a:cxn>
                  <a:cxn ang="0">
                    <a:pos x="T6" y="T7"/>
                  </a:cxn>
                </a:cxnLst>
                <a:rect l="0" t="0" r="r" b="b"/>
                <a:pathLst>
                  <a:path w="234" h="277">
                    <a:moveTo>
                      <a:pt x="68" y="267"/>
                    </a:moveTo>
                    <a:cubicBezTo>
                      <a:pt x="0" y="246"/>
                      <a:pt x="6" y="0"/>
                      <a:pt x="150" y="44"/>
                    </a:cubicBezTo>
                    <a:cubicBezTo>
                      <a:pt x="234" y="70"/>
                      <a:pt x="224" y="170"/>
                      <a:pt x="178" y="228"/>
                    </a:cubicBezTo>
                    <a:cubicBezTo>
                      <a:pt x="150" y="262"/>
                      <a:pt x="101" y="277"/>
                      <a:pt x="68" y="26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4" name="îṩḻiḍe">
                <a:extLst>
                  <a:ext uri="{FF2B5EF4-FFF2-40B4-BE49-F238E27FC236}">
                    <a16:creationId xmlns:a16="http://schemas.microsoft.com/office/drawing/2014/main" id="{0105BA1A-3F4D-4BF6-814E-217ACBBE369E}"/>
                  </a:ext>
                </a:extLst>
              </p:cNvPr>
              <p:cNvSpPr/>
              <p:nvPr/>
            </p:nvSpPr>
            <p:spPr bwMode="auto">
              <a:xfrm>
                <a:off x="8328026" y="3681374"/>
                <a:ext cx="252413" cy="298450"/>
              </a:xfrm>
              <a:custGeom>
                <a:avLst/>
                <a:gdLst>
                  <a:gd name="T0" fmla="*/ 159 w 159"/>
                  <a:gd name="T1" fmla="*/ 41 h 188"/>
                  <a:gd name="T2" fmla="*/ 130 w 159"/>
                  <a:gd name="T3" fmla="*/ 0 h 188"/>
                  <a:gd name="T4" fmla="*/ 0 w 159"/>
                  <a:gd name="T5" fmla="*/ 150 h 188"/>
                  <a:gd name="T6" fmla="*/ 18 w 159"/>
                  <a:gd name="T7" fmla="*/ 188 h 188"/>
                  <a:gd name="T8" fmla="*/ 159 w 159"/>
                  <a:gd name="T9" fmla="*/ 41 h 188"/>
                </a:gdLst>
                <a:ahLst/>
                <a:cxnLst>
                  <a:cxn ang="0">
                    <a:pos x="T0" y="T1"/>
                  </a:cxn>
                  <a:cxn ang="0">
                    <a:pos x="T2" y="T3"/>
                  </a:cxn>
                  <a:cxn ang="0">
                    <a:pos x="T4" y="T5"/>
                  </a:cxn>
                  <a:cxn ang="0">
                    <a:pos x="T6" y="T7"/>
                  </a:cxn>
                  <a:cxn ang="0">
                    <a:pos x="T8" y="T9"/>
                  </a:cxn>
                </a:cxnLst>
                <a:rect l="0" t="0" r="r" b="b"/>
                <a:pathLst>
                  <a:path w="159" h="188">
                    <a:moveTo>
                      <a:pt x="159" y="41"/>
                    </a:moveTo>
                    <a:lnTo>
                      <a:pt x="130" y="0"/>
                    </a:lnTo>
                    <a:lnTo>
                      <a:pt x="0" y="150"/>
                    </a:lnTo>
                    <a:lnTo>
                      <a:pt x="18" y="188"/>
                    </a:lnTo>
                    <a:lnTo>
                      <a:pt x="15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5" name="iŝḻîḋê">
                <a:extLst>
                  <a:ext uri="{FF2B5EF4-FFF2-40B4-BE49-F238E27FC236}">
                    <a16:creationId xmlns:a16="http://schemas.microsoft.com/office/drawing/2014/main" id="{AC0A412B-7457-4698-8D56-3CAEE9ECD4C2}"/>
                  </a:ext>
                </a:extLst>
              </p:cNvPr>
              <p:cNvSpPr/>
              <p:nvPr/>
            </p:nvSpPr>
            <p:spPr bwMode="auto">
              <a:xfrm>
                <a:off x="7539038" y="3220999"/>
                <a:ext cx="93663" cy="227013"/>
              </a:xfrm>
              <a:custGeom>
                <a:avLst/>
                <a:gdLst>
                  <a:gd name="T0" fmla="*/ 27 w 36"/>
                  <a:gd name="T1" fmla="*/ 1 h 88"/>
                  <a:gd name="T2" fmla="*/ 27 w 36"/>
                  <a:gd name="T3" fmla="*/ 1 h 88"/>
                  <a:gd name="T4" fmla="*/ 35 w 36"/>
                  <a:gd name="T5" fmla="*/ 10 h 88"/>
                  <a:gd name="T6" fmla="*/ 19 w 36"/>
                  <a:gd name="T7" fmla="*/ 80 h 88"/>
                  <a:gd name="T8" fmla="*/ 8 w 36"/>
                  <a:gd name="T9" fmla="*/ 87 h 88"/>
                  <a:gd name="T10" fmla="*/ 8 w 36"/>
                  <a:gd name="T11" fmla="*/ 87 h 88"/>
                  <a:gd name="T12" fmla="*/ 1 w 36"/>
                  <a:gd name="T13" fmla="*/ 78 h 88"/>
                  <a:gd name="T14" fmla="*/ 16 w 36"/>
                  <a:gd name="T15" fmla="*/ 9 h 88"/>
                  <a:gd name="T16" fmla="*/ 27 w 36"/>
                  <a:gd name="T1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88">
                    <a:moveTo>
                      <a:pt x="27" y="1"/>
                    </a:moveTo>
                    <a:cubicBezTo>
                      <a:pt x="27" y="1"/>
                      <a:pt x="27" y="1"/>
                      <a:pt x="27" y="1"/>
                    </a:cubicBezTo>
                    <a:cubicBezTo>
                      <a:pt x="32" y="1"/>
                      <a:pt x="36" y="6"/>
                      <a:pt x="35" y="10"/>
                    </a:cubicBezTo>
                    <a:cubicBezTo>
                      <a:pt x="19" y="80"/>
                      <a:pt x="19" y="80"/>
                      <a:pt x="19" y="80"/>
                    </a:cubicBezTo>
                    <a:cubicBezTo>
                      <a:pt x="18" y="84"/>
                      <a:pt x="13" y="88"/>
                      <a:pt x="8" y="87"/>
                    </a:cubicBezTo>
                    <a:cubicBezTo>
                      <a:pt x="8" y="87"/>
                      <a:pt x="8" y="87"/>
                      <a:pt x="8" y="87"/>
                    </a:cubicBezTo>
                    <a:cubicBezTo>
                      <a:pt x="3" y="87"/>
                      <a:pt x="0" y="83"/>
                      <a:pt x="1" y="78"/>
                    </a:cubicBezTo>
                    <a:cubicBezTo>
                      <a:pt x="16" y="9"/>
                      <a:pt x="16" y="9"/>
                      <a:pt x="16" y="9"/>
                    </a:cubicBezTo>
                    <a:cubicBezTo>
                      <a:pt x="17" y="4"/>
                      <a:pt x="22" y="0"/>
                      <a:pt x="27" y="1"/>
                    </a:cubicBez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6" name="iš1íḑê">
                <a:extLst>
                  <a:ext uri="{FF2B5EF4-FFF2-40B4-BE49-F238E27FC236}">
                    <a16:creationId xmlns:a16="http://schemas.microsoft.com/office/drawing/2014/main" id="{050C6130-F15D-46A7-B432-9169960EE7F9}"/>
                  </a:ext>
                </a:extLst>
              </p:cNvPr>
              <p:cNvSpPr/>
              <p:nvPr/>
            </p:nvSpPr>
            <p:spPr bwMode="auto">
              <a:xfrm>
                <a:off x="7478713" y="3344824"/>
                <a:ext cx="192088" cy="307975"/>
              </a:xfrm>
              <a:custGeom>
                <a:avLst/>
                <a:gdLst>
                  <a:gd name="T0" fmla="*/ 8 w 74"/>
                  <a:gd name="T1" fmla="*/ 111 h 119"/>
                  <a:gd name="T2" fmla="*/ 48 w 74"/>
                  <a:gd name="T3" fmla="*/ 119 h 119"/>
                  <a:gd name="T4" fmla="*/ 65 w 74"/>
                  <a:gd name="T5" fmla="*/ 85 h 119"/>
                  <a:gd name="T6" fmla="*/ 64 w 74"/>
                  <a:gd name="T7" fmla="*/ 0 h 119"/>
                  <a:gd name="T8" fmla="*/ 34 w 74"/>
                  <a:gd name="T9" fmla="*/ 4 h 119"/>
                  <a:gd name="T10" fmla="*/ 0 w 74"/>
                  <a:gd name="T11" fmla="*/ 63 h 119"/>
                  <a:gd name="T12" fmla="*/ 8 w 74"/>
                  <a:gd name="T13" fmla="*/ 111 h 119"/>
                </a:gdLst>
                <a:ahLst/>
                <a:cxnLst>
                  <a:cxn ang="0">
                    <a:pos x="T0" y="T1"/>
                  </a:cxn>
                  <a:cxn ang="0">
                    <a:pos x="T2" y="T3"/>
                  </a:cxn>
                  <a:cxn ang="0">
                    <a:pos x="T4" y="T5"/>
                  </a:cxn>
                  <a:cxn ang="0">
                    <a:pos x="T6" y="T7"/>
                  </a:cxn>
                  <a:cxn ang="0">
                    <a:pos x="T8" y="T9"/>
                  </a:cxn>
                  <a:cxn ang="0">
                    <a:pos x="T10" y="T11"/>
                  </a:cxn>
                  <a:cxn ang="0">
                    <a:pos x="T12" y="T13"/>
                  </a:cxn>
                </a:cxnLst>
                <a:rect l="0" t="0" r="r" b="b"/>
                <a:pathLst>
                  <a:path w="74" h="119">
                    <a:moveTo>
                      <a:pt x="8" y="111"/>
                    </a:moveTo>
                    <a:cubicBezTo>
                      <a:pt x="48" y="119"/>
                      <a:pt x="48" y="119"/>
                      <a:pt x="48" y="119"/>
                    </a:cubicBezTo>
                    <a:cubicBezTo>
                      <a:pt x="65" y="85"/>
                      <a:pt x="65" y="85"/>
                      <a:pt x="65" y="85"/>
                    </a:cubicBezTo>
                    <a:cubicBezTo>
                      <a:pt x="74" y="67"/>
                      <a:pt x="67" y="21"/>
                      <a:pt x="64" y="0"/>
                    </a:cubicBezTo>
                    <a:cubicBezTo>
                      <a:pt x="34" y="4"/>
                      <a:pt x="34" y="4"/>
                      <a:pt x="34" y="4"/>
                    </a:cubicBezTo>
                    <a:cubicBezTo>
                      <a:pt x="0" y="63"/>
                      <a:pt x="0" y="63"/>
                      <a:pt x="0" y="63"/>
                    </a:cubicBezTo>
                    <a:lnTo>
                      <a:pt x="8" y="111"/>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7" name="íSlîdê">
                <a:extLst>
                  <a:ext uri="{FF2B5EF4-FFF2-40B4-BE49-F238E27FC236}">
                    <a16:creationId xmlns:a16="http://schemas.microsoft.com/office/drawing/2014/main" id="{AFA750B2-8F2C-418A-BA9B-AEAC1B313F77}"/>
                  </a:ext>
                </a:extLst>
              </p:cNvPr>
              <p:cNvSpPr/>
              <p:nvPr/>
            </p:nvSpPr>
            <p:spPr bwMode="auto">
              <a:xfrm>
                <a:off x="7472363" y="3322599"/>
                <a:ext cx="90488" cy="217488"/>
              </a:xfrm>
              <a:custGeom>
                <a:avLst/>
                <a:gdLst>
                  <a:gd name="T0" fmla="*/ 10 w 35"/>
                  <a:gd name="T1" fmla="*/ 81 h 84"/>
                  <a:gd name="T2" fmla="*/ 16 w 35"/>
                  <a:gd name="T3" fmla="*/ 84 h 84"/>
                  <a:gd name="T4" fmla="*/ 18 w 35"/>
                  <a:gd name="T5" fmla="*/ 77 h 84"/>
                  <a:gd name="T6" fmla="*/ 33 w 35"/>
                  <a:gd name="T7" fmla="*/ 20 h 84"/>
                  <a:gd name="T8" fmla="*/ 30 w 35"/>
                  <a:gd name="T9" fmla="*/ 6 h 84"/>
                  <a:gd name="T10" fmla="*/ 19 w 35"/>
                  <a:gd name="T11" fmla="*/ 3 h 84"/>
                  <a:gd name="T12" fmla="*/ 2 w 35"/>
                  <a:gd name="T13" fmla="*/ 67 h 84"/>
                  <a:gd name="T14" fmla="*/ 10 w 35"/>
                  <a:gd name="T15" fmla="*/ 81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10" y="81"/>
                    </a:moveTo>
                    <a:cubicBezTo>
                      <a:pt x="16" y="84"/>
                      <a:pt x="16" y="84"/>
                      <a:pt x="16" y="84"/>
                    </a:cubicBezTo>
                    <a:cubicBezTo>
                      <a:pt x="18" y="77"/>
                      <a:pt x="18" y="77"/>
                      <a:pt x="18" y="77"/>
                    </a:cubicBezTo>
                    <a:cubicBezTo>
                      <a:pt x="33" y="20"/>
                      <a:pt x="33" y="20"/>
                      <a:pt x="33" y="20"/>
                    </a:cubicBezTo>
                    <a:cubicBezTo>
                      <a:pt x="35" y="14"/>
                      <a:pt x="33" y="9"/>
                      <a:pt x="30" y="6"/>
                    </a:cubicBezTo>
                    <a:cubicBezTo>
                      <a:pt x="27" y="3"/>
                      <a:pt x="20" y="0"/>
                      <a:pt x="19" y="3"/>
                    </a:cubicBezTo>
                    <a:cubicBezTo>
                      <a:pt x="2" y="67"/>
                      <a:pt x="2" y="67"/>
                      <a:pt x="2" y="67"/>
                    </a:cubicBezTo>
                    <a:cubicBezTo>
                      <a:pt x="0" y="73"/>
                      <a:pt x="4" y="79"/>
                      <a:pt x="10" y="81"/>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8" name="ïṩľïḓe">
                <a:extLst>
                  <a:ext uri="{FF2B5EF4-FFF2-40B4-BE49-F238E27FC236}">
                    <a16:creationId xmlns:a16="http://schemas.microsoft.com/office/drawing/2014/main" id="{9E7863DC-A811-42BF-90CC-1032C016CEA2}"/>
                  </a:ext>
                </a:extLst>
              </p:cNvPr>
              <p:cNvSpPr/>
              <p:nvPr/>
            </p:nvSpPr>
            <p:spPr bwMode="auto">
              <a:xfrm>
                <a:off x="7593013" y="3467062"/>
                <a:ext cx="69850" cy="73025"/>
              </a:xfrm>
              <a:custGeom>
                <a:avLst/>
                <a:gdLst>
                  <a:gd name="T0" fmla="*/ 22 w 27"/>
                  <a:gd name="T1" fmla="*/ 2 h 28"/>
                  <a:gd name="T2" fmla="*/ 22 w 27"/>
                  <a:gd name="T3" fmla="*/ 2 h 28"/>
                  <a:gd name="T4" fmla="*/ 24 w 27"/>
                  <a:gd name="T5" fmla="*/ 12 h 28"/>
                  <a:gd name="T6" fmla="*/ 16 w 27"/>
                  <a:gd name="T7" fmla="*/ 24 h 28"/>
                  <a:gd name="T8" fmla="*/ 5 w 27"/>
                  <a:gd name="T9" fmla="*/ 26 h 28"/>
                  <a:gd name="T10" fmla="*/ 5 w 27"/>
                  <a:gd name="T11" fmla="*/ 26 h 28"/>
                  <a:gd name="T12" fmla="*/ 2 w 27"/>
                  <a:gd name="T13" fmla="*/ 17 h 28"/>
                  <a:gd name="T14" fmla="*/ 10 w 27"/>
                  <a:gd name="T15" fmla="*/ 5 h 28"/>
                  <a:gd name="T16" fmla="*/ 22 w 27"/>
                  <a:gd name="T17"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2" y="2"/>
                    </a:moveTo>
                    <a:cubicBezTo>
                      <a:pt x="22" y="2"/>
                      <a:pt x="22" y="2"/>
                      <a:pt x="22" y="2"/>
                    </a:cubicBezTo>
                    <a:cubicBezTo>
                      <a:pt x="25" y="4"/>
                      <a:pt x="27" y="9"/>
                      <a:pt x="24" y="12"/>
                    </a:cubicBezTo>
                    <a:cubicBezTo>
                      <a:pt x="16" y="24"/>
                      <a:pt x="16" y="24"/>
                      <a:pt x="16" y="24"/>
                    </a:cubicBezTo>
                    <a:cubicBezTo>
                      <a:pt x="14" y="27"/>
                      <a:pt x="9" y="28"/>
                      <a:pt x="5" y="26"/>
                    </a:cubicBezTo>
                    <a:cubicBezTo>
                      <a:pt x="5" y="26"/>
                      <a:pt x="5" y="26"/>
                      <a:pt x="5" y="26"/>
                    </a:cubicBezTo>
                    <a:cubicBezTo>
                      <a:pt x="1" y="24"/>
                      <a:pt x="0" y="20"/>
                      <a:pt x="2" y="17"/>
                    </a:cubicBezTo>
                    <a:cubicBezTo>
                      <a:pt x="10" y="5"/>
                      <a:pt x="10" y="5"/>
                      <a:pt x="10" y="5"/>
                    </a:cubicBezTo>
                    <a:cubicBezTo>
                      <a:pt x="12" y="1"/>
                      <a:pt x="18" y="0"/>
                      <a:pt x="22" y="2"/>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89" name="îşlíďé">
                <a:extLst>
                  <a:ext uri="{FF2B5EF4-FFF2-40B4-BE49-F238E27FC236}">
                    <a16:creationId xmlns:a16="http://schemas.microsoft.com/office/drawing/2014/main" id="{B626A612-3D99-47FC-992F-D8D83718E94F}"/>
                  </a:ext>
                </a:extLst>
              </p:cNvPr>
              <p:cNvSpPr/>
              <p:nvPr/>
            </p:nvSpPr>
            <p:spPr bwMode="auto">
              <a:xfrm>
                <a:off x="7580313" y="3397212"/>
                <a:ext cx="77788" cy="79375"/>
              </a:xfrm>
              <a:custGeom>
                <a:avLst/>
                <a:gdLst>
                  <a:gd name="T0" fmla="*/ 24 w 30"/>
                  <a:gd name="T1" fmla="*/ 2 h 31"/>
                  <a:gd name="T2" fmla="*/ 24 w 30"/>
                  <a:gd name="T3" fmla="*/ 2 h 31"/>
                  <a:gd name="T4" fmla="*/ 28 w 30"/>
                  <a:gd name="T5" fmla="*/ 14 h 31"/>
                  <a:gd name="T6" fmla="*/ 20 w 30"/>
                  <a:gd name="T7" fmla="*/ 25 h 31"/>
                  <a:gd name="T8" fmla="*/ 6 w 30"/>
                  <a:gd name="T9" fmla="*/ 28 h 31"/>
                  <a:gd name="T10" fmla="*/ 6 w 30"/>
                  <a:gd name="T11" fmla="*/ 28 h 31"/>
                  <a:gd name="T12" fmla="*/ 3 w 30"/>
                  <a:gd name="T13" fmla="*/ 17 h 31"/>
                  <a:gd name="T14" fmla="*/ 11 w 30"/>
                  <a:gd name="T15" fmla="*/ 6 h 31"/>
                  <a:gd name="T16" fmla="*/ 24 w 3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4" y="2"/>
                    </a:moveTo>
                    <a:cubicBezTo>
                      <a:pt x="24" y="2"/>
                      <a:pt x="24" y="2"/>
                      <a:pt x="24" y="2"/>
                    </a:cubicBezTo>
                    <a:cubicBezTo>
                      <a:pt x="29" y="5"/>
                      <a:pt x="30" y="10"/>
                      <a:pt x="28" y="14"/>
                    </a:cubicBezTo>
                    <a:cubicBezTo>
                      <a:pt x="20" y="25"/>
                      <a:pt x="20" y="25"/>
                      <a:pt x="20" y="25"/>
                    </a:cubicBezTo>
                    <a:cubicBezTo>
                      <a:pt x="17" y="29"/>
                      <a:pt x="11" y="31"/>
                      <a:pt x="6" y="28"/>
                    </a:cubicBezTo>
                    <a:cubicBezTo>
                      <a:pt x="6" y="28"/>
                      <a:pt x="6" y="28"/>
                      <a:pt x="6" y="28"/>
                    </a:cubicBezTo>
                    <a:cubicBezTo>
                      <a:pt x="2" y="26"/>
                      <a:pt x="0" y="21"/>
                      <a:pt x="3" y="17"/>
                    </a:cubicBezTo>
                    <a:cubicBezTo>
                      <a:pt x="11" y="6"/>
                      <a:pt x="11" y="6"/>
                      <a:pt x="11" y="6"/>
                    </a:cubicBezTo>
                    <a:cubicBezTo>
                      <a:pt x="14" y="2"/>
                      <a:pt x="20" y="0"/>
                      <a:pt x="24" y="2"/>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0" name="ïs1îde">
                <a:extLst>
                  <a:ext uri="{FF2B5EF4-FFF2-40B4-BE49-F238E27FC236}">
                    <a16:creationId xmlns:a16="http://schemas.microsoft.com/office/drawing/2014/main" id="{A74E4901-F101-47B4-90C1-5AD0A24EC57C}"/>
                  </a:ext>
                </a:extLst>
              </p:cNvPr>
              <p:cNvSpPr/>
              <p:nvPr/>
            </p:nvSpPr>
            <p:spPr bwMode="auto">
              <a:xfrm>
                <a:off x="7572376" y="3324187"/>
                <a:ext cx="77788" cy="80963"/>
              </a:xfrm>
              <a:custGeom>
                <a:avLst/>
                <a:gdLst>
                  <a:gd name="T0" fmla="*/ 23 w 30"/>
                  <a:gd name="T1" fmla="*/ 2 h 31"/>
                  <a:gd name="T2" fmla="*/ 23 w 30"/>
                  <a:gd name="T3" fmla="*/ 2 h 31"/>
                  <a:gd name="T4" fmla="*/ 27 w 30"/>
                  <a:gd name="T5" fmla="*/ 14 h 31"/>
                  <a:gd name="T6" fmla="*/ 19 w 30"/>
                  <a:gd name="T7" fmla="*/ 25 h 31"/>
                  <a:gd name="T8" fmla="*/ 6 w 30"/>
                  <a:gd name="T9" fmla="*/ 28 h 31"/>
                  <a:gd name="T10" fmla="*/ 6 w 30"/>
                  <a:gd name="T11" fmla="*/ 28 h 31"/>
                  <a:gd name="T12" fmla="*/ 2 w 30"/>
                  <a:gd name="T13" fmla="*/ 17 h 31"/>
                  <a:gd name="T14" fmla="*/ 10 w 30"/>
                  <a:gd name="T15" fmla="*/ 6 h 31"/>
                  <a:gd name="T16" fmla="*/ 23 w 3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3" y="2"/>
                    </a:moveTo>
                    <a:cubicBezTo>
                      <a:pt x="23" y="2"/>
                      <a:pt x="23" y="2"/>
                      <a:pt x="23" y="2"/>
                    </a:cubicBezTo>
                    <a:cubicBezTo>
                      <a:pt x="28" y="5"/>
                      <a:pt x="30" y="10"/>
                      <a:pt x="27" y="14"/>
                    </a:cubicBezTo>
                    <a:cubicBezTo>
                      <a:pt x="19" y="25"/>
                      <a:pt x="19" y="25"/>
                      <a:pt x="19" y="25"/>
                    </a:cubicBezTo>
                    <a:cubicBezTo>
                      <a:pt x="16" y="29"/>
                      <a:pt x="10" y="31"/>
                      <a:pt x="6" y="28"/>
                    </a:cubicBezTo>
                    <a:cubicBezTo>
                      <a:pt x="6" y="28"/>
                      <a:pt x="6" y="28"/>
                      <a:pt x="6" y="28"/>
                    </a:cubicBezTo>
                    <a:cubicBezTo>
                      <a:pt x="1" y="26"/>
                      <a:pt x="0" y="21"/>
                      <a:pt x="2" y="17"/>
                    </a:cubicBezTo>
                    <a:cubicBezTo>
                      <a:pt x="10" y="6"/>
                      <a:pt x="10" y="6"/>
                      <a:pt x="10" y="6"/>
                    </a:cubicBezTo>
                    <a:cubicBezTo>
                      <a:pt x="13" y="2"/>
                      <a:pt x="19" y="0"/>
                      <a:pt x="23" y="2"/>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1" name="iṩḷidê">
                <a:extLst>
                  <a:ext uri="{FF2B5EF4-FFF2-40B4-BE49-F238E27FC236}">
                    <a16:creationId xmlns:a16="http://schemas.microsoft.com/office/drawing/2014/main" id="{AC7AEABD-3FE1-4551-9201-EF92A8CE0574}"/>
                  </a:ext>
                </a:extLst>
              </p:cNvPr>
              <p:cNvSpPr/>
              <p:nvPr/>
            </p:nvSpPr>
            <p:spPr bwMode="auto">
              <a:xfrm>
                <a:off x="7478713" y="3467062"/>
                <a:ext cx="114300" cy="177800"/>
              </a:xfrm>
              <a:custGeom>
                <a:avLst/>
                <a:gdLst>
                  <a:gd name="T0" fmla="*/ 8 w 44"/>
                  <a:gd name="T1" fmla="*/ 64 h 69"/>
                  <a:gd name="T2" fmla="*/ 36 w 44"/>
                  <a:gd name="T3" fmla="*/ 69 h 69"/>
                  <a:gd name="T4" fmla="*/ 19 w 44"/>
                  <a:gd name="T5" fmla="*/ 3 h 69"/>
                  <a:gd name="T6" fmla="*/ 9 w 44"/>
                  <a:gd name="T7" fmla="*/ 0 h 69"/>
                  <a:gd name="T8" fmla="*/ 0 w 44"/>
                  <a:gd name="T9" fmla="*/ 16 h 69"/>
                  <a:gd name="T10" fmla="*/ 8 w 44"/>
                  <a:gd name="T11" fmla="*/ 64 h 69"/>
                </a:gdLst>
                <a:ahLst/>
                <a:cxnLst>
                  <a:cxn ang="0">
                    <a:pos x="T0" y="T1"/>
                  </a:cxn>
                  <a:cxn ang="0">
                    <a:pos x="T2" y="T3"/>
                  </a:cxn>
                  <a:cxn ang="0">
                    <a:pos x="T4" y="T5"/>
                  </a:cxn>
                  <a:cxn ang="0">
                    <a:pos x="T6" y="T7"/>
                  </a:cxn>
                  <a:cxn ang="0">
                    <a:pos x="T8" y="T9"/>
                  </a:cxn>
                  <a:cxn ang="0">
                    <a:pos x="T10" y="T11"/>
                  </a:cxn>
                </a:cxnLst>
                <a:rect l="0" t="0" r="r" b="b"/>
                <a:pathLst>
                  <a:path w="44" h="69">
                    <a:moveTo>
                      <a:pt x="8" y="64"/>
                    </a:moveTo>
                    <a:cubicBezTo>
                      <a:pt x="36" y="69"/>
                      <a:pt x="36" y="69"/>
                      <a:pt x="36" y="69"/>
                    </a:cubicBezTo>
                    <a:cubicBezTo>
                      <a:pt x="42" y="49"/>
                      <a:pt x="44" y="10"/>
                      <a:pt x="19" y="3"/>
                    </a:cubicBezTo>
                    <a:cubicBezTo>
                      <a:pt x="15" y="2"/>
                      <a:pt x="12" y="1"/>
                      <a:pt x="9" y="0"/>
                    </a:cubicBezTo>
                    <a:cubicBezTo>
                      <a:pt x="0" y="16"/>
                      <a:pt x="0" y="16"/>
                      <a:pt x="0" y="16"/>
                    </a:cubicBezTo>
                    <a:lnTo>
                      <a:pt x="8" y="64"/>
                    </a:ln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2" name="išļíḑê">
                <a:extLst>
                  <a:ext uri="{FF2B5EF4-FFF2-40B4-BE49-F238E27FC236}">
                    <a16:creationId xmlns:a16="http://schemas.microsoft.com/office/drawing/2014/main" id="{0401F1F0-602B-4D3D-8330-1672471F5088}"/>
                  </a:ext>
                </a:extLst>
              </p:cNvPr>
              <p:cNvSpPr/>
              <p:nvPr/>
            </p:nvSpPr>
            <p:spPr bwMode="auto">
              <a:xfrm>
                <a:off x="7458076" y="3595649"/>
                <a:ext cx="192088" cy="127000"/>
              </a:xfrm>
              <a:custGeom>
                <a:avLst/>
                <a:gdLst>
                  <a:gd name="T0" fmla="*/ 0 w 121"/>
                  <a:gd name="T1" fmla="*/ 48 h 80"/>
                  <a:gd name="T2" fmla="*/ 108 w 121"/>
                  <a:gd name="T3" fmla="*/ 80 h 80"/>
                  <a:gd name="T4" fmla="*/ 121 w 121"/>
                  <a:gd name="T5" fmla="*/ 33 h 80"/>
                  <a:gd name="T6" fmla="*/ 13 w 121"/>
                  <a:gd name="T7" fmla="*/ 0 h 80"/>
                  <a:gd name="T8" fmla="*/ 0 w 121"/>
                  <a:gd name="T9" fmla="*/ 48 h 80"/>
                </a:gdLst>
                <a:ahLst/>
                <a:cxnLst>
                  <a:cxn ang="0">
                    <a:pos x="T0" y="T1"/>
                  </a:cxn>
                  <a:cxn ang="0">
                    <a:pos x="T2" y="T3"/>
                  </a:cxn>
                  <a:cxn ang="0">
                    <a:pos x="T4" y="T5"/>
                  </a:cxn>
                  <a:cxn ang="0">
                    <a:pos x="T6" y="T7"/>
                  </a:cxn>
                  <a:cxn ang="0">
                    <a:pos x="T8" y="T9"/>
                  </a:cxn>
                </a:cxnLst>
                <a:rect l="0" t="0" r="r" b="b"/>
                <a:pathLst>
                  <a:path w="121" h="80">
                    <a:moveTo>
                      <a:pt x="0" y="48"/>
                    </a:moveTo>
                    <a:lnTo>
                      <a:pt x="108" y="80"/>
                    </a:lnTo>
                    <a:lnTo>
                      <a:pt x="121" y="33"/>
                    </a:lnTo>
                    <a:lnTo>
                      <a:pt x="13" y="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3" name="îşliḋê">
                <a:extLst>
                  <a:ext uri="{FF2B5EF4-FFF2-40B4-BE49-F238E27FC236}">
                    <a16:creationId xmlns:a16="http://schemas.microsoft.com/office/drawing/2014/main" id="{EBFC5CDE-7A6C-4853-B01D-FDDB1C34A6CA}"/>
                  </a:ext>
                </a:extLst>
              </p:cNvPr>
              <p:cNvSpPr/>
              <p:nvPr/>
            </p:nvSpPr>
            <p:spPr bwMode="auto">
              <a:xfrm>
                <a:off x="8147051" y="3127337"/>
                <a:ext cx="501650" cy="541338"/>
              </a:xfrm>
              <a:custGeom>
                <a:avLst/>
                <a:gdLst>
                  <a:gd name="T0" fmla="*/ 126 w 194"/>
                  <a:gd name="T1" fmla="*/ 22 h 209"/>
                  <a:gd name="T2" fmla="*/ 135 w 194"/>
                  <a:gd name="T3" fmla="*/ 209 h 209"/>
                  <a:gd name="T4" fmla="*/ 135 w 194"/>
                  <a:gd name="T5" fmla="*/ 146 h 209"/>
                  <a:gd name="T6" fmla="*/ 103 w 194"/>
                  <a:gd name="T7" fmla="*/ 121 h 209"/>
                  <a:gd name="T8" fmla="*/ 0 w 194"/>
                  <a:gd name="T9" fmla="*/ 67 h 209"/>
                  <a:gd name="T10" fmla="*/ 126 w 194"/>
                  <a:gd name="T11" fmla="*/ 22 h 209"/>
                </a:gdLst>
                <a:ahLst/>
                <a:cxnLst>
                  <a:cxn ang="0">
                    <a:pos x="T0" y="T1"/>
                  </a:cxn>
                  <a:cxn ang="0">
                    <a:pos x="T2" y="T3"/>
                  </a:cxn>
                  <a:cxn ang="0">
                    <a:pos x="T4" y="T5"/>
                  </a:cxn>
                  <a:cxn ang="0">
                    <a:pos x="T6" y="T7"/>
                  </a:cxn>
                  <a:cxn ang="0">
                    <a:pos x="T8" y="T9"/>
                  </a:cxn>
                  <a:cxn ang="0">
                    <a:pos x="T10" y="T11"/>
                  </a:cxn>
                </a:cxnLst>
                <a:rect l="0" t="0" r="r" b="b"/>
                <a:pathLst>
                  <a:path w="194" h="209">
                    <a:moveTo>
                      <a:pt x="126" y="22"/>
                    </a:moveTo>
                    <a:cubicBezTo>
                      <a:pt x="194" y="47"/>
                      <a:pt x="194" y="151"/>
                      <a:pt x="135" y="209"/>
                    </a:cubicBezTo>
                    <a:cubicBezTo>
                      <a:pt x="138" y="196"/>
                      <a:pt x="139" y="183"/>
                      <a:pt x="135" y="146"/>
                    </a:cubicBezTo>
                    <a:cubicBezTo>
                      <a:pt x="130" y="149"/>
                      <a:pt x="105" y="160"/>
                      <a:pt x="103" y="121"/>
                    </a:cubicBezTo>
                    <a:cubicBezTo>
                      <a:pt x="99" y="66"/>
                      <a:pt x="36" y="61"/>
                      <a:pt x="0" y="67"/>
                    </a:cubicBezTo>
                    <a:cubicBezTo>
                      <a:pt x="28" y="8"/>
                      <a:pt x="67" y="0"/>
                      <a:pt x="126" y="22"/>
                    </a:cubicBezTo>
                    <a:close/>
                  </a:path>
                </a:pathLst>
              </a:custGeom>
              <a:solidFill>
                <a:srgbClr val="6E4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4" name="îśḻîďè">
                <a:extLst>
                  <a:ext uri="{FF2B5EF4-FFF2-40B4-BE49-F238E27FC236}">
                    <a16:creationId xmlns:a16="http://schemas.microsoft.com/office/drawing/2014/main" id="{86CD967A-8F95-48DA-A612-FAFAD69959BA}"/>
                  </a:ext>
                </a:extLst>
              </p:cNvPr>
              <p:cNvSpPr/>
              <p:nvPr/>
            </p:nvSpPr>
            <p:spPr bwMode="auto">
              <a:xfrm>
                <a:off x="8418513" y="3421024"/>
                <a:ext cx="98425" cy="161925"/>
              </a:xfrm>
              <a:custGeom>
                <a:avLst/>
                <a:gdLst>
                  <a:gd name="T0" fmla="*/ 23 w 38"/>
                  <a:gd name="T1" fmla="*/ 1 h 63"/>
                  <a:gd name="T2" fmla="*/ 2 w 38"/>
                  <a:gd name="T3" fmla="*/ 30 h 63"/>
                  <a:gd name="T4" fmla="*/ 16 w 38"/>
                  <a:gd name="T5" fmla="*/ 62 h 63"/>
                  <a:gd name="T6" fmla="*/ 36 w 38"/>
                  <a:gd name="T7" fmla="*/ 33 h 63"/>
                  <a:gd name="T8" fmla="*/ 23 w 38"/>
                  <a:gd name="T9" fmla="*/ 1 h 63"/>
                </a:gdLst>
                <a:ahLst/>
                <a:cxnLst>
                  <a:cxn ang="0">
                    <a:pos x="T0" y="T1"/>
                  </a:cxn>
                  <a:cxn ang="0">
                    <a:pos x="T2" y="T3"/>
                  </a:cxn>
                  <a:cxn ang="0">
                    <a:pos x="T4" y="T5"/>
                  </a:cxn>
                  <a:cxn ang="0">
                    <a:pos x="T6" y="T7"/>
                  </a:cxn>
                  <a:cxn ang="0">
                    <a:pos x="T8" y="T9"/>
                  </a:cxn>
                </a:cxnLst>
                <a:rect l="0" t="0" r="r" b="b"/>
                <a:pathLst>
                  <a:path w="38" h="63">
                    <a:moveTo>
                      <a:pt x="23" y="1"/>
                    </a:moveTo>
                    <a:cubicBezTo>
                      <a:pt x="13" y="0"/>
                      <a:pt x="4" y="13"/>
                      <a:pt x="2" y="30"/>
                    </a:cubicBezTo>
                    <a:cubicBezTo>
                      <a:pt x="0" y="47"/>
                      <a:pt x="6" y="61"/>
                      <a:pt x="16" y="62"/>
                    </a:cubicBezTo>
                    <a:cubicBezTo>
                      <a:pt x="25" y="63"/>
                      <a:pt x="34" y="50"/>
                      <a:pt x="36" y="33"/>
                    </a:cubicBezTo>
                    <a:cubicBezTo>
                      <a:pt x="38" y="16"/>
                      <a:pt x="32" y="2"/>
                      <a:pt x="23" y="1"/>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5" name="îŝḻíḑè">
                <a:extLst>
                  <a:ext uri="{FF2B5EF4-FFF2-40B4-BE49-F238E27FC236}">
                    <a16:creationId xmlns:a16="http://schemas.microsoft.com/office/drawing/2014/main" id="{F1505E4F-F1ED-446F-95A7-B6D0C495A3BF}"/>
                  </a:ext>
                </a:extLst>
              </p:cNvPr>
              <p:cNvSpPr/>
              <p:nvPr/>
            </p:nvSpPr>
            <p:spPr bwMode="auto">
              <a:xfrm>
                <a:off x="6527801" y="3098762"/>
                <a:ext cx="436563" cy="322263"/>
              </a:xfrm>
              <a:custGeom>
                <a:avLst/>
                <a:gdLst>
                  <a:gd name="T0" fmla="*/ 166 w 169"/>
                  <a:gd name="T1" fmla="*/ 98 h 124"/>
                  <a:gd name="T2" fmla="*/ 84 w 169"/>
                  <a:gd name="T3" fmla="*/ 0 h 124"/>
                  <a:gd name="T4" fmla="*/ 3 w 169"/>
                  <a:gd name="T5" fmla="*/ 98 h 124"/>
                  <a:gd name="T6" fmla="*/ 15 w 169"/>
                  <a:gd name="T7" fmla="*/ 121 h 124"/>
                  <a:gd name="T8" fmla="*/ 23 w 169"/>
                  <a:gd name="T9" fmla="*/ 112 h 124"/>
                  <a:gd name="T10" fmla="*/ 46 w 169"/>
                  <a:gd name="T11" fmla="*/ 48 h 124"/>
                  <a:gd name="T12" fmla="*/ 84 w 169"/>
                  <a:gd name="T13" fmla="*/ 56 h 124"/>
                  <a:gd name="T14" fmla="*/ 122 w 169"/>
                  <a:gd name="T15" fmla="*/ 48 h 124"/>
                  <a:gd name="T16" fmla="*/ 146 w 169"/>
                  <a:gd name="T17" fmla="*/ 112 h 124"/>
                  <a:gd name="T18" fmla="*/ 152 w 169"/>
                  <a:gd name="T19" fmla="*/ 122 h 124"/>
                  <a:gd name="T20" fmla="*/ 166 w 169"/>
                  <a:gd name="T21" fmla="*/ 9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24">
                    <a:moveTo>
                      <a:pt x="166" y="98"/>
                    </a:moveTo>
                    <a:cubicBezTo>
                      <a:pt x="169" y="47"/>
                      <a:pt x="147" y="0"/>
                      <a:pt x="84" y="0"/>
                    </a:cubicBezTo>
                    <a:cubicBezTo>
                      <a:pt x="21" y="0"/>
                      <a:pt x="0" y="47"/>
                      <a:pt x="3" y="98"/>
                    </a:cubicBezTo>
                    <a:cubicBezTo>
                      <a:pt x="8" y="100"/>
                      <a:pt x="13" y="109"/>
                      <a:pt x="15" y="121"/>
                    </a:cubicBezTo>
                    <a:cubicBezTo>
                      <a:pt x="20" y="124"/>
                      <a:pt x="23" y="122"/>
                      <a:pt x="23" y="112"/>
                    </a:cubicBezTo>
                    <a:cubicBezTo>
                      <a:pt x="23" y="82"/>
                      <a:pt x="26" y="55"/>
                      <a:pt x="46" y="48"/>
                    </a:cubicBezTo>
                    <a:cubicBezTo>
                      <a:pt x="65" y="42"/>
                      <a:pt x="70" y="56"/>
                      <a:pt x="84" y="56"/>
                    </a:cubicBezTo>
                    <a:cubicBezTo>
                      <a:pt x="99" y="56"/>
                      <a:pt x="103" y="43"/>
                      <a:pt x="122" y="48"/>
                    </a:cubicBezTo>
                    <a:cubicBezTo>
                      <a:pt x="141" y="54"/>
                      <a:pt x="146" y="82"/>
                      <a:pt x="146" y="112"/>
                    </a:cubicBezTo>
                    <a:cubicBezTo>
                      <a:pt x="146" y="122"/>
                      <a:pt x="148" y="124"/>
                      <a:pt x="152" y="122"/>
                    </a:cubicBezTo>
                    <a:cubicBezTo>
                      <a:pt x="155" y="109"/>
                      <a:pt x="160" y="99"/>
                      <a:pt x="166" y="98"/>
                    </a:cubicBez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6" name="ïŝḻiḍé">
                <a:extLst>
                  <a:ext uri="{FF2B5EF4-FFF2-40B4-BE49-F238E27FC236}">
                    <a16:creationId xmlns:a16="http://schemas.microsoft.com/office/drawing/2014/main" id="{E311CE28-E772-424F-B2A8-7B4D8391F4AA}"/>
                  </a:ext>
                </a:extLst>
              </p:cNvPr>
              <p:cNvSpPr/>
              <p:nvPr/>
            </p:nvSpPr>
            <p:spPr bwMode="auto">
              <a:xfrm>
                <a:off x="4133851" y="4748174"/>
                <a:ext cx="3895725" cy="1384300"/>
              </a:xfrm>
              <a:prstGeom prst="rect">
                <a:avLst/>
              </a:prstGeom>
              <a:solidFill>
                <a:srgbClr val="CF77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7" name="ïŝľîḓê">
                <a:extLst>
                  <a:ext uri="{FF2B5EF4-FFF2-40B4-BE49-F238E27FC236}">
                    <a16:creationId xmlns:a16="http://schemas.microsoft.com/office/drawing/2014/main" id="{BB567AD4-E8EE-4534-BC35-1A3243B1F105}"/>
                  </a:ext>
                </a:extLst>
              </p:cNvPr>
              <p:cNvSpPr/>
              <p:nvPr/>
            </p:nvSpPr>
            <p:spPr bwMode="auto">
              <a:xfrm>
                <a:off x="3638551" y="4686262"/>
                <a:ext cx="4887913" cy="111125"/>
              </a:xfrm>
              <a:prstGeom prst="rect">
                <a:avLst/>
              </a:prstGeom>
              <a:solidFill>
                <a:srgbClr val="AD55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8" name="îSľíḓê">
                <a:extLst>
                  <a:ext uri="{FF2B5EF4-FFF2-40B4-BE49-F238E27FC236}">
                    <a16:creationId xmlns:a16="http://schemas.microsoft.com/office/drawing/2014/main" id="{B23967B5-8757-4FA6-B164-6DB97E97C873}"/>
                  </a:ext>
                </a:extLst>
              </p:cNvPr>
              <p:cNvSpPr/>
              <p:nvPr/>
            </p:nvSpPr>
            <p:spPr bwMode="auto">
              <a:xfrm>
                <a:off x="4872038" y="3779799"/>
                <a:ext cx="342900" cy="528638"/>
              </a:xfrm>
              <a:custGeom>
                <a:avLst/>
                <a:gdLst>
                  <a:gd name="T0" fmla="*/ 95 w 132"/>
                  <a:gd name="T1" fmla="*/ 14 h 204"/>
                  <a:gd name="T2" fmla="*/ 110 w 132"/>
                  <a:gd name="T3" fmla="*/ 0 h 204"/>
                  <a:gd name="T4" fmla="*/ 117 w 132"/>
                  <a:gd name="T5" fmla="*/ 103 h 204"/>
                  <a:gd name="T6" fmla="*/ 75 w 132"/>
                  <a:gd name="T7" fmla="*/ 173 h 204"/>
                  <a:gd name="T8" fmla="*/ 13 w 132"/>
                  <a:gd name="T9" fmla="*/ 204 h 204"/>
                  <a:gd name="T10" fmla="*/ 10 w 132"/>
                  <a:gd name="T11" fmla="*/ 157 h 204"/>
                  <a:gd name="T12" fmla="*/ 95 w 132"/>
                  <a:gd name="T13" fmla="*/ 14 h 204"/>
                </a:gdLst>
                <a:ahLst/>
                <a:cxnLst>
                  <a:cxn ang="0">
                    <a:pos x="T0" y="T1"/>
                  </a:cxn>
                  <a:cxn ang="0">
                    <a:pos x="T2" y="T3"/>
                  </a:cxn>
                  <a:cxn ang="0">
                    <a:pos x="T4" y="T5"/>
                  </a:cxn>
                  <a:cxn ang="0">
                    <a:pos x="T6" y="T7"/>
                  </a:cxn>
                  <a:cxn ang="0">
                    <a:pos x="T8" y="T9"/>
                  </a:cxn>
                  <a:cxn ang="0">
                    <a:pos x="T10" y="T11"/>
                  </a:cxn>
                  <a:cxn ang="0">
                    <a:pos x="T12" y="T13"/>
                  </a:cxn>
                </a:cxnLst>
                <a:rect l="0" t="0" r="r" b="b"/>
                <a:pathLst>
                  <a:path w="132" h="204">
                    <a:moveTo>
                      <a:pt x="95" y="14"/>
                    </a:moveTo>
                    <a:cubicBezTo>
                      <a:pt x="98" y="8"/>
                      <a:pt x="102" y="2"/>
                      <a:pt x="110" y="0"/>
                    </a:cubicBezTo>
                    <a:cubicBezTo>
                      <a:pt x="132" y="24"/>
                      <a:pt x="131" y="81"/>
                      <a:pt x="117" y="103"/>
                    </a:cubicBezTo>
                    <a:cubicBezTo>
                      <a:pt x="75" y="173"/>
                      <a:pt x="75" y="173"/>
                      <a:pt x="75" y="173"/>
                    </a:cubicBezTo>
                    <a:cubicBezTo>
                      <a:pt x="13" y="204"/>
                      <a:pt x="13" y="204"/>
                      <a:pt x="13" y="204"/>
                    </a:cubicBezTo>
                    <a:cubicBezTo>
                      <a:pt x="0" y="185"/>
                      <a:pt x="6" y="166"/>
                      <a:pt x="10" y="157"/>
                    </a:cubicBezTo>
                    <a:cubicBezTo>
                      <a:pt x="17" y="142"/>
                      <a:pt x="92" y="20"/>
                      <a:pt x="95" y="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299" name="íŝḷiďê">
                <a:extLst>
                  <a:ext uri="{FF2B5EF4-FFF2-40B4-BE49-F238E27FC236}">
                    <a16:creationId xmlns:a16="http://schemas.microsoft.com/office/drawing/2014/main" id="{783C5AB6-137E-4659-923F-C05C82DE3CE7}"/>
                  </a:ext>
                </a:extLst>
              </p:cNvPr>
              <p:cNvSpPr/>
              <p:nvPr/>
            </p:nvSpPr>
            <p:spPr bwMode="auto">
              <a:xfrm>
                <a:off x="5356226" y="4165562"/>
                <a:ext cx="274638" cy="200025"/>
              </a:xfrm>
              <a:custGeom>
                <a:avLst/>
                <a:gdLst>
                  <a:gd name="T0" fmla="*/ 47 w 106"/>
                  <a:gd name="T1" fmla="*/ 18 h 77"/>
                  <a:gd name="T2" fmla="*/ 32 w 106"/>
                  <a:gd name="T3" fmla="*/ 18 h 77"/>
                  <a:gd name="T4" fmla="*/ 51 w 106"/>
                  <a:gd name="T5" fmla="*/ 15 h 77"/>
                  <a:gd name="T6" fmla="*/ 51 w 106"/>
                  <a:gd name="T7" fmla="*/ 0 h 77"/>
                  <a:gd name="T8" fmla="*/ 9 w 106"/>
                  <a:gd name="T9" fmla="*/ 15 h 77"/>
                  <a:gd name="T10" fmla="*/ 0 w 106"/>
                  <a:gd name="T11" fmla="*/ 38 h 77"/>
                  <a:gd name="T12" fmla="*/ 39 w 106"/>
                  <a:gd name="T13" fmla="*/ 68 h 77"/>
                  <a:gd name="T14" fmla="*/ 79 w 106"/>
                  <a:gd name="T15" fmla="*/ 75 h 77"/>
                  <a:gd name="T16" fmla="*/ 81 w 106"/>
                  <a:gd name="T17" fmla="*/ 63 h 77"/>
                  <a:gd name="T18" fmla="*/ 53 w 106"/>
                  <a:gd name="T19" fmla="*/ 58 h 77"/>
                  <a:gd name="T20" fmla="*/ 54 w 106"/>
                  <a:gd name="T21" fmla="*/ 57 h 77"/>
                  <a:gd name="T22" fmla="*/ 92 w 106"/>
                  <a:gd name="T23" fmla="*/ 60 h 77"/>
                  <a:gd name="T24" fmla="*/ 93 w 106"/>
                  <a:gd name="T25" fmla="*/ 48 h 77"/>
                  <a:gd name="T26" fmla="*/ 58 w 106"/>
                  <a:gd name="T27" fmla="*/ 45 h 77"/>
                  <a:gd name="T28" fmla="*/ 58 w 106"/>
                  <a:gd name="T29" fmla="*/ 43 h 77"/>
                  <a:gd name="T30" fmla="*/ 98 w 106"/>
                  <a:gd name="T31" fmla="*/ 44 h 77"/>
                  <a:gd name="T32" fmla="*/ 98 w 106"/>
                  <a:gd name="T33" fmla="*/ 31 h 77"/>
                  <a:gd name="T34" fmla="*/ 55 w 106"/>
                  <a:gd name="T35" fmla="*/ 31 h 77"/>
                  <a:gd name="T36" fmla="*/ 54 w 106"/>
                  <a:gd name="T37" fmla="*/ 30 h 77"/>
                  <a:gd name="T38" fmla="*/ 96 w 106"/>
                  <a:gd name="T39" fmla="*/ 25 h 77"/>
                  <a:gd name="T40" fmla="*/ 95 w 106"/>
                  <a:gd name="T41" fmla="*/ 13 h 77"/>
                  <a:gd name="T42" fmla="*/ 47 w 106"/>
                  <a:gd name="T43"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 h="77">
                    <a:moveTo>
                      <a:pt x="47" y="18"/>
                    </a:moveTo>
                    <a:cubicBezTo>
                      <a:pt x="43" y="18"/>
                      <a:pt x="38" y="18"/>
                      <a:pt x="32" y="18"/>
                    </a:cubicBezTo>
                    <a:cubicBezTo>
                      <a:pt x="51" y="15"/>
                      <a:pt x="51" y="15"/>
                      <a:pt x="51" y="15"/>
                    </a:cubicBezTo>
                    <a:cubicBezTo>
                      <a:pt x="58" y="10"/>
                      <a:pt x="55" y="2"/>
                      <a:pt x="51" y="0"/>
                    </a:cubicBezTo>
                    <a:cubicBezTo>
                      <a:pt x="9" y="15"/>
                      <a:pt x="9" y="15"/>
                      <a:pt x="9" y="15"/>
                    </a:cubicBezTo>
                    <a:cubicBezTo>
                      <a:pt x="2" y="18"/>
                      <a:pt x="0" y="28"/>
                      <a:pt x="0" y="38"/>
                    </a:cubicBezTo>
                    <a:cubicBezTo>
                      <a:pt x="0" y="57"/>
                      <a:pt x="13" y="63"/>
                      <a:pt x="39" y="68"/>
                    </a:cubicBezTo>
                    <a:cubicBezTo>
                      <a:pt x="79" y="75"/>
                      <a:pt x="79" y="75"/>
                      <a:pt x="79" y="75"/>
                    </a:cubicBezTo>
                    <a:cubicBezTo>
                      <a:pt x="87" y="77"/>
                      <a:pt x="90" y="65"/>
                      <a:pt x="81" y="63"/>
                    </a:cubicBezTo>
                    <a:cubicBezTo>
                      <a:pt x="53" y="58"/>
                      <a:pt x="53" y="58"/>
                      <a:pt x="53" y="58"/>
                    </a:cubicBezTo>
                    <a:cubicBezTo>
                      <a:pt x="53" y="58"/>
                      <a:pt x="53" y="58"/>
                      <a:pt x="54" y="57"/>
                    </a:cubicBezTo>
                    <a:cubicBezTo>
                      <a:pt x="92" y="60"/>
                      <a:pt x="92" y="60"/>
                      <a:pt x="92" y="60"/>
                    </a:cubicBezTo>
                    <a:cubicBezTo>
                      <a:pt x="101" y="61"/>
                      <a:pt x="100" y="48"/>
                      <a:pt x="93" y="48"/>
                    </a:cubicBezTo>
                    <a:cubicBezTo>
                      <a:pt x="58" y="45"/>
                      <a:pt x="58" y="45"/>
                      <a:pt x="58" y="45"/>
                    </a:cubicBezTo>
                    <a:cubicBezTo>
                      <a:pt x="58" y="44"/>
                      <a:pt x="58" y="44"/>
                      <a:pt x="58" y="43"/>
                    </a:cubicBezTo>
                    <a:cubicBezTo>
                      <a:pt x="98" y="44"/>
                      <a:pt x="98" y="44"/>
                      <a:pt x="98" y="44"/>
                    </a:cubicBezTo>
                    <a:cubicBezTo>
                      <a:pt x="106" y="44"/>
                      <a:pt x="106" y="31"/>
                      <a:pt x="98" y="31"/>
                    </a:cubicBezTo>
                    <a:cubicBezTo>
                      <a:pt x="55" y="31"/>
                      <a:pt x="55" y="31"/>
                      <a:pt x="55" y="31"/>
                    </a:cubicBezTo>
                    <a:cubicBezTo>
                      <a:pt x="55" y="31"/>
                      <a:pt x="55" y="30"/>
                      <a:pt x="54" y="30"/>
                    </a:cubicBezTo>
                    <a:cubicBezTo>
                      <a:pt x="96" y="25"/>
                      <a:pt x="96" y="25"/>
                      <a:pt x="96" y="25"/>
                    </a:cubicBezTo>
                    <a:cubicBezTo>
                      <a:pt x="104" y="25"/>
                      <a:pt x="103" y="12"/>
                      <a:pt x="95" y="13"/>
                    </a:cubicBezTo>
                    <a:lnTo>
                      <a:pt x="47" y="18"/>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0" name="iṥľîḑè">
                <a:extLst>
                  <a:ext uri="{FF2B5EF4-FFF2-40B4-BE49-F238E27FC236}">
                    <a16:creationId xmlns:a16="http://schemas.microsoft.com/office/drawing/2014/main" id="{48BD5E92-B2A3-4ACE-A34E-2C1EED6E1A2C}"/>
                  </a:ext>
                </a:extLst>
              </p:cNvPr>
              <p:cNvSpPr/>
              <p:nvPr/>
            </p:nvSpPr>
            <p:spPr bwMode="auto">
              <a:xfrm>
                <a:off x="5327651" y="4181437"/>
                <a:ext cx="69850" cy="160338"/>
              </a:xfrm>
              <a:custGeom>
                <a:avLst/>
                <a:gdLst>
                  <a:gd name="T0" fmla="*/ 0 w 44"/>
                  <a:gd name="T1" fmla="*/ 1 h 101"/>
                  <a:gd name="T2" fmla="*/ 0 w 44"/>
                  <a:gd name="T3" fmla="*/ 101 h 101"/>
                  <a:gd name="T4" fmla="*/ 44 w 44"/>
                  <a:gd name="T5" fmla="*/ 99 h 101"/>
                  <a:gd name="T6" fmla="*/ 44 w 44"/>
                  <a:gd name="T7" fmla="*/ 0 h 101"/>
                  <a:gd name="T8" fmla="*/ 0 w 44"/>
                  <a:gd name="T9" fmla="*/ 1 h 101"/>
                </a:gdLst>
                <a:ahLst/>
                <a:cxnLst>
                  <a:cxn ang="0">
                    <a:pos x="T0" y="T1"/>
                  </a:cxn>
                  <a:cxn ang="0">
                    <a:pos x="T2" y="T3"/>
                  </a:cxn>
                  <a:cxn ang="0">
                    <a:pos x="T4" y="T5"/>
                  </a:cxn>
                  <a:cxn ang="0">
                    <a:pos x="T6" y="T7"/>
                  </a:cxn>
                  <a:cxn ang="0">
                    <a:pos x="T8" y="T9"/>
                  </a:cxn>
                </a:cxnLst>
                <a:rect l="0" t="0" r="r" b="b"/>
                <a:pathLst>
                  <a:path w="44" h="101">
                    <a:moveTo>
                      <a:pt x="0" y="1"/>
                    </a:moveTo>
                    <a:lnTo>
                      <a:pt x="0" y="101"/>
                    </a:lnTo>
                    <a:lnTo>
                      <a:pt x="44" y="99"/>
                    </a:lnTo>
                    <a:lnTo>
                      <a:pt x="44"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1" name="ïŝliḓê">
                <a:extLst>
                  <a:ext uri="{FF2B5EF4-FFF2-40B4-BE49-F238E27FC236}">
                    <a16:creationId xmlns:a16="http://schemas.microsoft.com/office/drawing/2014/main" id="{370E1FE1-7E27-46EF-93BA-930F5A0F9113}"/>
                  </a:ext>
                </a:extLst>
              </p:cNvPr>
              <p:cNvSpPr/>
              <p:nvPr/>
            </p:nvSpPr>
            <p:spPr bwMode="auto">
              <a:xfrm>
                <a:off x="4862513" y="4144924"/>
                <a:ext cx="484188" cy="204788"/>
              </a:xfrm>
              <a:custGeom>
                <a:avLst/>
                <a:gdLst>
                  <a:gd name="T0" fmla="*/ 58 w 187"/>
                  <a:gd name="T1" fmla="*/ 10 h 79"/>
                  <a:gd name="T2" fmla="*/ 186 w 187"/>
                  <a:gd name="T3" fmla="*/ 12 h 79"/>
                  <a:gd name="T4" fmla="*/ 187 w 187"/>
                  <a:gd name="T5" fmla="*/ 79 h 79"/>
                  <a:gd name="T6" fmla="*/ 187 w 187"/>
                  <a:gd name="T7" fmla="*/ 79 h 79"/>
                  <a:gd name="T8" fmla="*/ 49 w 187"/>
                  <a:gd name="T9" fmla="*/ 79 h 79"/>
                  <a:gd name="T10" fmla="*/ 10 w 187"/>
                  <a:gd name="T11" fmla="*/ 54 h 79"/>
                  <a:gd name="T12" fmla="*/ 58 w 187"/>
                  <a:gd name="T13" fmla="*/ 10 h 79"/>
                </a:gdLst>
                <a:ahLst/>
                <a:cxnLst>
                  <a:cxn ang="0">
                    <a:pos x="T0" y="T1"/>
                  </a:cxn>
                  <a:cxn ang="0">
                    <a:pos x="T2" y="T3"/>
                  </a:cxn>
                  <a:cxn ang="0">
                    <a:pos x="T4" y="T5"/>
                  </a:cxn>
                  <a:cxn ang="0">
                    <a:pos x="T6" y="T7"/>
                  </a:cxn>
                  <a:cxn ang="0">
                    <a:pos x="T8" y="T9"/>
                  </a:cxn>
                  <a:cxn ang="0">
                    <a:pos x="T10" y="T11"/>
                  </a:cxn>
                  <a:cxn ang="0">
                    <a:pos x="T12" y="T13"/>
                  </a:cxn>
                </a:cxnLst>
                <a:rect l="0" t="0" r="r" b="b"/>
                <a:pathLst>
                  <a:path w="187" h="79">
                    <a:moveTo>
                      <a:pt x="58" y="10"/>
                    </a:moveTo>
                    <a:cubicBezTo>
                      <a:pt x="186" y="12"/>
                      <a:pt x="186" y="12"/>
                      <a:pt x="186" y="12"/>
                    </a:cubicBezTo>
                    <a:cubicBezTo>
                      <a:pt x="187" y="79"/>
                      <a:pt x="187" y="79"/>
                      <a:pt x="187" y="79"/>
                    </a:cubicBezTo>
                    <a:cubicBezTo>
                      <a:pt x="187" y="79"/>
                      <a:pt x="187" y="79"/>
                      <a:pt x="187" y="79"/>
                    </a:cubicBezTo>
                    <a:cubicBezTo>
                      <a:pt x="49" y="79"/>
                      <a:pt x="49" y="79"/>
                      <a:pt x="49" y="79"/>
                    </a:cubicBezTo>
                    <a:cubicBezTo>
                      <a:pt x="26" y="79"/>
                      <a:pt x="15" y="62"/>
                      <a:pt x="10" y="54"/>
                    </a:cubicBezTo>
                    <a:cubicBezTo>
                      <a:pt x="0" y="27"/>
                      <a:pt x="37" y="0"/>
                      <a:pt x="58" y="10"/>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2" name="iṥļîḋé">
                <a:extLst>
                  <a:ext uri="{FF2B5EF4-FFF2-40B4-BE49-F238E27FC236}">
                    <a16:creationId xmlns:a16="http://schemas.microsoft.com/office/drawing/2014/main" id="{23A96FDD-F3BB-4D60-86AB-B3C745D22748}"/>
                  </a:ext>
                </a:extLst>
              </p:cNvPr>
              <p:cNvSpPr/>
              <p:nvPr/>
            </p:nvSpPr>
            <p:spPr bwMode="auto">
              <a:xfrm>
                <a:off x="5673726" y="3790912"/>
                <a:ext cx="341313" cy="527050"/>
              </a:xfrm>
              <a:custGeom>
                <a:avLst/>
                <a:gdLst>
                  <a:gd name="T0" fmla="*/ 37 w 132"/>
                  <a:gd name="T1" fmla="*/ 13 h 204"/>
                  <a:gd name="T2" fmla="*/ 22 w 132"/>
                  <a:gd name="T3" fmla="*/ 0 h 204"/>
                  <a:gd name="T4" fmla="*/ 15 w 132"/>
                  <a:gd name="T5" fmla="*/ 103 h 204"/>
                  <a:gd name="T6" fmla="*/ 58 w 132"/>
                  <a:gd name="T7" fmla="*/ 173 h 204"/>
                  <a:gd name="T8" fmla="*/ 119 w 132"/>
                  <a:gd name="T9" fmla="*/ 204 h 204"/>
                  <a:gd name="T10" fmla="*/ 122 w 132"/>
                  <a:gd name="T11" fmla="*/ 157 h 204"/>
                  <a:gd name="T12" fmla="*/ 37 w 132"/>
                  <a:gd name="T13" fmla="*/ 13 h 204"/>
                </a:gdLst>
                <a:ahLst/>
                <a:cxnLst>
                  <a:cxn ang="0">
                    <a:pos x="T0" y="T1"/>
                  </a:cxn>
                  <a:cxn ang="0">
                    <a:pos x="T2" y="T3"/>
                  </a:cxn>
                  <a:cxn ang="0">
                    <a:pos x="T4" y="T5"/>
                  </a:cxn>
                  <a:cxn ang="0">
                    <a:pos x="T6" y="T7"/>
                  </a:cxn>
                  <a:cxn ang="0">
                    <a:pos x="T8" y="T9"/>
                  </a:cxn>
                  <a:cxn ang="0">
                    <a:pos x="T10" y="T11"/>
                  </a:cxn>
                  <a:cxn ang="0">
                    <a:pos x="T12" y="T13"/>
                  </a:cxn>
                </a:cxnLst>
                <a:rect l="0" t="0" r="r" b="b"/>
                <a:pathLst>
                  <a:path w="132" h="204">
                    <a:moveTo>
                      <a:pt x="37" y="13"/>
                    </a:moveTo>
                    <a:cubicBezTo>
                      <a:pt x="34" y="7"/>
                      <a:pt x="30" y="2"/>
                      <a:pt x="22" y="0"/>
                    </a:cubicBezTo>
                    <a:cubicBezTo>
                      <a:pt x="0" y="24"/>
                      <a:pt x="1" y="81"/>
                      <a:pt x="15" y="103"/>
                    </a:cubicBezTo>
                    <a:cubicBezTo>
                      <a:pt x="58" y="173"/>
                      <a:pt x="58" y="173"/>
                      <a:pt x="58" y="173"/>
                    </a:cubicBezTo>
                    <a:cubicBezTo>
                      <a:pt x="119" y="204"/>
                      <a:pt x="119" y="204"/>
                      <a:pt x="119" y="204"/>
                    </a:cubicBezTo>
                    <a:cubicBezTo>
                      <a:pt x="132" y="185"/>
                      <a:pt x="126" y="165"/>
                      <a:pt x="122" y="157"/>
                    </a:cubicBezTo>
                    <a:cubicBezTo>
                      <a:pt x="116" y="142"/>
                      <a:pt x="41" y="20"/>
                      <a:pt x="37" y="13"/>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3" name="íSľidê">
                <a:extLst>
                  <a:ext uri="{FF2B5EF4-FFF2-40B4-BE49-F238E27FC236}">
                    <a16:creationId xmlns:a16="http://schemas.microsoft.com/office/drawing/2014/main" id="{E701CD00-E4C5-48C1-8BA4-FFA0EA815F70}"/>
                  </a:ext>
                </a:extLst>
              </p:cNvPr>
              <p:cNvSpPr/>
              <p:nvPr/>
            </p:nvSpPr>
            <p:spPr bwMode="auto">
              <a:xfrm>
                <a:off x="5257801" y="4170324"/>
                <a:ext cx="276225" cy="204788"/>
              </a:xfrm>
              <a:custGeom>
                <a:avLst/>
                <a:gdLst>
                  <a:gd name="T0" fmla="*/ 59 w 107"/>
                  <a:gd name="T1" fmla="*/ 20 h 79"/>
                  <a:gd name="T2" fmla="*/ 74 w 107"/>
                  <a:gd name="T3" fmla="*/ 20 h 79"/>
                  <a:gd name="T4" fmla="*/ 54 w 107"/>
                  <a:gd name="T5" fmla="*/ 15 h 79"/>
                  <a:gd name="T6" fmla="*/ 53 w 107"/>
                  <a:gd name="T7" fmla="*/ 0 h 79"/>
                  <a:gd name="T8" fmla="*/ 98 w 107"/>
                  <a:gd name="T9" fmla="*/ 17 h 79"/>
                  <a:gd name="T10" fmla="*/ 106 w 107"/>
                  <a:gd name="T11" fmla="*/ 39 h 79"/>
                  <a:gd name="T12" fmla="*/ 68 w 107"/>
                  <a:gd name="T13" fmla="*/ 70 h 79"/>
                  <a:gd name="T14" fmla="*/ 28 w 107"/>
                  <a:gd name="T15" fmla="*/ 77 h 79"/>
                  <a:gd name="T16" fmla="*/ 26 w 107"/>
                  <a:gd name="T17" fmla="*/ 65 h 79"/>
                  <a:gd name="T18" fmla="*/ 54 w 107"/>
                  <a:gd name="T19" fmla="*/ 60 h 79"/>
                  <a:gd name="T20" fmla="*/ 53 w 107"/>
                  <a:gd name="T21" fmla="*/ 59 h 79"/>
                  <a:gd name="T22" fmla="*/ 15 w 107"/>
                  <a:gd name="T23" fmla="*/ 62 h 79"/>
                  <a:gd name="T24" fmla="*/ 13 w 107"/>
                  <a:gd name="T25" fmla="*/ 50 h 79"/>
                  <a:gd name="T26" fmla="*/ 48 w 107"/>
                  <a:gd name="T27" fmla="*/ 47 h 79"/>
                  <a:gd name="T28" fmla="*/ 48 w 107"/>
                  <a:gd name="T29" fmla="*/ 45 h 79"/>
                  <a:gd name="T30" fmla="*/ 8 w 107"/>
                  <a:gd name="T31" fmla="*/ 45 h 79"/>
                  <a:gd name="T32" fmla="*/ 8 w 107"/>
                  <a:gd name="T33" fmla="*/ 33 h 79"/>
                  <a:gd name="T34" fmla="*/ 51 w 107"/>
                  <a:gd name="T35" fmla="*/ 33 h 79"/>
                  <a:gd name="T36" fmla="*/ 52 w 107"/>
                  <a:gd name="T37" fmla="*/ 31 h 79"/>
                  <a:gd name="T38" fmla="*/ 11 w 107"/>
                  <a:gd name="T39" fmla="*/ 27 h 79"/>
                  <a:gd name="T40" fmla="*/ 12 w 107"/>
                  <a:gd name="T41" fmla="*/ 15 h 79"/>
                  <a:gd name="T42" fmla="*/ 59 w 107"/>
                  <a:gd name="T43" fmla="*/ 2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79">
                    <a:moveTo>
                      <a:pt x="59" y="20"/>
                    </a:moveTo>
                    <a:cubicBezTo>
                      <a:pt x="63" y="20"/>
                      <a:pt x="68" y="20"/>
                      <a:pt x="74" y="20"/>
                    </a:cubicBezTo>
                    <a:cubicBezTo>
                      <a:pt x="54" y="15"/>
                      <a:pt x="54" y="15"/>
                      <a:pt x="54" y="15"/>
                    </a:cubicBezTo>
                    <a:cubicBezTo>
                      <a:pt x="47" y="10"/>
                      <a:pt x="50" y="2"/>
                      <a:pt x="53" y="0"/>
                    </a:cubicBezTo>
                    <a:cubicBezTo>
                      <a:pt x="98" y="17"/>
                      <a:pt x="98" y="17"/>
                      <a:pt x="98" y="17"/>
                    </a:cubicBezTo>
                    <a:cubicBezTo>
                      <a:pt x="104" y="20"/>
                      <a:pt x="106" y="30"/>
                      <a:pt x="106" y="39"/>
                    </a:cubicBezTo>
                    <a:cubicBezTo>
                      <a:pt x="107" y="59"/>
                      <a:pt x="94" y="65"/>
                      <a:pt x="68" y="70"/>
                    </a:cubicBezTo>
                    <a:cubicBezTo>
                      <a:pt x="28" y="77"/>
                      <a:pt x="28" y="77"/>
                      <a:pt x="28" y="77"/>
                    </a:cubicBezTo>
                    <a:cubicBezTo>
                      <a:pt x="19" y="79"/>
                      <a:pt x="17" y="67"/>
                      <a:pt x="26" y="65"/>
                    </a:cubicBezTo>
                    <a:cubicBezTo>
                      <a:pt x="54" y="60"/>
                      <a:pt x="54" y="60"/>
                      <a:pt x="54" y="60"/>
                    </a:cubicBezTo>
                    <a:cubicBezTo>
                      <a:pt x="53" y="60"/>
                      <a:pt x="53" y="59"/>
                      <a:pt x="53" y="59"/>
                    </a:cubicBezTo>
                    <a:cubicBezTo>
                      <a:pt x="15" y="62"/>
                      <a:pt x="15" y="62"/>
                      <a:pt x="15" y="62"/>
                    </a:cubicBezTo>
                    <a:cubicBezTo>
                      <a:pt x="6" y="63"/>
                      <a:pt x="6" y="50"/>
                      <a:pt x="13" y="50"/>
                    </a:cubicBezTo>
                    <a:cubicBezTo>
                      <a:pt x="48" y="47"/>
                      <a:pt x="48" y="47"/>
                      <a:pt x="48" y="47"/>
                    </a:cubicBezTo>
                    <a:cubicBezTo>
                      <a:pt x="48" y="46"/>
                      <a:pt x="48" y="46"/>
                      <a:pt x="48" y="45"/>
                    </a:cubicBezTo>
                    <a:cubicBezTo>
                      <a:pt x="8" y="45"/>
                      <a:pt x="8" y="45"/>
                      <a:pt x="8" y="45"/>
                    </a:cubicBezTo>
                    <a:cubicBezTo>
                      <a:pt x="0" y="45"/>
                      <a:pt x="0" y="33"/>
                      <a:pt x="8" y="33"/>
                    </a:cubicBezTo>
                    <a:cubicBezTo>
                      <a:pt x="51" y="33"/>
                      <a:pt x="51" y="33"/>
                      <a:pt x="51" y="33"/>
                    </a:cubicBezTo>
                    <a:cubicBezTo>
                      <a:pt x="52" y="33"/>
                      <a:pt x="52" y="32"/>
                      <a:pt x="52" y="31"/>
                    </a:cubicBezTo>
                    <a:cubicBezTo>
                      <a:pt x="11" y="27"/>
                      <a:pt x="11" y="27"/>
                      <a:pt x="11" y="27"/>
                    </a:cubicBezTo>
                    <a:cubicBezTo>
                      <a:pt x="3" y="27"/>
                      <a:pt x="4" y="14"/>
                      <a:pt x="12" y="15"/>
                    </a:cubicBezTo>
                    <a:lnTo>
                      <a:pt x="59" y="20"/>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4" name="ïśḻiďê">
                <a:extLst>
                  <a:ext uri="{FF2B5EF4-FFF2-40B4-BE49-F238E27FC236}">
                    <a16:creationId xmlns:a16="http://schemas.microsoft.com/office/drawing/2014/main" id="{50A23ABD-2E6C-4A83-A7A6-0A039017D564}"/>
                  </a:ext>
                </a:extLst>
              </p:cNvPr>
              <p:cNvSpPr/>
              <p:nvPr/>
            </p:nvSpPr>
            <p:spPr bwMode="auto">
              <a:xfrm>
                <a:off x="5491163" y="4190962"/>
                <a:ext cx="69850" cy="160338"/>
              </a:xfrm>
              <a:custGeom>
                <a:avLst/>
                <a:gdLst>
                  <a:gd name="T0" fmla="*/ 44 w 44"/>
                  <a:gd name="T1" fmla="*/ 2 h 101"/>
                  <a:gd name="T2" fmla="*/ 44 w 44"/>
                  <a:gd name="T3" fmla="*/ 101 h 101"/>
                  <a:gd name="T4" fmla="*/ 0 w 44"/>
                  <a:gd name="T5" fmla="*/ 100 h 101"/>
                  <a:gd name="T6" fmla="*/ 1 w 44"/>
                  <a:gd name="T7" fmla="*/ 0 h 101"/>
                  <a:gd name="T8" fmla="*/ 44 w 44"/>
                  <a:gd name="T9" fmla="*/ 2 h 101"/>
                </a:gdLst>
                <a:ahLst/>
                <a:cxnLst>
                  <a:cxn ang="0">
                    <a:pos x="T0" y="T1"/>
                  </a:cxn>
                  <a:cxn ang="0">
                    <a:pos x="T2" y="T3"/>
                  </a:cxn>
                  <a:cxn ang="0">
                    <a:pos x="T4" y="T5"/>
                  </a:cxn>
                  <a:cxn ang="0">
                    <a:pos x="T6" y="T7"/>
                  </a:cxn>
                  <a:cxn ang="0">
                    <a:pos x="T8" y="T9"/>
                  </a:cxn>
                </a:cxnLst>
                <a:rect l="0" t="0" r="r" b="b"/>
                <a:pathLst>
                  <a:path w="44" h="101">
                    <a:moveTo>
                      <a:pt x="44" y="2"/>
                    </a:moveTo>
                    <a:lnTo>
                      <a:pt x="44" y="101"/>
                    </a:lnTo>
                    <a:lnTo>
                      <a:pt x="0" y="100"/>
                    </a:lnTo>
                    <a:lnTo>
                      <a:pt x="1" y="0"/>
                    </a:lnTo>
                    <a:lnTo>
                      <a:pt x="4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5" name="îṣḷidê">
                <a:extLst>
                  <a:ext uri="{FF2B5EF4-FFF2-40B4-BE49-F238E27FC236}">
                    <a16:creationId xmlns:a16="http://schemas.microsoft.com/office/drawing/2014/main" id="{85B35DA7-619C-4828-9341-967B67E43069}"/>
                  </a:ext>
                </a:extLst>
              </p:cNvPr>
              <p:cNvSpPr/>
              <p:nvPr/>
            </p:nvSpPr>
            <p:spPr bwMode="auto">
              <a:xfrm>
                <a:off x="5541963" y="4156037"/>
                <a:ext cx="487363" cy="203200"/>
              </a:xfrm>
              <a:custGeom>
                <a:avLst/>
                <a:gdLst>
                  <a:gd name="T0" fmla="*/ 130 w 188"/>
                  <a:gd name="T1" fmla="*/ 10 h 79"/>
                  <a:gd name="T2" fmla="*/ 1 w 188"/>
                  <a:gd name="T3" fmla="*/ 12 h 79"/>
                  <a:gd name="T4" fmla="*/ 0 w 188"/>
                  <a:gd name="T5" fmla="*/ 79 h 79"/>
                  <a:gd name="T6" fmla="*/ 0 w 188"/>
                  <a:gd name="T7" fmla="*/ 79 h 79"/>
                  <a:gd name="T8" fmla="*/ 138 w 188"/>
                  <a:gd name="T9" fmla="*/ 79 h 79"/>
                  <a:gd name="T10" fmla="*/ 177 w 188"/>
                  <a:gd name="T11" fmla="*/ 54 h 79"/>
                  <a:gd name="T12" fmla="*/ 130 w 188"/>
                  <a:gd name="T13" fmla="*/ 10 h 79"/>
                </a:gdLst>
                <a:ahLst/>
                <a:cxnLst>
                  <a:cxn ang="0">
                    <a:pos x="T0" y="T1"/>
                  </a:cxn>
                  <a:cxn ang="0">
                    <a:pos x="T2" y="T3"/>
                  </a:cxn>
                  <a:cxn ang="0">
                    <a:pos x="T4" y="T5"/>
                  </a:cxn>
                  <a:cxn ang="0">
                    <a:pos x="T6" y="T7"/>
                  </a:cxn>
                  <a:cxn ang="0">
                    <a:pos x="T8" y="T9"/>
                  </a:cxn>
                  <a:cxn ang="0">
                    <a:pos x="T10" y="T11"/>
                  </a:cxn>
                  <a:cxn ang="0">
                    <a:pos x="T12" y="T13"/>
                  </a:cxn>
                </a:cxnLst>
                <a:rect l="0" t="0" r="r" b="b"/>
                <a:pathLst>
                  <a:path w="188" h="79">
                    <a:moveTo>
                      <a:pt x="130" y="10"/>
                    </a:moveTo>
                    <a:cubicBezTo>
                      <a:pt x="1" y="12"/>
                      <a:pt x="1" y="12"/>
                      <a:pt x="1" y="12"/>
                    </a:cubicBezTo>
                    <a:cubicBezTo>
                      <a:pt x="0" y="79"/>
                      <a:pt x="0" y="79"/>
                      <a:pt x="0" y="79"/>
                    </a:cubicBezTo>
                    <a:cubicBezTo>
                      <a:pt x="0" y="79"/>
                      <a:pt x="0" y="79"/>
                      <a:pt x="0" y="79"/>
                    </a:cubicBezTo>
                    <a:cubicBezTo>
                      <a:pt x="138" y="79"/>
                      <a:pt x="138" y="79"/>
                      <a:pt x="138" y="79"/>
                    </a:cubicBezTo>
                    <a:cubicBezTo>
                      <a:pt x="161" y="79"/>
                      <a:pt x="173" y="62"/>
                      <a:pt x="177" y="54"/>
                    </a:cubicBezTo>
                    <a:cubicBezTo>
                      <a:pt x="188" y="27"/>
                      <a:pt x="151" y="0"/>
                      <a:pt x="130" y="10"/>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6" name="iṡliḓe">
                <a:extLst>
                  <a:ext uri="{FF2B5EF4-FFF2-40B4-BE49-F238E27FC236}">
                    <a16:creationId xmlns:a16="http://schemas.microsoft.com/office/drawing/2014/main" id="{4A1B2CDC-BF5C-4EDB-A21C-6115186F0071}"/>
                  </a:ext>
                </a:extLst>
              </p:cNvPr>
              <p:cNvSpPr/>
              <p:nvPr/>
            </p:nvSpPr>
            <p:spPr bwMode="auto">
              <a:xfrm>
                <a:off x="6119813" y="3779799"/>
                <a:ext cx="341313" cy="528638"/>
              </a:xfrm>
              <a:custGeom>
                <a:avLst/>
                <a:gdLst>
                  <a:gd name="T0" fmla="*/ 95 w 132"/>
                  <a:gd name="T1" fmla="*/ 14 h 204"/>
                  <a:gd name="T2" fmla="*/ 110 w 132"/>
                  <a:gd name="T3" fmla="*/ 0 h 204"/>
                  <a:gd name="T4" fmla="*/ 117 w 132"/>
                  <a:gd name="T5" fmla="*/ 103 h 204"/>
                  <a:gd name="T6" fmla="*/ 74 w 132"/>
                  <a:gd name="T7" fmla="*/ 173 h 204"/>
                  <a:gd name="T8" fmla="*/ 13 w 132"/>
                  <a:gd name="T9" fmla="*/ 204 h 204"/>
                  <a:gd name="T10" fmla="*/ 10 w 132"/>
                  <a:gd name="T11" fmla="*/ 157 h 204"/>
                  <a:gd name="T12" fmla="*/ 95 w 132"/>
                  <a:gd name="T13" fmla="*/ 14 h 204"/>
                </a:gdLst>
                <a:ahLst/>
                <a:cxnLst>
                  <a:cxn ang="0">
                    <a:pos x="T0" y="T1"/>
                  </a:cxn>
                  <a:cxn ang="0">
                    <a:pos x="T2" y="T3"/>
                  </a:cxn>
                  <a:cxn ang="0">
                    <a:pos x="T4" y="T5"/>
                  </a:cxn>
                  <a:cxn ang="0">
                    <a:pos x="T6" y="T7"/>
                  </a:cxn>
                  <a:cxn ang="0">
                    <a:pos x="T8" y="T9"/>
                  </a:cxn>
                  <a:cxn ang="0">
                    <a:pos x="T10" y="T11"/>
                  </a:cxn>
                  <a:cxn ang="0">
                    <a:pos x="T12" y="T13"/>
                  </a:cxn>
                </a:cxnLst>
                <a:rect l="0" t="0" r="r" b="b"/>
                <a:pathLst>
                  <a:path w="132" h="204">
                    <a:moveTo>
                      <a:pt x="95" y="14"/>
                    </a:moveTo>
                    <a:cubicBezTo>
                      <a:pt x="98" y="8"/>
                      <a:pt x="102" y="2"/>
                      <a:pt x="110" y="0"/>
                    </a:cubicBezTo>
                    <a:cubicBezTo>
                      <a:pt x="132" y="24"/>
                      <a:pt x="131" y="81"/>
                      <a:pt x="117" y="103"/>
                    </a:cubicBezTo>
                    <a:cubicBezTo>
                      <a:pt x="74" y="173"/>
                      <a:pt x="74" y="173"/>
                      <a:pt x="74" y="173"/>
                    </a:cubicBezTo>
                    <a:cubicBezTo>
                      <a:pt x="13" y="204"/>
                      <a:pt x="13" y="204"/>
                      <a:pt x="13" y="204"/>
                    </a:cubicBezTo>
                    <a:cubicBezTo>
                      <a:pt x="0" y="185"/>
                      <a:pt x="6" y="166"/>
                      <a:pt x="10" y="157"/>
                    </a:cubicBezTo>
                    <a:cubicBezTo>
                      <a:pt x="16" y="142"/>
                      <a:pt x="91" y="20"/>
                      <a:pt x="95" y="14"/>
                    </a:cubicBez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7" name="îṡľîḋe">
                <a:extLst>
                  <a:ext uri="{FF2B5EF4-FFF2-40B4-BE49-F238E27FC236}">
                    <a16:creationId xmlns:a16="http://schemas.microsoft.com/office/drawing/2014/main" id="{97180FE1-EE40-4D79-B98F-4843405AAA2D}"/>
                  </a:ext>
                </a:extLst>
              </p:cNvPr>
              <p:cNvSpPr/>
              <p:nvPr/>
            </p:nvSpPr>
            <p:spPr bwMode="auto">
              <a:xfrm>
                <a:off x="6600826" y="4165562"/>
                <a:ext cx="276225" cy="200025"/>
              </a:xfrm>
              <a:custGeom>
                <a:avLst/>
                <a:gdLst>
                  <a:gd name="T0" fmla="*/ 48 w 107"/>
                  <a:gd name="T1" fmla="*/ 18 h 77"/>
                  <a:gd name="T2" fmla="*/ 33 w 107"/>
                  <a:gd name="T3" fmla="*/ 18 h 77"/>
                  <a:gd name="T4" fmla="*/ 51 w 107"/>
                  <a:gd name="T5" fmla="*/ 15 h 77"/>
                  <a:gd name="T6" fmla="*/ 52 w 107"/>
                  <a:gd name="T7" fmla="*/ 0 h 77"/>
                  <a:gd name="T8" fmla="*/ 9 w 107"/>
                  <a:gd name="T9" fmla="*/ 15 h 77"/>
                  <a:gd name="T10" fmla="*/ 1 w 107"/>
                  <a:gd name="T11" fmla="*/ 38 h 77"/>
                  <a:gd name="T12" fmla="*/ 40 w 107"/>
                  <a:gd name="T13" fmla="*/ 68 h 77"/>
                  <a:gd name="T14" fmla="*/ 80 w 107"/>
                  <a:gd name="T15" fmla="*/ 75 h 77"/>
                  <a:gd name="T16" fmla="*/ 82 w 107"/>
                  <a:gd name="T17" fmla="*/ 63 h 77"/>
                  <a:gd name="T18" fmla="*/ 53 w 107"/>
                  <a:gd name="T19" fmla="*/ 58 h 77"/>
                  <a:gd name="T20" fmla="*/ 55 w 107"/>
                  <a:gd name="T21" fmla="*/ 57 h 77"/>
                  <a:gd name="T22" fmla="*/ 92 w 107"/>
                  <a:gd name="T23" fmla="*/ 60 h 77"/>
                  <a:gd name="T24" fmla="*/ 94 w 107"/>
                  <a:gd name="T25" fmla="*/ 48 h 77"/>
                  <a:gd name="T26" fmla="*/ 59 w 107"/>
                  <a:gd name="T27" fmla="*/ 45 h 77"/>
                  <a:gd name="T28" fmla="*/ 59 w 107"/>
                  <a:gd name="T29" fmla="*/ 43 h 77"/>
                  <a:gd name="T30" fmla="*/ 99 w 107"/>
                  <a:gd name="T31" fmla="*/ 44 h 77"/>
                  <a:gd name="T32" fmla="*/ 99 w 107"/>
                  <a:gd name="T33" fmla="*/ 31 h 77"/>
                  <a:gd name="T34" fmla="*/ 56 w 107"/>
                  <a:gd name="T35" fmla="*/ 31 h 77"/>
                  <a:gd name="T36" fmla="*/ 55 w 107"/>
                  <a:gd name="T37" fmla="*/ 30 h 77"/>
                  <a:gd name="T38" fmla="*/ 97 w 107"/>
                  <a:gd name="T39" fmla="*/ 25 h 77"/>
                  <a:gd name="T40" fmla="*/ 95 w 107"/>
                  <a:gd name="T41" fmla="*/ 13 h 77"/>
                  <a:gd name="T42" fmla="*/ 48 w 107"/>
                  <a:gd name="T43"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77">
                    <a:moveTo>
                      <a:pt x="48" y="18"/>
                    </a:moveTo>
                    <a:cubicBezTo>
                      <a:pt x="44" y="18"/>
                      <a:pt x="39" y="18"/>
                      <a:pt x="33" y="18"/>
                    </a:cubicBezTo>
                    <a:cubicBezTo>
                      <a:pt x="51" y="15"/>
                      <a:pt x="51" y="15"/>
                      <a:pt x="51" y="15"/>
                    </a:cubicBezTo>
                    <a:cubicBezTo>
                      <a:pt x="59" y="10"/>
                      <a:pt x="56" y="2"/>
                      <a:pt x="52" y="0"/>
                    </a:cubicBezTo>
                    <a:cubicBezTo>
                      <a:pt x="9" y="15"/>
                      <a:pt x="9" y="15"/>
                      <a:pt x="9" y="15"/>
                    </a:cubicBezTo>
                    <a:cubicBezTo>
                      <a:pt x="3" y="18"/>
                      <a:pt x="1" y="28"/>
                      <a:pt x="1" y="38"/>
                    </a:cubicBezTo>
                    <a:cubicBezTo>
                      <a:pt x="0" y="57"/>
                      <a:pt x="14" y="63"/>
                      <a:pt x="40" y="68"/>
                    </a:cubicBezTo>
                    <a:cubicBezTo>
                      <a:pt x="80" y="75"/>
                      <a:pt x="80" y="75"/>
                      <a:pt x="80" y="75"/>
                    </a:cubicBezTo>
                    <a:cubicBezTo>
                      <a:pt x="88" y="77"/>
                      <a:pt x="90" y="65"/>
                      <a:pt x="82" y="63"/>
                    </a:cubicBezTo>
                    <a:cubicBezTo>
                      <a:pt x="53" y="58"/>
                      <a:pt x="53" y="58"/>
                      <a:pt x="53" y="58"/>
                    </a:cubicBezTo>
                    <a:cubicBezTo>
                      <a:pt x="54" y="58"/>
                      <a:pt x="54" y="58"/>
                      <a:pt x="55" y="57"/>
                    </a:cubicBezTo>
                    <a:cubicBezTo>
                      <a:pt x="92" y="60"/>
                      <a:pt x="92" y="60"/>
                      <a:pt x="92" y="60"/>
                    </a:cubicBezTo>
                    <a:cubicBezTo>
                      <a:pt x="101" y="61"/>
                      <a:pt x="101" y="48"/>
                      <a:pt x="94" y="48"/>
                    </a:cubicBezTo>
                    <a:cubicBezTo>
                      <a:pt x="59" y="45"/>
                      <a:pt x="59" y="45"/>
                      <a:pt x="59" y="45"/>
                    </a:cubicBezTo>
                    <a:cubicBezTo>
                      <a:pt x="59" y="44"/>
                      <a:pt x="59" y="44"/>
                      <a:pt x="59" y="43"/>
                    </a:cubicBezTo>
                    <a:cubicBezTo>
                      <a:pt x="99" y="44"/>
                      <a:pt x="99" y="44"/>
                      <a:pt x="99" y="44"/>
                    </a:cubicBezTo>
                    <a:cubicBezTo>
                      <a:pt x="107" y="44"/>
                      <a:pt x="107" y="31"/>
                      <a:pt x="99" y="31"/>
                    </a:cubicBezTo>
                    <a:cubicBezTo>
                      <a:pt x="56" y="31"/>
                      <a:pt x="56" y="31"/>
                      <a:pt x="56" y="31"/>
                    </a:cubicBezTo>
                    <a:cubicBezTo>
                      <a:pt x="56" y="31"/>
                      <a:pt x="55" y="30"/>
                      <a:pt x="55" y="30"/>
                    </a:cubicBezTo>
                    <a:cubicBezTo>
                      <a:pt x="97" y="25"/>
                      <a:pt x="97" y="25"/>
                      <a:pt x="97" y="25"/>
                    </a:cubicBezTo>
                    <a:cubicBezTo>
                      <a:pt x="104" y="25"/>
                      <a:pt x="103" y="12"/>
                      <a:pt x="95" y="13"/>
                    </a:cubicBezTo>
                    <a:lnTo>
                      <a:pt x="48" y="18"/>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8" name="íṧļíḓê">
                <a:extLst>
                  <a:ext uri="{FF2B5EF4-FFF2-40B4-BE49-F238E27FC236}">
                    <a16:creationId xmlns:a16="http://schemas.microsoft.com/office/drawing/2014/main" id="{4F5D94A2-E546-4E61-817B-5AD768377F24}"/>
                  </a:ext>
                </a:extLst>
              </p:cNvPr>
              <p:cNvSpPr/>
              <p:nvPr/>
            </p:nvSpPr>
            <p:spPr bwMode="auto">
              <a:xfrm>
                <a:off x="6573838" y="4181437"/>
                <a:ext cx="69850" cy="160338"/>
              </a:xfrm>
              <a:custGeom>
                <a:avLst/>
                <a:gdLst>
                  <a:gd name="T0" fmla="*/ 0 w 44"/>
                  <a:gd name="T1" fmla="*/ 1 h 101"/>
                  <a:gd name="T2" fmla="*/ 0 w 44"/>
                  <a:gd name="T3" fmla="*/ 101 h 101"/>
                  <a:gd name="T4" fmla="*/ 44 w 44"/>
                  <a:gd name="T5" fmla="*/ 99 h 101"/>
                  <a:gd name="T6" fmla="*/ 43 w 44"/>
                  <a:gd name="T7" fmla="*/ 0 h 101"/>
                  <a:gd name="T8" fmla="*/ 0 w 44"/>
                  <a:gd name="T9" fmla="*/ 1 h 101"/>
                </a:gdLst>
                <a:ahLst/>
                <a:cxnLst>
                  <a:cxn ang="0">
                    <a:pos x="T0" y="T1"/>
                  </a:cxn>
                  <a:cxn ang="0">
                    <a:pos x="T2" y="T3"/>
                  </a:cxn>
                  <a:cxn ang="0">
                    <a:pos x="T4" y="T5"/>
                  </a:cxn>
                  <a:cxn ang="0">
                    <a:pos x="T6" y="T7"/>
                  </a:cxn>
                  <a:cxn ang="0">
                    <a:pos x="T8" y="T9"/>
                  </a:cxn>
                </a:cxnLst>
                <a:rect l="0" t="0" r="r" b="b"/>
                <a:pathLst>
                  <a:path w="44" h="101">
                    <a:moveTo>
                      <a:pt x="0" y="1"/>
                    </a:moveTo>
                    <a:lnTo>
                      <a:pt x="0" y="101"/>
                    </a:lnTo>
                    <a:lnTo>
                      <a:pt x="44" y="99"/>
                    </a:lnTo>
                    <a:lnTo>
                      <a:pt x="43"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09" name="íSľíḓe">
                <a:extLst>
                  <a:ext uri="{FF2B5EF4-FFF2-40B4-BE49-F238E27FC236}">
                    <a16:creationId xmlns:a16="http://schemas.microsoft.com/office/drawing/2014/main" id="{5352F027-C711-4B21-A2D4-00553D3C0D4B}"/>
                  </a:ext>
                </a:extLst>
              </p:cNvPr>
              <p:cNvSpPr/>
              <p:nvPr/>
            </p:nvSpPr>
            <p:spPr bwMode="auto">
              <a:xfrm>
                <a:off x="6108701" y="4144924"/>
                <a:ext cx="484188" cy="204788"/>
              </a:xfrm>
              <a:custGeom>
                <a:avLst/>
                <a:gdLst>
                  <a:gd name="T0" fmla="*/ 58 w 187"/>
                  <a:gd name="T1" fmla="*/ 10 h 79"/>
                  <a:gd name="T2" fmla="*/ 186 w 187"/>
                  <a:gd name="T3" fmla="*/ 12 h 79"/>
                  <a:gd name="T4" fmla="*/ 187 w 187"/>
                  <a:gd name="T5" fmla="*/ 79 h 79"/>
                  <a:gd name="T6" fmla="*/ 187 w 187"/>
                  <a:gd name="T7" fmla="*/ 79 h 79"/>
                  <a:gd name="T8" fmla="*/ 49 w 187"/>
                  <a:gd name="T9" fmla="*/ 79 h 79"/>
                  <a:gd name="T10" fmla="*/ 10 w 187"/>
                  <a:gd name="T11" fmla="*/ 54 h 79"/>
                  <a:gd name="T12" fmla="*/ 58 w 187"/>
                  <a:gd name="T13" fmla="*/ 10 h 79"/>
                </a:gdLst>
                <a:ahLst/>
                <a:cxnLst>
                  <a:cxn ang="0">
                    <a:pos x="T0" y="T1"/>
                  </a:cxn>
                  <a:cxn ang="0">
                    <a:pos x="T2" y="T3"/>
                  </a:cxn>
                  <a:cxn ang="0">
                    <a:pos x="T4" y="T5"/>
                  </a:cxn>
                  <a:cxn ang="0">
                    <a:pos x="T6" y="T7"/>
                  </a:cxn>
                  <a:cxn ang="0">
                    <a:pos x="T8" y="T9"/>
                  </a:cxn>
                  <a:cxn ang="0">
                    <a:pos x="T10" y="T11"/>
                  </a:cxn>
                  <a:cxn ang="0">
                    <a:pos x="T12" y="T13"/>
                  </a:cxn>
                </a:cxnLst>
                <a:rect l="0" t="0" r="r" b="b"/>
                <a:pathLst>
                  <a:path w="187" h="79">
                    <a:moveTo>
                      <a:pt x="58" y="10"/>
                    </a:moveTo>
                    <a:cubicBezTo>
                      <a:pt x="186" y="12"/>
                      <a:pt x="186" y="12"/>
                      <a:pt x="186" y="12"/>
                    </a:cubicBezTo>
                    <a:cubicBezTo>
                      <a:pt x="187" y="79"/>
                      <a:pt x="187" y="79"/>
                      <a:pt x="187" y="79"/>
                    </a:cubicBezTo>
                    <a:cubicBezTo>
                      <a:pt x="187" y="79"/>
                      <a:pt x="187" y="79"/>
                      <a:pt x="187" y="79"/>
                    </a:cubicBezTo>
                    <a:cubicBezTo>
                      <a:pt x="49" y="79"/>
                      <a:pt x="49" y="79"/>
                      <a:pt x="49" y="79"/>
                    </a:cubicBezTo>
                    <a:cubicBezTo>
                      <a:pt x="26" y="79"/>
                      <a:pt x="14" y="62"/>
                      <a:pt x="10" y="54"/>
                    </a:cubicBezTo>
                    <a:cubicBezTo>
                      <a:pt x="0" y="27"/>
                      <a:pt x="36" y="0"/>
                      <a:pt x="58" y="10"/>
                    </a:cubicBez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0" name="íŝḻíḓe">
                <a:extLst>
                  <a:ext uri="{FF2B5EF4-FFF2-40B4-BE49-F238E27FC236}">
                    <a16:creationId xmlns:a16="http://schemas.microsoft.com/office/drawing/2014/main" id="{DCC9AB5E-8908-417A-8180-2A816CF5927F}"/>
                  </a:ext>
                </a:extLst>
              </p:cNvPr>
              <p:cNvSpPr/>
              <p:nvPr/>
            </p:nvSpPr>
            <p:spPr bwMode="auto">
              <a:xfrm>
                <a:off x="2281238" y="1758912"/>
                <a:ext cx="1204913" cy="2282825"/>
              </a:xfrm>
              <a:custGeom>
                <a:avLst/>
                <a:gdLst>
                  <a:gd name="T0" fmla="*/ 0 w 466"/>
                  <a:gd name="T1" fmla="*/ 0 h 882"/>
                  <a:gd name="T2" fmla="*/ 233 w 466"/>
                  <a:gd name="T3" fmla="*/ 96 h 882"/>
                  <a:gd name="T4" fmla="*/ 466 w 466"/>
                  <a:gd name="T5" fmla="*/ 193 h 882"/>
                  <a:gd name="T6" fmla="*/ 466 w 466"/>
                  <a:gd name="T7" fmla="*/ 463 h 882"/>
                  <a:gd name="T8" fmla="*/ 466 w 466"/>
                  <a:gd name="T9" fmla="*/ 733 h 882"/>
                  <a:gd name="T10" fmla="*/ 233 w 466"/>
                  <a:gd name="T11" fmla="*/ 807 h 882"/>
                  <a:gd name="T12" fmla="*/ 0 w 466"/>
                  <a:gd name="T13" fmla="*/ 882 h 882"/>
                  <a:gd name="T14" fmla="*/ 0 w 466"/>
                  <a:gd name="T15" fmla="*/ 441 h 882"/>
                  <a:gd name="T16" fmla="*/ 0 w 466"/>
                  <a:gd name="T17" fmla="*/ 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882">
                    <a:moveTo>
                      <a:pt x="0" y="0"/>
                    </a:moveTo>
                    <a:cubicBezTo>
                      <a:pt x="77" y="32"/>
                      <a:pt x="155" y="64"/>
                      <a:pt x="233" y="96"/>
                    </a:cubicBezTo>
                    <a:cubicBezTo>
                      <a:pt x="310" y="128"/>
                      <a:pt x="388" y="160"/>
                      <a:pt x="466" y="193"/>
                    </a:cubicBezTo>
                    <a:cubicBezTo>
                      <a:pt x="466" y="283"/>
                      <a:pt x="466" y="373"/>
                      <a:pt x="466" y="463"/>
                    </a:cubicBezTo>
                    <a:cubicBezTo>
                      <a:pt x="466" y="553"/>
                      <a:pt x="466" y="643"/>
                      <a:pt x="466" y="733"/>
                    </a:cubicBezTo>
                    <a:cubicBezTo>
                      <a:pt x="388" y="757"/>
                      <a:pt x="310" y="782"/>
                      <a:pt x="233" y="807"/>
                    </a:cubicBezTo>
                    <a:cubicBezTo>
                      <a:pt x="155" y="832"/>
                      <a:pt x="77" y="857"/>
                      <a:pt x="0" y="882"/>
                    </a:cubicBezTo>
                    <a:cubicBezTo>
                      <a:pt x="0" y="735"/>
                      <a:pt x="0" y="588"/>
                      <a:pt x="0" y="441"/>
                    </a:cubicBezTo>
                    <a:cubicBezTo>
                      <a:pt x="0" y="294"/>
                      <a:pt x="0" y="14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1" name="ïSľîḍê">
                <a:extLst>
                  <a:ext uri="{FF2B5EF4-FFF2-40B4-BE49-F238E27FC236}">
                    <a16:creationId xmlns:a16="http://schemas.microsoft.com/office/drawing/2014/main" id="{7DC47658-5506-4C78-AF1E-37E3F99EBA17}"/>
                  </a:ext>
                </a:extLst>
              </p:cNvPr>
              <p:cNvSpPr/>
              <p:nvPr/>
            </p:nvSpPr>
            <p:spPr bwMode="auto">
              <a:xfrm>
                <a:off x="2922588" y="2838412"/>
                <a:ext cx="460375" cy="65088"/>
              </a:xfrm>
              <a:custGeom>
                <a:avLst/>
                <a:gdLst>
                  <a:gd name="T0" fmla="*/ 178 w 178"/>
                  <a:gd name="T1" fmla="*/ 15 h 25"/>
                  <a:gd name="T2" fmla="*/ 89 w 178"/>
                  <a:gd name="T3" fmla="*/ 7 h 25"/>
                  <a:gd name="T4" fmla="*/ 0 w 178"/>
                  <a:gd name="T5" fmla="*/ 0 h 25"/>
                  <a:gd name="T6" fmla="*/ 0 w 178"/>
                  <a:gd name="T7" fmla="*/ 13 h 25"/>
                  <a:gd name="T8" fmla="*/ 89 w 178"/>
                  <a:gd name="T9" fmla="*/ 19 h 25"/>
                  <a:gd name="T10" fmla="*/ 178 w 178"/>
                  <a:gd name="T11" fmla="*/ 25 h 25"/>
                  <a:gd name="T12" fmla="*/ 178 w 178"/>
                  <a:gd name="T13" fmla="*/ 15 h 25"/>
                </a:gdLst>
                <a:ahLst/>
                <a:cxnLst>
                  <a:cxn ang="0">
                    <a:pos x="T0" y="T1"/>
                  </a:cxn>
                  <a:cxn ang="0">
                    <a:pos x="T2" y="T3"/>
                  </a:cxn>
                  <a:cxn ang="0">
                    <a:pos x="T4" y="T5"/>
                  </a:cxn>
                  <a:cxn ang="0">
                    <a:pos x="T6" y="T7"/>
                  </a:cxn>
                  <a:cxn ang="0">
                    <a:pos x="T8" y="T9"/>
                  </a:cxn>
                  <a:cxn ang="0">
                    <a:pos x="T10" y="T11"/>
                  </a:cxn>
                  <a:cxn ang="0">
                    <a:pos x="T12" y="T13"/>
                  </a:cxn>
                </a:cxnLst>
                <a:rect l="0" t="0" r="r" b="b"/>
                <a:pathLst>
                  <a:path w="178" h="25">
                    <a:moveTo>
                      <a:pt x="178" y="15"/>
                    </a:moveTo>
                    <a:cubicBezTo>
                      <a:pt x="148" y="12"/>
                      <a:pt x="119" y="10"/>
                      <a:pt x="89" y="7"/>
                    </a:cubicBezTo>
                    <a:cubicBezTo>
                      <a:pt x="59" y="5"/>
                      <a:pt x="29" y="2"/>
                      <a:pt x="0" y="0"/>
                    </a:cubicBezTo>
                    <a:cubicBezTo>
                      <a:pt x="0" y="4"/>
                      <a:pt x="0" y="8"/>
                      <a:pt x="0" y="13"/>
                    </a:cubicBezTo>
                    <a:cubicBezTo>
                      <a:pt x="29" y="15"/>
                      <a:pt x="59" y="17"/>
                      <a:pt x="89" y="19"/>
                    </a:cubicBezTo>
                    <a:cubicBezTo>
                      <a:pt x="119" y="21"/>
                      <a:pt x="148" y="23"/>
                      <a:pt x="178" y="25"/>
                    </a:cubicBezTo>
                    <a:cubicBezTo>
                      <a:pt x="178" y="22"/>
                      <a:pt x="178" y="18"/>
                      <a:pt x="178" y="15"/>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2" name="íṡlíḍé">
                <a:extLst>
                  <a:ext uri="{FF2B5EF4-FFF2-40B4-BE49-F238E27FC236}">
                    <a16:creationId xmlns:a16="http://schemas.microsoft.com/office/drawing/2014/main" id="{CBECC6FF-40B9-4BA8-B584-0C8EAB256DD8}"/>
                  </a:ext>
                </a:extLst>
              </p:cNvPr>
              <p:cNvSpPr/>
              <p:nvPr/>
            </p:nvSpPr>
            <p:spPr bwMode="auto">
              <a:xfrm>
                <a:off x="3300413" y="2289137"/>
                <a:ext cx="82550" cy="587375"/>
              </a:xfrm>
              <a:custGeom>
                <a:avLst/>
                <a:gdLst>
                  <a:gd name="T0" fmla="*/ 32 w 32"/>
                  <a:gd name="T1" fmla="*/ 11 h 227"/>
                  <a:gd name="T2" fmla="*/ 0 w 32"/>
                  <a:gd name="T3" fmla="*/ 0 h 227"/>
                  <a:gd name="T4" fmla="*/ 0 w 32"/>
                  <a:gd name="T5" fmla="*/ 112 h 227"/>
                  <a:gd name="T6" fmla="*/ 0 w 32"/>
                  <a:gd name="T7" fmla="*/ 224 h 227"/>
                  <a:gd name="T8" fmla="*/ 32 w 32"/>
                  <a:gd name="T9" fmla="*/ 227 h 227"/>
                  <a:gd name="T10" fmla="*/ 32 w 32"/>
                  <a:gd name="T11" fmla="*/ 119 h 227"/>
                  <a:gd name="T12" fmla="*/ 32 w 32"/>
                  <a:gd name="T13" fmla="*/ 11 h 227"/>
                </a:gdLst>
                <a:ahLst/>
                <a:cxnLst>
                  <a:cxn ang="0">
                    <a:pos x="T0" y="T1"/>
                  </a:cxn>
                  <a:cxn ang="0">
                    <a:pos x="T2" y="T3"/>
                  </a:cxn>
                  <a:cxn ang="0">
                    <a:pos x="T4" y="T5"/>
                  </a:cxn>
                  <a:cxn ang="0">
                    <a:pos x="T6" y="T7"/>
                  </a:cxn>
                  <a:cxn ang="0">
                    <a:pos x="T8" y="T9"/>
                  </a:cxn>
                  <a:cxn ang="0">
                    <a:pos x="T10" y="T11"/>
                  </a:cxn>
                  <a:cxn ang="0">
                    <a:pos x="T12" y="T13"/>
                  </a:cxn>
                </a:cxnLst>
                <a:rect l="0" t="0" r="r" b="b"/>
                <a:pathLst>
                  <a:path w="32" h="227">
                    <a:moveTo>
                      <a:pt x="32" y="11"/>
                    </a:moveTo>
                    <a:cubicBezTo>
                      <a:pt x="22" y="8"/>
                      <a:pt x="11" y="4"/>
                      <a:pt x="0" y="0"/>
                    </a:cubicBezTo>
                    <a:cubicBezTo>
                      <a:pt x="0" y="37"/>
                      <a:pt x="0" y="75"/>
                      <a:pt x="0" y="112"/>
                    </a:cubicBezTo>
                    <a:cubicBezTo>
                      <a:pt x="0" y="149"/>
                      <a:pt x="0" y="187"/>
                      <a:pt x="0" y="224"/>
                    </a:cubicBezTo>
                    <a:cubicBezTo>
                      <a:pt x="11" y="225"/>
                      <a:pt x="22" y="226"/>
                      <a:pt x="32" y="227"/>
                    </a:cubicBezTo>
                    <a:cubicBezTo>
                      <a:pt x="32" y="191"/>
                      <a:pt x="32" y="155"/>
                      <a:pt x="32" y="119"/>
                    </a:cubicBezTo>
                    <a:cubicBezTo>
                      <a:pt x="32" y="83"/>
                      <a:pt x="32" y="47"/>
                      <a:pt x="32" y="11"/>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3" name="î$1ïḓe">
                <a:extLst>
                  <a:ext uri="{FF2B5EF4-FFF2-40B4-BE49-F238E27FC236}">
                    <a16:creationId xmlns:a16="http://schemas.microsoft.com/office/drawing/2014/main" id="{26DD8B89-E863-4954-8B2D-8787BD163D34}"/>
                  </a:ext>
                </a:extLst>
              </p:cNvPr>
              <p:cNvSpPr/>
              <p:nvPr/>
            </p:nvSpPr>
            <p:spPr bwMode="auto">
              <a:xfrm>
                <a:off x="3206751" y="2482812"/>
                <a:ext cx="80963" cy="385763"/>
              </a:xfrm>
              <a:custGeom>
                <a:avLst/>
                <a:gdLst>
                  <a:gd name="T0" fmla="*/ 31 w 31"/>
                  <a:gd name="T1" fmla="*/ 8 h 149"/>
                  <a:gd name="T2" fmla="*/ 0 w 31"/>
                  <a:gd name="T3" fmla="*/ 0 h 149"/>
                  <a:gd name="T4" fmla="*/ 0 w 31"/>
                  <a:gd name="T5" fmla="*/ 146 h 149"/>
                  <a:gd name="T6" fmla="*/ 31 w 31"/>
                  <a:gd name="T7" fmla="*/ 149 h 149"/>
                  <a:gd name="T8" fmla="*/ 31 w 31"/>
                  <a:gd name="T9" fmla="*/ 8 h 149"/>
                </a:gdLst>
                <a:ahLst/>
                <a:cxnLst>
                  <a:cxn ang="0">
                    <a:pos x="T0" y="T1"/>
                  </a:cxn>
                  <a:cxn ang="0">
                    <a:pos x="T2" y="T3"/>
                  </a:cxn>
                  <a:cxn ang="0">
                    <a:pos x="T4" y="T5"/>
                  </a:cxn>
                  <a:cxn ang="0">
                    <a:pos x="T6" y="T7"/>
                  </a:cxn>
                  <a:cxn ang="0">
                    <a:pos x="T8" y="T9"/>
                  </a:cxn>
                </a:cxnLst>
                <a:rect l="0" t="0" r="r" b="b"/>
                <a:pathLst>
                  <a:path w="31" h="149">
                    <a:moveTo>
                      <a:pt x="31" y="8"/>
                    </a:moveTo>
                    <a:cubicBezTo>
                      <a:pt x="21" y="6"/>
                      <a:pt x="10" y="3"/>
                      <a:pt x="0" y="0"/>
                    </a:cubicBezTo>
                    <a:cubicBezTo>
                      <a:pt x="0" y="49"/>
                      <a:pt x="0" y="97"/>
                      <a:pt x="0" y="146"/>
                    </a:cubicBezTo>
                    <a:cubicBezTo>
                      <a:pt x="10" y="147"/>
                      <a:pt x="21" y="148"/>
                      <a:pt x="31" y="149"/>
                    </a:cubicBezTo>
                    <a:cubicBezTo>
                      <a:pt x="31" y="102"/>
                      <a:pt x="31" y="55"/>
                      <a:pt x="31" y="8"/>
                    </a:cubicBez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4" name="íśḻïḑê">
                <a:extLst>
                  <a:ext uri="{FF2B5EF4-FFF2-40B4-BE49-F238E27FC236}">
                    <a16:creationId xmlns:a16="http://schemas.microsoft.com/office/drawing/2014/main" id="{E64F9DAE-8E48-4DEF-A95A-7FCB627D8100}"/>
                  </a:ext>
                </a:extLst>
              </p:cNvPr>
              <p:cNvSpPr/>
              <p:nvPr/>
            </p:nvSpPr>
            <p:spPr bwMode="auto">
              <a:xfrm>
                <a:off x="3111501" y="2592349"/>
                <a:ext cx="82550" cy="268288"/>
              </a:xfrm>
              <a:custGeom>
                <a:avLst/>
                <a:gdLst>
                  <a:gd name="T0" fmla="*/ 32 w 32"/>
                  <a:gd name="T1" fmla="*/ 7 h 104"/>
                  <a:gd name="T2" fmla="*/ 0 w 32"/>
                  <a:gd name="T3" fmla="*/ 0 h 104"/>
                  <a:gd name="T4" fmla="*/ 0 w 32"/>
                  <a:gd name="T5" fmla="*/ 101 h 104"/>
                  <a:gd name="T6" fmla="*/ 32 w 32"/>
                  <a:gd name="T7" fmla="*/ 104 h 104"/>
                  <a:gd name="T8" fmla="*/ 32 w 32"/>
                  <a:gd name="T9" fmla="*/ 7 h 104"/>
                </a:gdLst>
                <a:ahLst/>
                <a:cxnLst>
                  <a:cxn ang="0">
                    <a:pos x="T0" y="T1"/>
                  </a:cxn>
                  <a:cxn ang="0">
                    <a:pos x="T2" y="T3"/>
                  </a:cxn>
                  <a:cxn ang="0">
                    <a:pos x="T4" y="T5"/>
                  </a:cxn>
                  <a:cxn ang="0">
                    <a:pos x="T6" y="T7"/>
                  </a:cxn>
                  <a:cxn ang="0">
                    <a:pos x="T8" y="T9"/>
                  </a:cxn>
                </a:cxnLst>
                <a:rect l="0" t="0" r="r" b="b"/>
                <a:pathLst>
                  <a:path w="32" h="104">
                    <a:moveTo>
                      <a:pt x="32" y="7"/>
                    </a:moveTo>
                    <a:cubicBezTo>
                      <a:pt x="21" y="4"/>
                      <a:pt x="11" y="2"/>
                      <a:pt x="0" y="0"/>
                    </a:cubicBezTo>
                    <a:cubicBezTo>
                      <a:pt x="0" y="34"/>
                      <a:pt x="0" y="67"/>
                      <a:pt x="0" y="101"/>
                    </a:cubicBezTo>
                    <a:cubicBezTo>
                      <a:pt x="11" y="102"/>
                      <a:pt x="21" y="103"/>
                      <a:pt x="32" y="104"/>
                    </a:cubicBezTo>
                    <a:cubicBezTo>
                      <a:pt x="32" y="71"/>
                      <a:pt x="32" y="39"/>
                      <a:pt x="32" y="7"/>
                    </a:cubicBez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5" name="íṧḷïḓe">
                <a:extLst>
                  <a:ext uri="{FF2B5EF4-FFF2-40B4-BE49-F238E27FC236}">
                    <a16:creationId xmlns:a16="http://schemas.microsoft.com/office/drawing/2014/main" id="{5EE14967-4E10-4F42-8C98-EAD7717CCFC1}"/>
                  </a:ext>
                </a:extLst>
              </p:cNvPr>
              <p:cNvSpPr/>
              <p:nvPr/>
            </p:nvSpPr>
            <p:spPr bwMode="auto">
              <a:xfrm>
                <a:off x="3016251" y="2447887"/>
                <a:ext cx="82550" cy="406400"/>
              </a:xfrm>
              <a:custGeom>
                <a:avLst/>
                <a:gdLst>
                  <a:gd name="T0" fmla="*/ 32 w 32"/>
                  <a:gd name="T1" fmla="*/ 8 h 157"/>
                  <a:gd name="T2" fmla="*/ 0 w 32"/>
                  <a:gd name="T3" fmla="*/ 0 h 157"/>
                  <a:gd name="T4" fmla="*/ 0 w 32"/>
                  <a:gd name="T5" fmla="*/ 154 h 157"/>
                  <a:gd name="T6" fmla="*/ 32 w 32"/>
                  <a:gd name="T7" fmla="*/ 157 h 157"/>
                  <a:gd name="T8" fmla="*/ 32 w 32"/>
                  <a:gd name="T9" fmla="*/ 8 h 157"/>
                </a:gdLst>
                <a:ahLst/>
                <a:cxnLst>
                  <a:cxn ang="0">
                    <a:pos x="T0" y="T1"/>
                  </a:cxn>
                  <a:cxn ang="0">
                    <a:pos x="T2" y="T3"/>
                  </a:cxn>
                  <a:cxn ang="0">
                    <a:pos x="T4" y="T5"/>
                  </a:cxn>
                  <a:cxn ang="0">
                    <a:pos x="T6" y="T7"/>
                  </a:cxn>
                  <a:cxn ang="0">
                    <a:pos x="T8" y="T9"/>
                  </a:cxn>
                </a:cxnLst>
                <a:rect l="0" t="0" r="r" b="b"/>
                <a:pathLst>
                  <a:path w="32" h="157">
                    <a:moveTo>
                      <a:pt x="32" y="8"/>
                    </a:moveTo>
                    <a:cubicBezTo>
                      <a:pt x="21" y="5"/>
                      <a:pt x="11" y="2"/>
                      <a:pt x="0" y="0"/>
                    </a:cubicBezTo>
                    <a:cubicBezTo>
                      <a:pt x="0" y="51"/>
                      <a:pt x="0" y="103"/>
                      <a:pt x="0" y="154"/>
                    </a:cubicBezTo>
                    <a:cubicBezTo>
                      <a:pt x="11" y="155"/>
                      <a:pt x="21" y="156"/>
                      <a:pt x="32" y="157"/>
                    </a:cubicBezTo>
                    <a:cubicBezTo>
                      <a:pt x="32" y="107"/>
                      <a:pt x="32" y="57"/>
                      <a:pt x="32" y="8"/>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6" name="íśḷíḑe">
                <a:extLst>
                  <a:ext uri="{FF2B5EF4-FFF2-40B4-BE49-F238E27FC236}">
                    <a16:creationId xmlns:a16="http://schemas.microsoft.com/office/drawing/2014/main" id="{14CF8F72-DE59-4890-BB66-5220C6851761}"/>
                  </a:ext>
                </a:extLst>
              </p:cNvPr>
              <p:cNvSpPr/>
              <p:nvPr/>
            </p:nvSpPr>
            <p:spPr bwMode="auto">
              <a:xfrm>
                <a:off x="2922588" y="2539962"/>
                <a:ext cx="80963" cy="306388"/>
              </a:xfrm>
              <a:custGeom>
                <a:avLst/>
                <a:gdLst>
                  <a:gd name="T0" fmla="*/ 31 w 31"/>
                  <a:gd name="T1" fmla="*/ 7 h 118"/>
                  <a:gd name="T2" fmla="*/ 0 w 31"/>
                  <a:gd name="T3" fmla="*/ 0 h 118"/>
                  <a:gd name="T4" fmla="*/ 0 w 31"/>
                  <a:gd name="T5" fmla="*/ 115 h 118"/>
                  <a:gd name="T6" fmla="*/ 31 w 31"/>
                  <a:gd name="T7" fmla="*/ 118 h 118"/>
                  <a:gd name="T8" fmla="*/ 31 w 31"/>
                  <a:gd name="T9" fmla="*/ 7 h 118"/>
                </a:gdLst>
                <a:ahLst/>
                <a:cxnLst>
                  <a:cxn ang="0">
                    <a:pos x="T0" y="T1"/>
                  </a:cxn>
                  <a:cxn ang="0">
                    <a:pos x="T2" y="T3"/>
                  </a:cxn>
                  <a:cxn ang="0">
                    <a:pos x="T4" y="T5"/>
                  </a:cxn>
                  <a:cxn ang="0">
                    <a:pos x="T6" y="T7"/>
                  </a:cxn>
                  <a:cxn ang="0">
                    <a:pos x="T8" y="T9"/>
                  </a:cxn>
                </a:cxnLst>
                <a:rect l="0" t="0" r="r" b="b"/>
                <a:pathLst>
                  <a:path w="31" h="118">
                    <a:moveTo>
                      <a:pt x="31" y="7"/>
                    </a:moveTo>
                    <a:cubicBezTo>
                      <a:pt x="21" y="5"/>
                      <a:pt x="10" y="2"/>
                      <a:pt x="0" y="0"/>
                    </a:cubicBezTo>
                    <a:cubicBezTo>
                      <a:pt x="0" y="39"/>
                      <a:pt x="0" y="77"/>
                      <a:pt x="0" y="115"/>
                    </a:cubicBezTo>
                    <a:cubicBezTo>
                      <a:pt x="10" y="116"/>
                      <a:pt x="21" y="117"/>
                      <a:pt x="31" y="118"/>
                    </a:cubicBezTo>
                    <a:cubicBezTo>
                      <a:pt x="31" y="81"/>
                      <a:pt x="31" y="44"/>
                      <a:pt x="31" y="7"/>
                    </a:cubicBezTo>
                    <a:close/>
                  </a:path>
                </a:pathLst>
              </a:cu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7" name="îṣľïďè">
                <a:extLst>
                  <a:ext uri="{FF2B5EF4-FFF2-40B4-BE49-F238E27FC236}">
                    <a16:creationId xmlns:a16="http://schemas.microsoft.com/office/drawing/2014/main" id="{3217ADB6-DFD5-4AEC-AC47-2C7A40AE4F8F}"/>
                  </a:ext>
                </a:extLst>
              </p:cNvPr>
              <p:cNvSpPr/>
              <p:nvPr/>
            </p:nvSpPr>
            <p:spPr bwMode="auto">
              <a:xfrm>
                <a:off x="2387601" y="2470112"/>
                <a:ext cx="463550" cy="111125"/>
              </a:xfrm>
              <a:custGeom>
                <a:avLst/>
                <a:gdLst>
                  <a:gd name="T0" fmla="*/ 0 w 179"/>
                  <a:gd name="T1" fmla="*/ 0 h 43"/>
                  <a:gd name="T2" fmla="*/ 90 w 179"/>
                  <a:gd name="T3" fmla="*/ 17 h 43"/>
                  <a:gd name="T4" fmla="*/ 179 w 179"/>
                  <a:gd name="T5" fmla="*/ 34 h 43"/>
                  <a:gd name="T6" fmla="*/ 179 w 179"/>
                  <a:gd name="T7" fmla="*/ 43 h 43"/>
                  <a:gd name="T8" fmla="*/ 90 w 179"/>
                  <a:gd name="T9" fmla="*/ 27 h 43"/>
                  <a:gd name="T10" fmla="*/ 0 w 179"/>
                  <a:gd name="T11" fmla="*/ 11 h 43"/>
                  <a:gd name="T12" fmla="*/ 0 w 179"/>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79" h="43">
                    <a:moveTo>
                      <a:pt x="0" y="0"/>
                    </a:moveTo>
                    <a:cubicBezTo>
                      <a:pt x="30" y="5"/>
                      <a:pt x="60" y="11"/>
                      <a:pt x="90" y="17"/>
                    </a:cubicBezTo>
                    <a:cubicBezTo>
                      <a:pt x="119" y="22"/>
                      <a:pt x="149" y="28"/>
                      <a:pt x="179" y="34"/>
                    </a:cubicBezTo>
                    <a:cubicBezTo>
                      <a:pt x="179" y="37"/>
                      <a:pt x="179" y="40"/>
                      <a:pt x="179" y="43"/>
                    </a:cubicBezTo>
                    <a:cubicBezTo>
                      <a:pt x="149" y="38"/>
                      <a:pt x="119" y="32"/>
                      <a:pt x="90" y="27"/>
                    </a:cubicBezTo>
                    <a:cubicBezTo>
                      <a:pt x="60" y="22"/>
                      <a:pt x="30" y="16"/>
                      <a:pt x="0" y="11"/>
                    </a:cubicBezTo>
                    <a:cubicBezTo>
                      <a:pt x="0" y="7"/>
                      <a:pt x="0" y="3"/>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8" name="ïSļîďé">
                <a:extLst>
                  <a:ext uri="{FF2B5EF4-FFF2-40B4-BE49-F238E27FC236}">
                    <a16:creationId xmlns:a16="http://schemas.microsoft.com/office/drawing/2014/main" id="{3D35CE9D-A41F-492E-A65A-144492B5BF37}"/>
                  </a:ext>
                </a:extLst>
              </p:cNvPr>
              <p:cNvSpPr/>
              <p:nvPr/>
            </p:nvSpPr>
            <p:spPr bwMode="auto">
              <a:xfrm>
                <a:off x="2387601" y="2532024"/>
                <a:ext cx="463550" cy="104775"/>
              </a:xfrm>
              <a:custGeom>
                <a:avLst/>
                <a:gdLst>
                  <a:gd name="T0" fmla="*/ 0 w 179"/>
                  <a:gd name="T1" fmla="*/ 0 h 40"/>
                  <a:gd name="T2" fmla="*/ 90 w 179"/>
                  <a:gd name="T3" fmla="*/ 15 h 40"/>
                  <a:gd name="T4" fmla="*/ 179 w 179"/>
                  <a:gd name="T5" fmla="*/ 30 h 40"/>
                  <a:gd name="T6" fmla="*/ 179 w 179"/>
                  <a:gd name="T7" fmla="*/ 40 h 40"/>
                  <a:gd name="T8" fmla="*/ 90 w 179"/>
                  <a:gd name="T9" fmla="*/ 25 h 40"/>
                  <a:gd name="T10" fmla="*/ 0 w 179"/>
                  <a:gd name="T11" fmla="*/ 11 h 40"/>
                  <a:gd name="T12" fmla="*/ 0 w 179"/>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79" h="40">
                    <a:moveTo>
                      <a:pt x="0" y="0"/>
                    </a:moveTo>
                    <a:cubicBezTo>
                      <a:pt x="30" y="5"/>
                      <a:pt x="60" y="10"/>
                      <a:pt x="90" y="15"/>
                    </a:cubicBezTo>
                    <a:cubicBezTo>
                      <a:pt x="119" y="20"/>
                      <a:pt x="149" y="25"/>
                      <a:pt x="179" y="30"/>
                    </a:cubicBezTo>
                    <a:cubicBezTo>
                      <a:pt x="179" y="33"/>
                      <a:pt x="179" y="36"/>
                      <a:pt x="179" y="40"/>
                    </a:cubicBezTo>
                    <a:cubicBezTo>
                      <a:pt x="149" y="35"/>
                      <a:pt x="119" y="30"/>
                      <a:pt x="90" y="25"/>
                    </a:cubicBezTo>
                    <a:cubicBezTo>
                      <a:pt x="60" y="20"/>
                      <a:pt x="30" y="16"/>
                      <a:pt x="0" y="11"/>
                    </a:cubicBezTo>
                    <a:cubicBezTo>
                      <a:pt x="0" y="7"/>
                      <a:pt x="0" y="3"/>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19" name="iṥḻîdè">
                <a:extLst>
                  <a:ext uri="{FF2B5EF4-FFF2-40B4-BE49-F238E27FC236}">
                    <a16:creationId xmlns:a16="http://schemas.microsoft.com/office/drawing/2014/main" id="{8669AF6B-1329-47ED-82FC-10A1E1DEB709}"/>
                  </a:ext>
                </a:extLst>
              </p:cNvPr>
              <p:cNvSpPr/>
              <p:nvPr/>
            </p:nvSpPr>
            <p:spPr bwMode="auto">
              <a:xfrm>
                <a:off x="2387601" y="2595524"/>
                <a:ext cx="463550" cy="92075"/>
              </a:xfrm>
              <a:custGeom>
                <a:avLst/>
                <a:gdLst>
                  <a:gd name="T0" fmla="*/ 0 w 179"/>
                  <a:gd name="T1" fmla="*/ 0 h 36"/>
                  <a:gd name="T2" fmla="*/ 90 w 179"/>
                  <a:gd name="T3" fmla="*/ 13 h 36"/>
                  <a:gd name="T4" fmla="*/ 179 w 179"/>
                  <a:gd name="T5" fmla="*/ 27 h 36"/>
                  <a:gd name="T6" fmla="*/ 179 w 179"/>
                  <a:gd name="T7" fmla="*/ 36 h 36"/>
                  <a:gd name="T8" fmla="*/ 90 w 179"/>
                  <a:gd name="T9" fmla="*/ 24 h 36"/>
                  <a:gd name="T10" fmla="*/ 0 w 179"/>
                  <a:gd name="T11" fmla="*/ 11 h 36"/>
                  <a:gd name="T12" fmla="*/ 0 w 179"/>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179" h="36">
                    <a:moveTo>
                      <a:pt x="0" y="0"/>
                    </a:moveTo>
                    <a:cubicBezTo>
                      <a:pt x="30" y="4"/>
                      <a:pt x="60" y="9"/>
                      <a:pt x="90" y="13"/>
                    </a:cubicBezTo>
                    <a:cubicBezTo>
                      <a:pt x="119" y="18"/>
                      <a:pt x="149" y="22"/>
                      <a:pt x="179" y="27"/>
                    </a:cubicBezTo>
                    <a:cubicBezTo>
                      <a:pt x="179" y="30"/>
                      <a:pt x="179" y="33"/>
                      <a:pt x="179" y="36"/>
                    </a:cubicBezTo>
                    <a:cubicBezTo>
                      <a:pt x="149" y="32"/>
                      <a:pt x="119" y="28"/>
                      <a:pt x="90" y="24"/>
                    </a:cubicBezTo>
                    <a:cubicBezTo>
                      <a:pt x="60" y="19"/>
                      <a:pt x="30" y="15"/>
                      <a:pt x="0" y="11"/>
                    </a:cubicBezTo>
                    <a:cubicBezTo>
                      <a:pt x="0" y="7"/>
                      <a:pt x="0" y="4"/>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0" name="i$ľîḋé">
                <a:extLst>
                  <a:ext uri="{FF2B5EF4-FFF2-40B4-BE49-F238E27FC236}">
                    <a16:creationId xmlns:a16="http://schemas.microsoft.com/office/drawing/2014/main" id="{97A77124-8A42-4293-9195-D951695A76DC}"/>
                  </a:ext>
                </a:extLst>
              </p:cNvPr>
              <p:cNvSpPr/>
              <p:nvPr/>
            </p:nvSpPr>
            <p:spPr bwMode="auto">
              <a:xfrm>
                <a:off x="2387601" y="2657437"/>
                <a:ext cx="463550" cy="82550"/>
              </a:xfrm>
              <a:custGeom>
                <a:avLst/>
                <a:gdLst>
                  <a:gd name="T0" fmla="*/ 0 w 179"/>
                  <a:gd name="T1" fmla="*/ 0 h 32"/>
                  <a:gd name="T2" fmla="*/ 90 w 179"/>
                  <a:gd name="T3" fmla="*/ 12 h 32"/>
                  <a:gd name="T4" fmla="*/ 179 w 179"/>
                  <a:gd name="T5" fmla="*/ 23 h 32"/>
                  <a:gd name="T6" fmla="*/ 179 w 179"/>
                  <a:gd name="T7" fmla="*/ 32 h 32"/>
                  <a:gd name="T8" fmla="*/ 90 w 179"/>
                  <a:gd name="T9" fmla="*/ 22 h 32"/>
                  <a:gd name="T10" fmla="*/ 0 w 179"/>
                  <a:gd name="T11" fmla="*/ 11 h 32"/>
                  <a:gd name="T12" fmla="*/ 0 w 17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9" h="32">
                    <a:moveTo>
                      <a:pt x="0" y="0"/>
                    </a:moveTo>
                    <a:cubicBezTo>
                      <a:pt x="30" y="4"/>
                      <a:pt x="60" y="8"/>
                      <a:pt x="90" y="12"/>
                    </a:cubicBezTo>
                    <a:cubicBezTo>
                      <a:pt x="119" y="15"/>
                      <a:pt x="149" y="19"/>
                      <a:pt x="179" y="23"/>
                    </a:cubicBezTo>
                    <a:cubicBezTo>
                      <a:pt x="179" y="26"/>
                      <a:pt x="179" y="29"/>
                      <a:pt x="179" y="32"/>
                    </a:cubicBezTo>
                    <a:cubicBezTo>
                      <a:pt x="149" y="29"/>
                      <a:pt x="119" y="25"/>
                      <a:pt x="90" y="22"/>
                    </a:cubicBezTo>
                    <a:cubicBezTo>
                      <a:pt x="60" y="18"/>
                      <a:pt x="30" y="15"/>
                      <a:pt x="0" y="11"/>
                    </a:cubicBezTo>
                    <a:cubicBezTo>
                      <a:pt x="0" y="7"/>
                      <a:pt x="0" y="4"/>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1" name="iṡļide">
                <a:extLst>
                  <a:ext uri="{FF2B5EF4-FFF2-40B4-BE49-F238E27FC236}">
                    <a16:creationId xmlns:a16="http://schemas.microsoft.com/office/drawing/2014/main" id="{CB6AEBCE-FFDF-4A90-B1B2-0F6C3D2A9B95}"/>
                  </a:ext>
                </a:extLst>
              </p:cNvPr>
              <p:cNvSpPr/>
              <p:nvPr/>
            </p:nvSpPr>
            <p:spPr bwMode="auto">
              <a:xfrm>
                <a:off x="2387601" y="2719349"/>
                <a:ext cx="463550" cy="74613"/>
              </a:xfrm>
              <a:custGeom>
                <a:avLst/>
                <a:gdLst>
                  <a:gd name="T0" fmla="*/ 0 w 179"/>
                  <a:gd name="T1" fmla="*/ 0 h 29"/>
                  <a:gd name="T2" fmla="*/ 90 w 179"/>
                  <a:gd name="T3" fmla="*/ 10 h 29"/>
                  <a:gd name="T4" fmla="*/ 179 w 179"/>
                  <a:gd name="T5" fmla="*/ 20 h 29"/>
                  <a:gd name="T6" fmla="*/ 179 w 179"/>
                  <a:gd name="T7" fmla="*/ 29 h 29"/>
                  <a:gd name="T8" fmla="*/ 90 w 179"/>
                  <a:gd name="T9" fmla="*/ 20 h 29"/>
                  <a:gd name="T10" fmla="*/ 0 w 179"/>
                  <a:gd name="T11" fmla="*/ 11 h 29"/>
                  <a:gd name="T12" fmla="*/ 0 w 179"/>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79" h="29">
                    <a:moveTo>
                      <a:pt x="0" y="0"/>
                    </a:moveTo>
                    <a:cubicBezTo>
                      <a:pt x="30" y="3"/>
                      <a:pt x="60" y="7"/>
                      <a:pt x="90" y="10"/>
                    </a:cubicBezTo>
                    <a:cubicBezTo>
                      <a:pt x="119" y="13"/>
                      <a:pt x="149" y="16"/>
                      <a:pt x="179" y="20"/>
                    </a:cubicBezTo>
                    <a:cubicBezTo>
                      <a:pt x="179" y="23"/>
                      <a:pt x="179" y="26"/>
                      <a:pt x="179" y="29"/>
                    </a:cubicBezTo>
                    <a:cubicBezTo>
                      <a:pt x="149" y="26"/>
                      <a:pt x="119" y="23"/>
                      <a:pt x="90" y="20"/>
                    </a:cubicBezTo>
                    <a:cubicBezTo>
                      <a:pt x="60" y="17"/>
                      <a:pt x="30" y="14"/>
                      <a:pt x="0" y="11"/>
                    </a:cubicBezTo>
                    <a:cubicBezTo>
                      <a:pt x="0" y="8"/>
                      <a:pt x="0" y="4"/>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2" name="iṡļïde">
                <a:extLst>
                  <a:ext uri="{FF2B5EF4-FFF2-40B4-BE49-F238E27FC236}">
                    <a16:creationId xmlns:a16="http://schemas.microsoft.com/office/drawing/2014/main" id="{4D081793-E140-4A62-9AD5-7CBD32C89561}"/>
                  </a:ext>
                </a:extLst>
              </p:cNvPr>
              <p:cNvSpPr/>
              <p:nvPr/>
            </p:nvSpPr>
            <p:spPr bwMode="auto">
              <a:xfrm>
                <a:off x="2387601" y="2217699"/>
                <a:ext cx="463550" cy="252413"/>
              </a:xfrm>
              <a:custGeom>
                <a:avLst/>
                <a:gdLst>
                  <a:gd name="T0" fmla="*/ 0 w 179"/>
                  <a:gd name="T1" fmla="*/ 0 h 98"/>
                  <a:gd name="T2" fmla="*/ 90 w 179"/>
                  <a:gd name="T3" fmla="*/ 25 h 98"/>
                  <a:gd name="T4" fmla="*/ 179 w 179"/>
                  <a:gd name="T5" fmla="*/ 49 h 98"/>
                  <a:gd name="T6" fmla="*/ 179 w 179"/>
                  <a:gd name="T7" fmla="*/ 98 h 98"/>
                  <a:gd name="T8" fmla="*/ 90 w 179"/>
                  <a:gd name="T9" fmla="*/ 78 h 98"/>
                  <a:gd name="T10" fmla="*/ 0 w 179"/>
                  <a:gd name="T11" fmla="*/ 58 h 98"/>
                  <a:gd name="T12" fmla="*/ 0 w 17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79" h="98">
                    <a:moveTo>
                      <a:pt x="0" y="0"/>
                    </a:moveTo>
                    <a:cubicBezTo>
                      <a:pt x="30" y="8"/>
                      <a:pt x="60" y="16"/>
                      <a:pt x="90" y="25"/>
                    </a:cubicBezTo>
                    <a:cubicBezTo>
                      <a:pt x="119" y="33"/>
                      <a:pt x="149" y="41"/>
                      <a:pt x="179" y="49"/>
                    </a:cubicBezTo>
                    <a:cubicBezTo>
                      <a:pt x="179" y="66"/>
                      <a:pt x="179" y="82"/>
                      <a:pt x="179" y="98"/>
                    </a:cubicBezTo>
                    <a:cubicBezTo>
                      <a:pt x="149" y="92"/>
                      <a:pt x="119" y="85"/>
                      <a:pt x="90" y="78"/>
                    </a:cubicBezTo>
                    <a:cubicBezTo>
                      <a:pt x="60" y="72"/>
                      <a:pt x="30" y="65"/>
                      <a:pt x="0" y="58"/>
                    </a:cubicBezTo>
                    <a:cubicBezTo>
                      <a:pt x="0" y="39"/>
                      <a:pt x="0" y="19"/>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3" name="ïṥľídé">
                <a:extLst>
                  <a:ext uri="{FF2B5EF4-FFF2-40B4-BE49-F238E27FC236}">
                    <a16:creationId xmlns:a16="http://schemas.microsoft.com/office/drawing/2014/main" id="{972BBB67-3915-4643-A6FF-C5CF1FB96390}"/>
                  </a:ext>
                </a:extLst>
              </p:cNvPr>
              <p:cNvSpPr/>
              <p:nvPr/>
            </p:nvSpPr>
            <p:spPr bwMode="auto">
              <a:xfrm>
                <a:off x="2411413" y="3133687"/>
                <a:ext cx="390525" cy="671513"/>
              </a:xfrm>
              <a:custGeom>
                <a:avLst/>
                <a:gdLst>
                  <a:gd name="T0" fmla="*/ 76 w 151"/>
                  <a:gd name="T1" fmla="*/ 1 h 260"/>
                  <a:gd name="T2" fmla="*/ 0 w 151"/>
                  <a:gd name="T3" fmla="*/ 136 h 260"/>
                  <a:gd name="T4" fmla="*/ 76 w 151"/>
                  <a:gd name="T5" fmla="*/ 249 h 260"/>
                  <a:gd name="T6" fmla="*/ 151 w 151"/>
                  <a:gd name="T7" fmla="*/ 114 h 260"/>
                  <a:gd name="T8" fmla="*/ 76 w 151"/>
                  <a:gd name="T9" fmla="*/ 1 h 260"/>
                </a:gdLst>
                <a:ahLst/>
                <a:cxnLst>
                  <a:cxn ang="0">
                    <a:pos x="T0" y="T1"/>
                  </a:cxn>
                  <a:cxn ang="0">
                    <a:pos x="T2" y="T3"/>
                  </a:cxn>
                  <a:cxn ang="0">
                    <a:pos x="T4" y="T5"/>
                  </a:cxn>
                  <a:cxn ang="0">
                    <a:pos x="T6" y="T7"/>
                  </a:cxn>
                  <a:cxn ang="0">
                    <a:pos x="T8" y="T9"/>
                  </a:cxn>
                </a:cxnLst>
                <a:rect l="0" t="0" r="r" b="b"/>
                <a:pathLst>
                  <a:path w="151" h="260">
                    <a:moveTo>
                      <a:pt x="76" y="1"/>
                    </a:moveTo>
                    <a:cubicBezTo>
                      <a:pt x="34" y="3"/>
                      <a:pt x="0" y="63"/>
                      <a:pt x="0" y="136"/>
                    </a:cubicBezTo>
                    <a:cubicBezTo>
                      <a:pt x="0" y="209"/>
                      <a:pt x="34" y="260"/>
                      <a:pt x="76" y="249"/>
                    </a:cubicBezTo>
                    <a:cubicBezTo>
                      <a:pt x="118" y="238"/>
                      <a:pt x="151" y="177"/>
                      <a:pt x="151" y="114"/>
                    </a:cubicBezTo>
                    <a:cubicBezTo>
                      <a:pt x="151" y="50"/>
                      <a:pt x="118" y="0"/>
                      <a:pt x="76" y="1"/>
                    </a:cubicBezTo>
                    <a:close/>
                  </a:path>
                </a:pathLst>
              </a:cu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4" name="íŝḻiďè">
                <a:extLst>
                  <a:ext uri="{FF2B5EF4-FFF2-40B4-BE49-F238E27FC236}">
                    <a16:creationId xmlns:a16="http://schemas.microsoft.com/office/drawing/2014/main" id="{1704308C-514D-44B3-827A-1F5C44D62E50}"/>
                  </a:ext>
                </a:extLst>
              </p:cNvPr>
              <p:cNvSpPr/>
              <p:nvPr/>
            </p:nvSpPr>
            <p:spPr bwMode="auto">
              <a:xfrm>
                <a:off x="2606676" y="3455949"/>
                <a:ext cx="174625" cy="241300"/>
              </a:xfrm>
              <a:custGeom>
                <a:avLst/>
                <a:gdLst>
                  <a:gd name="T0" fmla="*/ 41 w 67"/>
                  <a:gd name="T1" fmla="*/ 93 h 93"/>
                  <a:gd name="T2" fmla="*/ 67 w 67"/>
                  <a:gd name="T3" fmla="*/ 43 h 93"/>
                  <a:gd name="T4" fmla="*/ 0 w 67"/>
                  <a:gd name="T5" fmla="*/ 0 h 93"/>
                  <a:gd name="T6" fmla="*/ 41 w 67"/>
                  <a:gd name="T7" fmla="*/ 93 h 93"/>
                </a:gdLst>
                <a:ahLst/>
                <a:cxnLst>
                  <a:cxn ang="0">
                    <a:pos x="T0" y="T1"/>
                  </a:cxn>
                  <a:cxn ang="0">
                    <a:pos x="T2" y="T3"/>
                  </a:cxn>
                  <a:cxn ang="0">
                    <a:pos x="T4" y="T5"/>
                  </a:cxn>
                  <a:cxn ang="0">
                    <a:pos x="T6" y="T7"/>
                  </a:cxn>
                </a:cxnLst>
                <a:rect l="0" t="0" r="r" b="b"/>
                <a:pathLst>
                  <a:path w="67" h="93">
                    <a:moveTo>
                      <a:pt x="41" y="93"/>
                    </a:moveTo>
                    <a:cubicBezTo>
                      <a:pt x="52" y="79"/>
                      <a:pt x="61" y="62"/>
                      <a:pt x="67" y="43"/>
                    </a:cubicBezTo>
                    <a:cubicBezTo>
                      <a:pt x="45" y="29"/>
                      <a:pt x="22" y="15"/>
                      <a:pt x="0" y="0"/>
                    </a:cubicBezTo>
                    <a:cubicBezTo>
                      <a:pt x="14" y="32"/>
                      <a:pt x="27" y="63"/>
                      <a:pt x="41" y="93"/>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5" name="iṥlídè">
                <a:extLst>
                  <a:ext uri="{FF2B5EF4-FFF2-40B4-BE49-F238E27FC236}">
                    <a16:creationId xmlns:a16="http://schemas.microsoft.com/office/drawing/2014/main" id="{079DC526-3C3E-4CEE-B6E5-F7C455FC6864}"/>
                  </a:ext>
                </a:extLst>
              </p:cNvPr>
              <p:cNvSpPr/>
              <p:nvPr/>
            </p:nvSpPr>
            <p:spPr bwMode="auto">
              <a:xfrm>
                <a:off x="2606676" y="3197187"/>
                <a:ext cx="195263" cy="369888"/>
              </a:xfrm>
              <a:custGeom>
                <a:avLst/>
                <a:gdLst>
                  <a:gd name="T0" fmla="*/ 67 w 75"/>
                  <a:gd name="T1" fmla="*/ 143 h 143"/>
                  <a:gd name="T2" fmla="*/ 75 w 75"/>
                  <a:gd name="T3" fmla="*/ 89 h 143"/>
                  <a:gd name="T4" fmla="*/ 46 w 75"/>
                  <a:gd name="T5" fmla="*/ 0 h 143"/>
                  <a:gd name="T6" fmla="*/ 0 w 75"/>
                  <a:gd name="T7" fmla="*/ 100 h 143"/>
                  <a:gd name="T8" fmla="*/ 67 w 75"/>
                  <a:gd name="T9" fmla="*/ 143 h 143"/>
                </a:gdLst>
                <a:ahLst/>
                <a:cxnLst>
                  <a:cxn ang="0">
                    <a:pos x="T0" y="T1"/>
                  </a:cxn>
                  <a:cxn ang="0">
                    <a:pos x="T2" y="T3"/>
                  </a:cxn>
                  <a:cxn ang="0">
                    <a:pos x="T4" y="T5"/>
                  </a:cxn>
                  <a:cxn ang="0">
                    <a:pos x="T6" y="T7"/>
                  </a:cxn>
                  <a:cxn ang="0">
                    <a:pos x="T8" y="T9"/>
                  </a:cxn>
                </a:cxnLst>
                <a:rect l="0" t="0" r="r" b="b"/>
                <a:pathLst>
                  <a:path w="75" h="143">
                    <a:moveTo>
                      <a:pt x="67" y="143"/>
                    </a:moveTo>
                    <a:cubicBezTo>
                      <a:pt x="72" y="126"/>
                      <a:pt x="75" y="117"/>
                      <a:pt x="75" y="89"/>
                    </a:cubicBezTo>
                    <a:cubicBezTo>
                      <a:pt x="75" y="61"/>
                      <a:pt x="64" y="20"/>
                      <a:pt x="46" y="0"/>
                    </a:cubicBezTo>
                    <a:cubicBezTo>
                      <a:pt x="31" y="32"/>
                      <a:pt x="15" y="66"/>
                      <a:pt x="0" y="100"/>
                    </a:cubicBezTo>
                    <a:cubicBezTo>
                      <a:pt x="22" y="115"/>
                      <a:pt x="45" y="129"/>
                      <a:pt x="67" y="143"/>
                    </a:cubicBez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6" name="ï$ľîḓé">
                <a:extLst>
                  <a:ext uri="{FF2B5EF4-FFF2-40B4-BE49-F238E27FC236}">
                    <a16:creationId xmlns:a16="http://schemas.microsoft.com/office/drawing/2014/main" id="{3A83BCA3-3D47-4CC5-B257-CCF6B4044E6B}"/>
                  </a:ext>
                </a:extLst>
              </p:cNvPr>
              <p:cNvSpPr/>
              <p:nvPr/>
            </p:nvSpPr>
            <p:spPr bwMode="auto">
              <a:xfrm>
                <a:off x="2606676" y="3135274"/>
                <a:ext cx="119063" cy="320675"/>
              </a:xfrm>
              <a:custGeom>
                <a:avLst/>
                <a:gdLst>
                  <a:gd name="T0" fmla="*/ 46 w 46"/>
                  <a:gd name="T1" fmla="*/ 24 h 124"/>
                  <a:gd name="T2" fmla="*/ 0 w 46"/>
                  <a:gd name="T3" fmla="*/ 0 h 124"/>
                  <a:gd name="T4" fmla="*/ 0 w 46"/>
                  <a:gd name="T5" fmla="*/ 124 h 124"/>
                  <a:gd name="T6" fmla="*/ 46 w 46"/>
                  <a:gd name="T7" fmla="*/ 24 h 124"/>
                </a:gdLst>
                <a:ahLst/>
                <a:cxnLst>
                  <a:cxn ang="0">
                    <a:pos x="T0" y="T1"/>
                  </a:cxn>
                  <a:cxn ang="0">
                    <a:pos x="T2" y="T3"/>
                  </a:cxn>
                  <a:cxn ang="0">
                    <a:pos x="T4" y="T5"/>
                  </a:cxn>
                  <a:cxn ang="0">
                    <a:pos x="T6" y="T7"/>
                  </a:cxn>
                </a:cxnLst>
                <a:rect l="0" t="0" r="r" b="b"/>
                <a:pathLst>
                  <a:path w="46" h="124">
                    <a:moveTo>
                      <a:pt x="46" y="24"/>
                    </a:moveTo>
                    <a:cubicBezTo>
                      <a:pt x="34" y="9"/>
                      <a:pt x="17" y="0"/>
                      <a:pt x="0" y="0"/>
                    </a:cubicBezTo>
                    <a:cubicBezTo>
                      <a:pt x="0" y="42"/>
                      <a:pt x="0" y="83"/>
                      <a:pt x="0" y="124"/>
                    </a:cubicBezTo>
                    <a:cubicBezTo>
                      <a:pt x="15" y="90"/>
                      <a:pt x="31" y="56"/>
                      <a:pt x="46" y="24"/>
                    </a:cubicBez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7" name="ïṣḻíḓé">
                <a:extLst>
                  <a:ext uri="{FF2B5EF4-FFF2-40B4-BE49-F238E27FC236}">
                    <a16:creationId xmlns:a16="http://schemas.microsoft.com/office/drawing/2014/main" id="{36DAB88B-418A-4EC0-80BB-C7E786511A10}"/>
                  </a:ext>
                </a:extLst>
              </p:cNvPr>
              <p:cNvSpPr/>
              <p:nvPr/>
            </p:nvSpPr>
            <p:spPr bwMode="auto">
              <a:xfrm>
                <a:off x="2468563" y="3135274"/>
                <a:ext cx="138113" cy="320675"/>
              </a:xfrm>
              <a:custGeom>
                <a:avLst/>
                <a:gdLst>
                  <a:gd name="T0" fmla="*/ 54 w 54"/>
                  <a:gd name="T1" fmla="*/ 0 h 124"/>
                  <a:gd name="T2" fmla="*/ 54 w 54"/>
                  <a:gd name="T3" fmla="*/ 124 h 124"/>
                  <a:gd name="T4" fmla="*/ 0 w 54"/>
                  <a:gd name="T5" fmla="*/ 41 h 124"/>
                  <a:gd name="T6" fmla="*/ 54 w 54"/>
                  <a:gd name="T7" fmla="*/ 0 h 124"/>
                </a:gdLst>
                <a:ahLst/>
                <a:cxnLst>
                  <a:cxn ang="0">
                    <a:pos x="T0" y="T1"/>
                  </a:cxn>
                  <a:cxn ang="0">
                    <a:pos x="T2" y="T3"/>
                  </a:cxn>
                  <a:cxn ang="0">
                    <a:pos x="T4" y="T5"/>
                  </a:cxn>
                  <a:cxn ang="0">
                    <a:pos x="T6" y="T7"/>
                  </a:cxn>
                </a:cxnLst>
                <a:rect l="0" t="0" r="r" b="b"/>
                <a:pathLst>
                  <a:path w="54" h="124">
                    <a:moveTo>
                      <a:pt x="54" y="0"/>
                    </a:moveTo>
                    <a:cubicBezTo>
                      <a:pt x="54" y="42"/>
                      <a:pt x="54" y="83"/>
                      <a:pt x="54" y="124"/>
                    </a:cubicBezTo>
                    <a:cubicBezTo>
                      <a:pt x="36" y="97"/>
                      <a:pt x="18" y="70"/>
                      <a:pt x="0" y="41"/>
                    </a:cubicBezTo>
                    <a:cubicBezTo>
                      <a:pt x="13" y="16"/>
                      <a:pt x="33" y="1"/>
                      <a:pt x="54"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8" name="iśľïďé">
                <a:extLst>
                  <a:ext uri="{FF2B5EF4-FFF2-40B4-BE49-F238E27FC236}">
                    <a16:creationId xmlns:a16="http://schemas.microsoft.com/office/drawing/2014/main" id="{83479AF8-8E78-407F-9118-4254AF901399}"/>
                  </a:ext>
                </a:extLst>
              </p:cNvPr>
              <p:cNvSpPr/>
              <p:nvPr/>
            </p:nvSpPr>
            <p:spPr bwMode="auto">
              <a:xfrm>
                <a:off x="2922588" y="3351174"/>
                <a:ext cx="460375" cy="92075"/>
              </a:xfrm>
              <a:custGeom>
                <a:avLst/>
                <a:gdLst>
                  <a:gd name="T0" fmla="*/ 0 w 178"/>
                  <a:gd name="T1" fmla="*/ 27 h 36"/>
                  <a:gd name="T2" fmla="*/ 89 w 178"/>
                  <a:gd name="T3" fmla="*/ 13 h 36"/>
                  <a:gd name="T4" fmla="*/ 178 w 178"/>
                  <a:gd name="T5" fmla="*/ 0 h 36"/>
                  <a:gd name="T6" fmla="*/ 178 w 178"/>
                  <a:gd name="T7" fmla="*/ 7 h 36"/>
                  <a:gd name="T8" fmla="*/ 89 w 178"/>
                  <a:gd name="T9" fmla="*/ 22 h 36"/>
                  <a:gd name="T10" fmla="*/ 0 w 178"/>
                  <a:gd name="T11" fmla="*/ 36 h 36"/>
                  <a:gd name="T12" fmla="*/ 0 w 178"/>
                  <a:gd name="T13" fmla="*/ 27 h 36"/>
                </a:gdLst>
                <a:ahLst/>
                <a:cxnLst>
                  <a:cxn ang="0">
                    <a:pos x="T0" y="T1"/>
                  </a:cxn>
                  <a:cxn ang="0">
                    <a:pos x="T2" y="T3"/>
                  </a:cxn>
                  <a:cxn ang="0">
                    <a:pos x="T4" y="T5"/>
                  </a:cxn>
                  <a:cxn ang="0">
                    <a:pos x="T6" y="T7"/>
                  </a:cxn>
                  <a:cxn ang="0">
                    <a:pos x="T8" y="T9"/>
                  </a:cxn>
                  <a:cxn ang="0">
                    <a:pos x="T10" y="T11"/>
                  </a:cxn>
                  <a:cxn ang="0">
                    <a:pos x="T12" y="T13"/>
                  </a:cxn>
                </a:cxnLst>
                <a:rect l="0" t="0" r="r" b="b"/>
                <a:pathLst>
                  <a:path w="178" h="36">
                    <a:moveTo>
                      <a:pt x="0" y="27"/>
                    </a:moveTo>
                    <a:cubicBezTo>
                      <a:pt x="29" y="22"/>
                      <a:pt x="59" y="18"/>
                      <a:pt x="89" y="13"/>
                    </a:cubicBezTo>
                    <a:cubicBezTo>
                      <a:pt x="119" y="9"/>
                      <a:pt x="148" y="4"/>
                      <a:pt x="178" y="0"/>
                    </a:cubicBezTo>
                    <a:cubicBezTo>
                      <a:pt x="178" y="2"/>
                      <a:pt x="178" y="5"/>
                      <a:pt x="178" y="7"/>
                    </a:cubicBezTo>
                    <a:cubicBezTo>
                      <a:pt x="148" y="12"/>
                      <a:pt x="119" y="17"/>
                      <a:pt x="89" y="22"/>
                    </a:cubicBezTo>
                    <a:cubicBezTo>
                      <a:pt x="59" y="26"/>
                      <a:pt x="29" y="31"/>
                      <a:pt x="0" y="36"/>
                    </a:cubicBezTo>
                    <a:cubicBezTo>
                      <a:pt x="0" y="33"/>
                      <a:pt x="0" y="30"/>
                      <a:pt x="0" y="27"/>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29" name="ïŝ1ïḋè">
                <a:extLst>
                  <a:ext uri="{FF2B5EF4-FFF2-40B4-BE49-F238E27FC236}">
                    <a16:creationId xmlns:a16="http://schemas.microsoft.com/office/drawing/2014/main" id="{60229D8E-EF9F-4ABB-8845-8F43AD42F084}"/>
                  </a:ext>
                </a:extLst>
              </p:cNvPr>
              <p:cNvSpPr/>
              <p:nvPr/>
            </p:nvSpPr>
            <p:spPr bwMode="auto">
              <a:xfrm>
                <a:off x="2922588" y="3392449"/>
                <a:ext cx="460375" cy="103188"/>
              </a:xfrm>
              <a:custGeom>
                <a:avLst/>
                <a:gdLst>
                  <a:gd name="T0" fmla="*/ 0 w 178"/>
                  <a:gd name="T1" fmla="*/ 31 h 40"/>
                  <a:gd name="T2" fmla="*/ 89 w 178"/>
                  <a:gd name="T3" fmla="*/ 15 h 40"/>
                  <a:gd name="T4" fmla="*/ 178 w 178"/>
                  <a:gd name="T5" fmla="*/ 0 h 40"/>
                  <a:gd name="T6" fmla="*/ 178 w 178"/>
                  <a:gd name="T7" fmla="*/ 7 h 40"/>
                  <a:gd name="T8" fmla="*/ 89 w 178"/>
                  <a:gd name="T9" fmla="*/ 24 h 40"/>
                  <a:gd name="T10" fmla="*/ 0 w 178"/>
                  <a:gd name="T11" fmla="*/ 40 h 40"/>
                  <a:gd name="T12" fmla="*/ 0 w 178"/>
                  <a:gd name="T13" fmla="*/ 31 h 40"/>
                </a:gdLst>
                <a:ahLst/>
                <a:cxnLst>
                  <a:cxn ang="0">
                    <a:pos x="T0" y="T1"/>
                  </a:cxn>
                  <a:cxn ang="0">
                    <a:pos x="T2" y="T3"/>
                  </a:cxn>
                  <a:cxn ang="0">
                    <a:pos x="T4" y="T5"/>
                  </a:cxn>
                  <a:cxn ang="0">
                    <a:pos x="T6" y="T7"/>
                  </a:cxn>
                  <a:cxn ang="0">
                    <a:pos x="T8" y="T9"/>
                  </a:cxn>
                  <a:cxn ang="0">
                    <a:pos x="T10" y="T11"/>
                  </a:cxn>
                  <a:cxn ang="0">
                    <a:pos x="T12" y="T13"/>
                  </a:cxn>
                </a:cxnLst>
                <a:rect l="0" t="0" r="r" b="b"/>
                <a:pathLst>
                  <a:path w="178" h="40">
                    <a:moveTo>
                      <a:pt x="0" y="31"/>
                    </a:moveTo>
                    <a:cubicBezTo>
                      <a:pt x="29" y="26"/>
                      <a:pt x="59" y="21"/>
                      <a:pt x="89" y="15"/>
                    </a:cubicBezTo>
                    <a:cubicBezTo>
                      <a:pt x="119" y="10"/>
                      <a:pt x="148" y="5"/>
                      <a:pt x="178" y="0"/>
                    </a:cubicBezTo>
                    <a:cubicBezTo>
                      <a:pt x="178" y="2"/>
                      <a:pt x="178" y="5"/>
                      <a:pt x="178" y="7"/>
                    </a:cubicBezTo>
                    <a:cubicBezTo>
                      <a:pt x="148" y="13"/>
                      <a:pt x="119" y="18"/>
                      <a:pt x="89" y="24"/>
                    </a:cubicBezTo>
                    <a:cubicBezTo>
                      <a:pt x="59" y="29"/>
                      <a:pt x="29" y="34"/>
                      <a:pt x="0" y="40"/>
                    </a:cubicBezTo>
                    <a:cubicBezTo>
                      <a:pt x="0" y="37"/>
                      <a:pt x="0" y="34"/>
                      <a:pt x="0" y="31"/>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0" name="îşļidé">
                <a:extLst>
                  <a:ext uri="{FF2B5EF4-FFF2-40B4-BE49-F238E27FC236}">
                    <a16:creationId xmlns:a16="http://schemas.microsoft.com/office/drawing/2014/main" id="{B4A11C78-236D-435E-872C-B28B8683FC65}"/>
                  </a:ext>
                </a:extLst>
              </p:cNvPr>
              <p:cNvSpPr/>
              <p:nvPr/>
            </p:nvSpPr>
            <p:spPr bwMode="auto">
              <a:xfrm>
                <a:off x="2922588" y="3433724"/>
                <a:ext cx="460375" cy="112713"/>
              </a:xfrm>
              <a:custGeom>
                <a:avLst/>
                <a:gdLst>
                  <a:gd name="T0" fmla="*/ 0 w 178"/>
                  <a:gd name="T1" fmla="*/ 35 h 44"/>
                  <a:gd name="T2" fmla="*/ 89 w 178"/>
                  <a:gd name="T3" fmla="*/ 17 h 44"/>
                  <a:gd name="T4" fmla="*/ 178 w 178"/>
                  <a:gd name="T5" fmla="*/ 0 h 44"/>
                  <a:gd name="T6" fmla="*/ 178 w 178"/>
                  <a:gd name="T7" fmla="*/ 7 h 44"/>
                  <a:gd name="T8" fmla="*/ 89 w 178"/>
                  <a:gd name="T9" fmla="*/ 26 h 44"/>
                  <a:gd name="T10" fmla="*/ 0 w 178"/>
                  <a:gd name="T11" fmla="*/ 44 h 44"/>
                  <a:gd name="T12" fmla="*/ 0 w 178"/>
                  <a:gd name="T13" fmla="*/ 35 h 44"/>
                </a:gdLst>
                <a:ahLst/>
                <a:cxnLst>
                  <a:cxn ang="0">
                    <a:pos x="T0" y="T1"/>
                  </a:cxn>
                  <a:cxn ang="0">
                    <a:pos x="T2" y="T3"/>
                  </a:cxn>
                  <a:cxn ang="0">
                    <a:pos x="T4" y="T5"/>
                  </a:cxn>
                  <a:cxn ang="0">
                    <a:pos x="T6" y="T7"/>
                  </a:cxn>
                  <a:cxn ang="0">
                    <a:pos x="T8" y="T9"/>
                  </a:cxn>
                  <a:cxn ang="0">
                    <a:pos x="T10" y="T11"/>
                  </a:cxn>
                  <a:cxn ang="0">
                    <a:pos x="T12" y="T13"/>
                  </a:cxn>
                </a:cxnLst>
                <a:rect l="0" t="0" r="r" b="b"/>
                <a:pathLst>
                  <a:path w="178" h="44">
                    <a:moveTo>
                      <a:pt x="0" y="35"/>
                    </a:moveTo>
                    <a:cubicBezTo>
                      <a:pt x="29" y="29"/>
                      <a:pt x="59" y="23"/>
                      <a:pt x="89" y="17"/>
                    </a:cubicBezTo>
                    <a:cubicBezTo>
                      <a:pt x="119" y="12"/>
                      <a:pt x="148" y="6"/>
                      <a:pt x="178" y="0"/>
                    </a:cubicBezTo>
                    <a:cubicBezTo>
                      <a:pt x="178" y="3"/>
                      <a:pt x="178" y="5"/>
                      <a:pt x="178" y="7"/>
                    </a:cubicBezTo>
                    <a:cubicBezTo>
                      <a:pt x="148" y="13"/>
                      <a:pt x="119" y="20"/>
                      <a:pt x="89" y="26"/>
                    </a:cubicBezTo>
                    <a:cubicBezTo>
                      <a:pt x="59" y="32"/>
                      <a:pt x="29" y="38"/>
                      <a:pt x="0" y="44"/>
                    </a:cubicBezTo>
                    <a:cubicBezTo>
                      <a:pt x="0" y="41"/>
                      <a:pt x="0" y="38"/>
                      <a:pt x="0" y="35"/>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1" name="iŝlidê">
                <a:extLst>
                  <a:ext uri="{FF2B5EF4-FFF2-40B4-BE49-F238E27FC236}">
                    <a16:creationId xmlns:a16="http://schemas.microsoft.com/office/drawing/2014/main" id="{FB8CC507-048F-4379-8FD5-C3D40E346ADC}"/>
                  </a:ext>
                </a:extLst>
              </p:cNvPr>
              <p:cNvSpPr/>
              <p:nvPr/>
            </p:nvSpPr>
            <p:spPr bwMode="auto">
              <a:xfrm>
                <a:off x="2922588" y="3474999"/>
                <a:ext cx="460375" cy="123825"/>
              </a:xfrm>
              <a:custGeom>
                <a:avLst/>
                <a:gdLst>
                  <a:gd name="T0" fmla="*/ 0 w 178"/>
                  <a:gd name="T1" fmla="*/ 39 h 48"/>
                  <a:gd name="T2" fmla="*/ 89 w 178"/>
                  <a:gd name="T3" fmla="*/ 19 h 48"/>
                  <a:gd name="T4" fmla="*/ 178 w 178"/>
                  <a:gd name="T5" fmla="*/ 0 h 48"/>
                  <a:gd name="T6" fmla="*/ 178 w 178"/>
                  <a:gd name="T7" fmla="*/ 8 h 48"/>
                  <a:gd name="T8" fmla="*/ 89 w 178"/>
                  <a:gd name="T9" fmla="*/ 28 h 48"/>
                  <a:gd name="T10" fmla="*/ 0 w 178"/>
                  <a:gd name="T11" fmla="*/ 48 h 48"/>
                  <a:gd name="T12" fmla="*/ 0 w 178"/>
                  <a:gd name="T13" fmla="*/ 39 h 48"/>
                </a:gdLst>
                <a:ahLst/>
                <a:cxnLst>
                  <a:cxn ang="0">
                    <a:pos x="T0" y="T1"/>
                  </a:cxn>
                  <a:cxn ang="0">
                    <a:pos x="T2" y="T3"/>
                  </a:cxn>
                  <a:cxn ang="0">
                    <a:pos x="T4" y="T5"/>
                  </a:cxn>
                  <a:cxn ang="0">
                    <a:pos x="T6" y="T7"/>
                  </a:cxn>
                  <a:cxn ang="0">
                    <a:pos x="T8" y="T9"/>
                  </a:cxn>
                  <a:cxn ang="0">
                    <a:pos x="T10" y="T11"/>
                  </a:cxn>
                  <a:cxn ang="0">
                    <a:pos x="T12" y="T13"/>
                  </a:cxn>
                </a:cxnLst>
                <a:rect l="0" t="0" r="r" b="b"/>
                <a:pathLst>
                  <a:path w="178" h="48">
                    <a:moveTo>
                      <a:pt x="0" y="39"/>
                    </a:moveTo>
                    <a:cubicBezTo>
                      <a:pt x="29" y="32"/>
                      <a:pt x="59" y="26"/>
                      <a:pt x="89" y="19"/>
                    </a:cubicBezTo>
                    <a:cubicBezTo>
                      <a:pt x="119" y="13"/>
                      <a:pt x="148" y="7"/>
                      <a:pt x="178" y="0"/>
                    </a:cubicBezTo>
                    <a:cubicBezTo>
                      <a:pt x="178" y="3"/>
                      <a:pt x="178" y="5"/>
                      <a:pt x="178" y="8"/>
                    </a:cubicBezTo>
                    <a:cubicBezTo>
                      <a:pt x="148" y="14"/>
                      <a:pt x="119" y="21"/>
                      <a:pt x="89" y="28"/>
                    </a:cubicBezTo>
                    <a:cubicBezTo>
                      <a:pt x="59" y="34"/>
                      <a:pt x="29" y="41"/>
                      <a:pt x="0" y="48"/>
                    </a:cubicBezTo>
                    <a:cubicBezTo>
                      <a:pt x="0" y="45"/>
                      <a:pt x="0" y="42"/>
                      <a:pt x="0" y="39"/>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2" name="îSḷïḑè">
                <a:extLst>
                  <a:ext uri="{FF2B5EF4-FFF2-40B4-BE49-F238E27FC236}">
                    <a16:creationId xmlns:a16="http://schemas.microsoft.com/office/drawing/2014/main" id="{41DB9757-BE51-4742-BB5F-831983821C99}"/>
                  </a:ext>
                </a:extLst>
              </p:cNvPr>
              <p:cNvSpPr/>
              <p:nvPr/>
            </p:nvSpPr>
            <p:spPr bwMode="auto">
              <a:xfrm>
                <a:off x="2922588" y="3516274"/>
                <a:ext cx="460375" cy="131763"/>
              </a:xfrm>
              <a:custGeom>
                <a:avLst/>
                <a:gdLst>
                  <a:gd name="T0" fmla="*/ 0 w 178"/>
                  <a:gd name="T1" fmla="*/ 42 h 51"/>
                  <a:gd name="T2" fmla="*/ 89 w 178"/>
                  <a:gd name="T3" fmla="*/ 21 h 51"/>
                  <a:gd name="T4" fmla="*/ 178 w 178"/>
                  <a:gd name="T5" fmla="*/ 0 h 51"/>
                  <a:gd name="T6" fmla="*/ 178 w 178"/>
                  <a:gd name="T7" fmla="*/ 8 h 51"/>
                  <a:gd name="T8" fmla="*/ 89 w 178"/>
                  <a:gd name="T9" fmla="*/ 30 h 51"/>
                  <a:gd name="T10" fmla="*/ 0 w 178"/>
                  <a:gd name="T11" fmla="*/ 51 h 51"/>
                  <a:gd name="T12" fmla="*/ 0 w 178"/>
                  <a:gd name="T13" fmla="*/ 42 h 51"/>
                </a:gdLst>
                <a:ahLst/>
                <a:cxnLst>
                  <a:cxn ang="0">
                    <a:pos x="T0" y="T1"/>
                  </a:cxn>
                  <a:cxn ang="0">
                    <a:pos x="T2" y="T3"/>
                  </a:cxn>
                  <a:cxn ang="0">
                    <a:pos x="T4" y="T5"/>
                  </a:cxn>
                  <a:cxn ang="0">
                    <a:pos x="T6" y="T7"/>
                  </a:cxn>
                  <a:cxn ang="0">
                    <a:pos x="T8" y="T9"/>
                  </a:cxn>
                  <a:cxn ang="0">
                    <a:pos x="T10" y="T11"/>
                  </a:cxn>
                  <a:cxn ang="0">
                    <a:pos x="T12" y="T13"/>
                  </a:cxn>
                </a:cxnLst>
                <a:rect l="0" t="0" r="r" b="b"/>
                <a:pathLst>
                  <a:path w="178" h="51">
                    <a:moveTo>
                      <a:pt x="0" y="42"/>
                    </a:moveTo>
                    <a:cubicBezTo>
                      <a:pt x="29" y="35"/>
                      <a:pt x="59" y="28"/>
                      <a:pt x="89" y="21"/>
                    </a:cubicBezTo>
                    <a:cubicBezTo>
                      <a:pt x="119" y="14"/>
                      <a:pt x="148" y="7"/>
                      <a:pt x="178" y="0"/>
                    </a:cubicBezTo>
                    <a:cubicBezTo>
                      <a:pt x="178" y="3"/>
                      <a:pt x="178" y="5"/>
                      <a:pt x="178" y="8"/>
                    </a:cubicBezTo>
                    <a:cubicBezTo>
                      <a:pt x="148" y="15"/>
                      <a:pt x="119" y="22"/>
                      <a:pt x="89" y="30"/>
                    </a:cubicBezTo>
                    <a:cubicBezTo>
                      <a:pt x="59" y="37"/>
                      <a:pt x="29" y="44"/>
                      <a:pt x="0" y="51"/>
                    </a:cubicBezTo>
                    <a:cubicBezTo>
                      <a:pt x="0" y="48"/>
                      <a:pt x="0" y="45"/>
                      <a:pt x="0" y="42"/>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3" name="îš1ídé">
                <a:extLst>
                  <a:ext uri="{FF2B5EF4-FFF2-40B4-BE49-F238E27FC236}">
                    <a16:creationId xmlns:a16="http://schemas.microsoft.com/office/drawing/2014/main" id="{32AE4B02-4A21-45CE-ADB4-6F22E6BF3A8D}"/>
                  </a:ext>
                </a:extLst>
              </p:cNvPr>
              <p:cNvSpPr/>
              <p:nvPr/>
            </p:nvSpPr>
            <p:spPr bwMode="auto">
              <a:xfrm>
                <a:off x="2922588" y="3179724"/>
                <a:ext cx="460375" cy="157163"/>
              </a:xfrm>
              <a:custGeom>
                <a:avLst/>
                <a:gdLst>
                  <a:gd name="T0" fmla="*/ 0 w 178"/>
                  <a:gd name="T1" fmla="*/ 13 h 61"/>
                  <a:gd name="T2" fmla="*/ 89 w 178"/>
                  <a:gd name="T3" fmla="*/ 7 h 61"/>
                  <a:gd name="T4" fmla="*/ 178 w 178"/>
                  <a:gd name="T5" fmla="*/ 0 h 61"/>
                  <a:gd name="T6" fmla="*/ 178 w 178"/>
                  <a:gd name="T7" fmla="*/ 39 h 61"/>
                  <a:gd name="T8" fmla="*/ 89 w 178"/>
                  <a:gd name="T9" fmla="*/ 50 h 61"/>
                  <a:gd name="T10" fmla="*/ 0 w 178"/>
                  <a:gd name="T11" fmla="*/ 61 h 61"/>
                  <a:gd name="T12" fmla="*/ 0 w 178"/>
                  <a:gd name="T13" fmla="*/ 13 h 61"/>
                </a:gdLst>
                <a:ahLst/>
                <a:cxnLst>
                  <a:cxn ang="0">
                    <a:pos x="T0" y="T1"/>
                  </a:cxn>
                  <a:cxn ang="0">
                    <a:pos x="T2" y="T3"/>
                  </a:cxn>
                  <a:cxn ang="0">
                    <a:pos x="T4" y="T5"/>
                  </a:cxn>
                  <a:cxn ang="0">
                    <a:pos x="T6" y="T7"/>
                  </a:cxn>
                  <a:cxn ang="0">
                    <a:pos x="T8" y="T9"/>
                  </a:cxn>
                  <a:cxn ang="0">
                    <a:pos x="T10" y="T11"/>
                  </a:cxn>
                  <a:cxn ang="0">
                    <a:pos x="T12" y="T13"/>
                  </a:cxn>
                </a:cxnLst>
                <a:rect l="0" t="0" r="r" b="b"/>
                <a:pathLst>
                  <a:path w="178" h="61">
                    <a:moveTo>
                      <a:pt x="0" y="13"/>
                    </a:moveTo>
                    <a:cubicBezTo>
                      <a:pt x="29" y="10"/>
                      <a:pt x="59" y="9"/>
                      <a:pt x="89" y="7"/>
                    </a:cubicBezTo>
                    <a:cubicBezTo>
                      <a:pt x="119" y="5"/>
                      <a:pt x="148" y="2"/>
                      <a:pt x="178" y="0"/>
                    </a:cubicBezTo>
                    <a:cubicBezTo>
                      <a:pt x="178" y="13"/>
                      <a:pt x="178" y="26"/>
                      <a:pt x="178" y="39"/>
                    </a:cubicBezTo>
                    <a:cubicBezTo>
                      <a:pt x="148" y="43"/>
                      <a:pt x="119" y="47"/>
                      <a:pt x="89" y="50"/>
                    </a:cubicBezTo>
                    <a:cubicBezTo>
                      <a:pt x="59" y="53"/>
                      <a:pt x="29" y="57"/>
                      <a:pt x="0" y="61"/>
                    </a:cubicBezTo>
                    <a:cubicBezTo>
                      <a:pt x="0" y="44"/>
                      <a:pt x="0" y="29"/>
                      <a:pt x="0" y="13"/>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4" name="ïśļîḍè">
                <a:extLst>
                  <a:ext uri="{FF2B5EF4-FFF2-40B4-BE49-F238E27FC236}">
                    <a16:creationId xmlns:a16="http://schemas.microsoft.com/office/drawing/2014/main" id="{2ACA094E-CD41-4367-B49C-17A30D288E1B}"/>
                  </a:ext>
                </a:extLst>
              </p:cNvPr>
              <p:cNvSpPr/>
              <p:nvPr/>
            </p:nvSpPr>
            <p:spPr bwMode="auto">
              <a:xfrm>
                <a:off x="2255838" y="1704937"/>
                <a:ext cx="1254125" cy="2387600"/>
              </a:xfrm>
              <a:custGeom>
                <a:avLst/>
                <a:gdLst>
                  <a:gd name="T0" fmla="*/ 243 w 485"/>
                  <a:gd name="T1" fmla="*/ 103 h 923"/>
                  <a:gd name="T2" fmla="*/ 476 w 485"/>
                  <a:gd name="T3" fmla="*/ 203 h 923"/>
                  <a:gd name="T4" fmla="*/ 485 w 485"/>
                  <a:gd name="T5" fmla="*/ 207 h 923"/>
                  <a:gd name="T6" fmla="*/ 485 w 485"/>
                  <a:gd name="T7" fmla="*/ 218 h 923"/>
                  <a:gd name="T8" fmla="*/ 485 w 485"/>
                  <a:gd name="T9" fmla="*/ 484 h 923"/>
                  <a:gd name="T10" fmla="*/ 485 w 485"/>
                  <a:gd name="T11" fmla="*/ 751 h 923"/>
                  <a:gd name="T12" fmla="*/ 485 w 485"/>
                  <a:gd name="T13" fmla="*/ 761 h 923"/>
                  <a:gd name="T14" fmla="*/ 476 w 485"/>
                  <a:gd name="T15" fmla="*/ 764 h 923"/>
                  <a:gd name="T16" fmla="*/ 243 w 485"/>
                  <a:gd name="T17" fmla="*/ 842 h 923"/>
                  <a:gd name="T18" fmla="*/ 243 w 485"/>
                  <a:gd name="T19" fmla="*/ 814 h 923"/>
                  <a:gd name="T20" fmla="*/ 466 w 485"/>
                  <a:gd name="T21" fmla="*/ 746 h 923"/>
                  <a:gd name="T22" fmla="*/ 466 w 485"/>
                  <a:gd name="T23" fmla="*/ 483 h 923"/>
                  <a:gd name="T24" fmla="*/ 466 w 485"/>
                  <a:gd name="T25" fmla="*/ 220 h 923"/>
                  <a:gd name="T26" fmla="*/ 243 w 485"/>
                  <a:gd name="T27" fmla="*/ 131 h 923"/>
                  <a:gd name="T28" fmla="*/ 243 w 485"/>
                  <a:gd name="T29" fmla="*/ 103 h 923"/>
                  <a:gd name="T30" fmla="*/ 10 w 485"/>
                  <a:gd name="T31" fmla="*/ 4 h 923"/>
                  <a:gd name="T32" fmla="*/ 243 w 485"/>
                  <a:gd name="T33" fmla="*/ 103 h 923"/>
                  <a:gd name="T34" fmla="*/ 243 w 485"/>
                  <a:gd name="T35" fmla="*/ 103 h 923"/>
                  <a:gd name="T36" fmla="*/ 243 w 485"/>
                  <a:gd name="T37" fmla="*/ 131 h 923"/>
                  <a:gd name="T38" fmla="*/ 243 w 485"/>
                  <a:gd name="T39" fmla="*/ 131 h 923"/>
                  <a:gd name="T40" fmla="*/ 19 w 485"/>
                  <a:gd name="T41" fmla="*/ 42 h 923"/>
                  <a:gd name="T42" fmla="*/ 19 w 485"/>
                  <a:gd name="T43" fmla="*/ 462 h 923"/>
                  <a:gd name="T44" fmla="*/ 19 w 485"/>
                  <a:gd name="T45" fmla="*/ 883 h 923"/>
                  <a:gd name="T46" fmla="*/ 243 w 485"/>
                  <a:gd name="T47" fmla="*/ 814 h 923"/>
                  <a:gd name="T48" fmla="*/ 243 w 485"/>
                  <a:gd name="T49" fmla="*/ 814 h 923"/>
                  <a:gd name="T50" fmla="*/ 243 w 485"/>
                  <a:gd name="T51" fmla="*/ 842 h 923"/>
                  <a:gd name="T52" fmla="*/ 243 w 485"/>
                  <a:gd name="T53" fmla="*/ 842 h 923"/>
                  <a:gd name="T54" fmla="*/ 10 w 485"/>
                  <a:gd name="T55" fmla="*/ 920 h 923"/>
                  <a:gd name="T56" fmla="*/ 0 w 485"/>
                  <a:gd name="T57" fmla="*/ 923 h 923"/>
                  <a:gd name="T58" fmla="*/ 0 w 485"/>
                  <a:gd name="T59" fmla="*/ 906 h 923"/>
                  <a:gd name="T60" fmla="*/ 0 w 485"/>
                  <a:gd name="T61" fmla="*/ 461 h 923"/>
                  <a:gd name="T62" fmla="*/ 0 w 485"/>
                  <a:gd name="T63" fmla="*/ 17 h 923"/>
                  <a:gd name="T64" fmla="*/ 0 w 485"/>
                  <a:gd name="T65" fmla="*/ 0 h 923"/>
                  <a:gd name="T66" fmla="*/ 10 w 485"/>
                  <a:gd name="T67" fmla="*/ 4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5" h="923">
                    <a:moveTo>
                      <a:pt x="243" y="103"/>
                    </a:moveTo>
                    <a:cubicBezTo>
                      <a:pt x="320" y="136"/>
                      <a:pt x="398" y="170"/>
                      <a:pt x="476" y="203"/>
                    </a:cubicBezTo>
                    <a:cubicBezTo>
                      <a:pt x="479" y="204"/>
                      <a:pt x="482" y="206"/>
                      <a:pt x="485" y="207"/>
                    </a:cubicBezTo>
                    <a:cubicBezTo>
                      <a:pt x="485" y="210"/>
                      <a:pt x="485" y="214"/>
                      <a:pt x="485" y="218"/>
                    </a:cubicBezTo>
                    <a:cubicBezTo>
                      <a:pt x="485" y="306"/>
                      <a:pt x="485" y="395"/>
                      <a:pt x="485" y="484"/>
                    </a:cubicBezTo>
                    <a:cubicBezTo>
                      <a:pt x="485" y="573"/>
                      <a:pt x="485" y="662"/>
                      <a:pt x="485" y="751"/>
                    </a:cubicBezTo>
                    <a:cubicBezTo>
                      <a:pt x="485" y="754"/>
                      <a:pt x="485" y="757"/>
                      <a:pt x="485" y="761"/>
                    </a:cubicBezTo>
                    <a:cubicBezTo>
                      <a:pt x="482" y="762"/>
                      <a:pt x="479" y="763"/>
                      <a:pt x="476" y="764"/>
                    </a:cubicBezTo>
                    <a:cubicBezTo>
                      <a:pt x="398" y="790"/>
                      <a:pt x="320" y="816"/>
                      <a:pt x="243" y="842"/>
                    </a:cubicBezTo>
                    <a:cubicBezTo>
                      <a:pt x="243" y="814"/>
                      <a:pt x="243" y="814"/>
                      <a:pt x="243" y="814"/>
                    </a:cubicBezTo>
                    <a:cubicBezTo>
                      <a:pt x="317" y="792"/>
                      <a:pt x="392" y="769"/>
                      <a:pt x="466" y="746"/>
                    </a:cubicBezTo>
                    <a:cubicBezTo>
                      <a:pt x="466" y="658"/>
                      <a:pt x="466" y="571"/>
                      <a:pt x="466" y="483"/>
                    </a:cubicBezTo>
                    <a:cubicBezTo>
                      <a:pt x="466" y="396"/>
                      <a:pt x="466" y="308"/>
                      <a:pt x="466" y="220"/>
                    </a:cubicBezTo>
                    <a:cubicBezTo>
                      <a:pt x="392" y="191"/>
                      <a:pt x="317" y="161"/>
                      <a:pt x="243" y="131"/>
                    </a:cubicBezTo>
                    <a:lnTo>
                      <a:pt x="243" y="103"/>
                    </a:lnTo>
                    <a:close/>
                    <a:moveTo>
                      <a:pt x="10" y="4"/>
                    </a:moveTo>
                    <a:cubicBezTo>
                      <a:pt x="87" y="37"/>
                      <a:pt x="165" y="70"/>
                      <a:pt x="243" y="103"/>
                    </a:cubicBezTo>
                    <a:cubicBezTo>
                      <a:pt x="243" y="103"/>
                      <a:pt x="243" y="103"/>
                      <a:pt x="243" y="103"/>
                    </a:cubicBezTo>
                    <a:cubicBezTo>
                      <a:pt x="243" y="131"/>
                      <a:pt x="243" y="131"/>
                      <a:pt x="243" y="131"/>
                    </a:cubicBezTo>
                    <a:cubicBezTo>
                      <a:pt x="243" y="131"/>
                      <a:pt x="243" y="131"/>
                      <a:pt x="243" y="131"/>
                    </a:cubicBezTo>
                    <a:cubicBezTo>
                      <a:pt x="168" y="101"/>
                      <a:pt x="94" y="72"/>
                      <a:pt x="19" y="42"/>
                    </a:cubicBezTo>
                    <a:cubicBezTo>
                      <a:pt x="19" y="182"/>
                      <a:pt x="19" y="322"/>
                      <a:pt x="19" y="462"/>
                    </a:cubicBezTo>
                    <a:cubicBezTo>
                      <a:pt x="19" y="602"/>
                      <a:pt x="19" y="743"/>
                      <a:pt x="19" y="883"/>
                    </a:cubicBezTo>
                    <a:cubicBezTo>
                      <a:pt x="94" y="860"/>
                      <a:pt x="168" y="837"/>
                      <a:pt x="243" y="814"/>
                    </a:cubicBezTo>
                    <a:cubicBezTo>
                      <a:pt x="243" y="814"/>
                      <a:pt x="243" y="814"/>
                      <a:pt x="243" y="814"/>
                    </a:cubicBezTo>
                    <a:cubicBezTo>
                      <a:pt x="243" y="842"/>
                      <a:pt x="243" y="842"/>
                      <a:pt x="243" y="842"/>
                    </a:cubicBezTo>
                    <a:cubicBezTo>
                      <a:pt x="243" y="842"/>
                      <a:pt x="243" y="842"/>
                      <a:pt x="243" y="842"/>
                    </a:cubicBezTo>
                    <a:cubicBezTo>
                      <a:pt x="165" y="868"/>
                      <a:pt x="87" y="894"/>
                      <a:pt x="10" y="920"/>
                    </a:cubicBezTo>
                    <a:cubicBezTo>
                      <a:pt x="6" y="921"/>
                      <a:pt x="3" y="922"/>
                      <a:pt x="0" y="923"/>
                    </a:cubicBezTo>
                    <a:cubicBezTo>
                      <a:pt x="0" y="917"/>
                      <a:pt x="0" y="912"/>
                      <a:pt x="0" y="906"/>
                    </a:cubicBezTo>
                    <a:cubicBezTo>
                      <a:pt x="0" y="758"/>
                      <a:pt x="0" y="609"/>
                      <a:pt x="0" y="461"/>
                    </a:cubicBezTo>
                    <a:cubicBezTo>
                      <a:pt x="0" y="313"/>
                      <a:pt x="0" y="165"/>
                      <a:pt x="0" y="17"/>
                    </a:cubicBezTo>
                    <a:cubicBezTo>
                      <a:pt x="0" y="11"/>
                      <a:pt x="0" y="5"/>
                      <a:pt x="0" y="0"/>
                    </a:cubicBezTo>
                    <a:cubicBezTo>
                      <a:pt x="3" y="1"/>
                      <a:pt x="6" y="2"/>
                      <a:pt x="10" y="4"/>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5" name="íşḻïďê">
                <a:extLst>
                  <a:ext uri="{FF2B5EF4-FFF2-40B4-BE49-F238E27FC236}">
                    <a16:creationId xmlns:a16="http://schemas.microsoft.com/office/drawing/2014/main" id="{1972A6D1-C92D-4DC5-8D97-6F762CCB828F}"/>
                  </a:ext>
                </a:extLst>
              </p:cNvPr>
              <p:cNvSpPr/>
              <p:nvPr/>
            </p:nvSpPr>
            <p:spPr bwMode="auto">
              <a:xfrm>
                <a:off x="4322763" y="4033799"/>
                <a:ext cx="47625" cy="23813"/>
              </a:xfrm>
              <a:custGeom>
                <a:avLst/>
                <a:gdLst>
                  <a:gd name="T0" fmla="*/ 0 w 19"/>
                  <a:gd name="T1" fmla="*/ 9 h 9"/>
                  <a:gd name="T2" fmla="*/ 19 w 19"/>
                  <a:gd name="T3" fmla="*/ 9 h 9"/>
                  <a:gd name="T4" fmla="*/ 19 w 19"/>
                  <a:gd name="T5" fmla="*/ 4 h 9"/>
                  <a:gd name="T6" fmla="*/ 16 w 19"/>
                  <a:gd name="T7" fmla="*/ 0 h 9"/>
                  <a:gd name="T8" fmla="*/ 2 w 19"/>
                  <a:gd name="T9" fmla="*/ 0 h 9"/>
                  <a:gd name="T10" fmla="*/ 0 w 19"/>
                  <a:gd name="T11" fmla="*/ 4 h 9"/>
                  <a:gd name="T12" fmla="*/ 0 w 1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0" y="9"/>
                    </a:moveTo>
                    <a:cubicBezTo>
                      <a:pt x="19" y="9"/>
                      <a:pt x="19" y="9"/>
                      <a:pt x="19" y="9"/>
                    </a:cubicBezTo>
                    <a:cubicBezTo>
                      <a:pt x="19" y="4"/>
                      <a:pt x="19" y="4"/>
                      <a:pt x="19" y="4"/>
                    </a:cubicBezTo>
                    <a:cubicBezTo>
                      <a:pt x="19" y="1"/>
                      <a:pt x="18" y="0"/>
                      <a:pt x="16" y="0"/>
                    </a:cubicBezTo>
                    <a:cubicBezTo>
                      <a:pt x="2" y="0"/>
                      <a:pt x="2" y="0"/>
                      <a:pt x="2" y="0"/>
                    </a:cubicBezTo>
                    <a:cubicBezTo>
                      <a:pt x="1" y="0"/>
                      <a:pt x="0" y="1"/>
                      <a:pt x="0" y="4"/>
                    </a:cubicBezTo>
                    <a:lnTo>
                      <a:pt x="0" y="9"/>
                    </a:ln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6" name="ïṣļíḍe">
                <a:extLst>
                  <a:ext uri="{FF2B5EF4-FFF2-40B4-BE49-F238E27FC236}">
                    <a16:creationId xmlns:a16="http://schemas.microsoft.com/office/drawing/2014/main" id="{A88AD383-7F88-4A97-A65D-6A55402AC008}"/>
                  </a:ext>
                </a:extLst>
              </p:cNvPr>
              <p:cNvSpPr/>
              <p:nvPr/>
            </p:nvSpPr>
            <p:spPr bwMode="auto">
              <a:xfrm>
                <a:off x="4464051" y="4033799"/>
                <a:ext cx="49213" cy="23813"/>
              </a:xfrm>
              <a:custGeom>
                <a:avLst/>
                <a:gdLst>
                  <a:gd name="T0" fmla="*/ 0 w 19"/>
                  <a:gd name="T1" fmla="*/ 9 h 9"/>
                  <a:gd name="T2" fmla="*/ 19 w 19"/>
                  <a:gd name="T3" fmla="*/ 9 h 9"/>
                  <a:gd name="T4" fmla="*/ 19 w 19"/>
                  <a:gd name="T5" fmla="*/ 4 h 9"/>
                  <a:gd name="T6" fmla="*/ 16 w 19"/>
                  <a:gd name="T7" fmla="*/ 0 h 9"/>
                  <a:gd name="T8" fmla="*/ 2 w 19"/>
                  <a:gd name="T9" fmla="*/ 0 h 9"/>
                  <a:gd name="T10" fmla="*/ 0 w 19"/>
                  <a:gd name="T11" fmla="*/ 4 h 9"/>
                  <a:gd name="T12" fmla="*/ 0 w 1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0" y="9"/>
                    </a:moveTo>
                    <a:cubicBezTo>
                      <a:pt x="19" y="9"/>
                      <a:pt x="19" y="9"/>
                      <a:pt x="19" y="9"/>
                    </a:cubicBezTo>
                    <a:cubicBezTo>
                      <a:pt x="19" y="4"/>
                      <a:pt x="19" y="4"/>
                      <a:pt x="19" y="4"/>
                    </a:cubicBezTo>
                    <a:cubicBezTo>
                      <a:pt x="19" y="1"/>
                      <a:pt x="18" y="0"/>
                      <a:pt x="16" y="0"/>
                    </a:cubicBezTo>
                    <a:cubicBezTo>
                      <a:pt x="2" y="0"/>
                      <a:pt x="2" y="0"/>
                      <a:pt x="2" y="0"/>
                    </a:cubicBezTo>
                    <a:cubicBezTo>
                      <a:pt x="1" y="0"/>
                      <a:pt x="0" y="1"/>
                      <a:pt x="0" y="4"/>
                    </a:cubicBezTo>
                    <a:lnTo>
                      <a:pt x="0" y="9"/>
                    </a:lnTo>
                    <a:close/>
                  </a:path>
                </a:pathLst>
              </a:custGeom>
              <a:solidFill>
                <a:srgbClr val="A7BE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7" name="íSlîdê">
                <a:extLst>
                  <a:ext uri="{FF2B5EF4-FFF2-40B4-BE49-F238E27FC236}">
                    <a16:creationId xmlns:a16="http://schemas.microsoft.com/office/drawing/2014/main" id="{178D8D4F-81A5-445C-BB61-0DD7EDF7EDED}"/>
                  </a:ext>
                </a:extLst>
              </p:cNvPr>
              <p:cNvSpPr/>
              <p:nvPr/>
            </p:nvSpPr>
            <p:spPr bwMode="auto">
              <a:xfrm>
                <a:off x="4329113" y="3944899"/>
                <a:ext cx="176213" cy="220663"/>
              </a:xfrm>
              <a:custGeom>
                <a:avLst/>
                <a:gdLst>
                  <a:gd name="T0" fmla="*/ 34 w 68"/>
                  <a:gd name="T1" fmla="*/ 85 h 85"/>
                  <a:gd name="T2" fmla="*/ 60 w 68"/>
                  <a:gd name="T3" fmla="*/ 85 h 85"/>
                  <a:gd name="T4" fmla="*/ 68 w 68"/>
                  <a:gd name="T5" fmla="*/ 78 h 85"/>
                  <a:gd name="T6" fmla="*/ 68 w 68"/>
                  <a:gd name="T7" fmla="*/ 7 h 85"/>
                  <a:gd name="T8" fmla="*/ 60 w 68"/>
                  <a:gd name="T9" fmla="*/ 0 h 85"/>
                  <a:gd name="T10" fmla="*/ 34 w 68"/>
                  <a:gd name="T11" fmla="*/ 0 h 85"/>
                  <a:gd name="T12" fmla="*/ 34 w 68"/>
                  <a:gd name="T13" fmla="*/ 11 h 85"/>
                  <a:gd name="T14" fmla="*/ 52 w 68"/>
                  <a:gd name="T15" fmla="*/ 11 h 85"/>
                  <a:gd name="T16" fmla="*/ 56 w 68"/>
                  <a:gd name="T17" fmla="*/ 15 h 85"/>
                  <a:gd name="T18" fmla="*/ 56 w 68"/>
                  <a:gd name="T19" fmla="*/ 64 h 85"/>
                  <a:gd name="T20" fmla="*/ 52 w 68"/>
                  <a:gd name="T21" fmla="*/ 67 h 85"/>
                  <a:gd name="T22" fmla="*/ 34 w 68"/>
                  <a:gd name="T23" fmla="*/ 67 h 85"/>
                  <a:gd name="T24" fmla="*/ 34 w 68"/>
                  <a:gd name="T25" fmla="*/ 85 h 85"/>
                  <a:gd name="T26" fmla="*/ 7 w 68"/>
                  <a:gd name="T27" fmla="*/ 85 h 85"/>
                  <a:gd name="T28" fmla="*/ 34 w 68"/>
                  <a:gd name="T29" fmla="*/ 85 h 85"/>
                  <a:gd name="T30" fmla="*/ 34 w 68"/>
                  <a:gd name="T31" fmla="*/ 67 h 85"/>
                  <a:gd name="T32" fmla="*/ 16 w 68"/>
                  <a:gd name="T33" fmla="*/ 67 h 85"/>
                  <a:gd name="T34" fmla="*/ 12 w 68"/>
                  <a:gd name="T35" fmla="*/ 64 h 85"/>
                  <a:gd name="T36" fmla="*/ 12 w 68"/>
                  <a:gd name="T37" fmla="*/ 15 h 85"/>
                  <a:gd name="T38" fmla="*/ 16 w 68"/>
                  <a:gd name="T39" fmla="*/ 11 h 85"/>
                  <a:gd name="T40" fmla="*/ 34 w 68"/>
                  <a:gd name="T41" fmla="*/ 11 h 85"/>
                  <a:gd name="T42" fmla="*/ 34 w 68"/>
                  <a:gd name="T43" fmla="*/ 0 h 85"/>
                  <a:gd name="T44" fmla="*/ 7 w 68"/>
                  <a:gd name="T45" fmla="*/ 0 h 85"/>
                  <a:gd name="T46" fmla="*/ 0 w 68"/>
                  <a:gd name="T47" fmla="*/ 7 h 85"/>
                  <a:gd name="T48" fmla="*/ 0 w 68"/>
                  <a:gd name="T49" fmla="*/ 78 h 85"/>
                  <a:gd name="T50" fmla="*/ 7 w 68"/>
                  <a:gd name="T5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85">
                    <a:moveTo>
                      <a:pt x="34" y="85"/>
                    </a:moveTo>
                    <a:cubicBezTo>
                      <a:pt x="60" y="85"/>
                      <a:pt x="60" y="85"/>
                      <a:pt x="60" y="85"/>
                    </a:cubicBezTo>
                    <a:cubicBezTo>
                      <a:pt x="64" y="85"/>
                      <a:pt x="68" y="82"/>
                      <a:pt x="68" y="78"/>
                    </a:cubicBezTo>
                    <a:cubicBezTo>
                      <a:pt x="68" y="7"/>
                      <a:pt x="68" y="7"/>
                      <a:pt x="68" y="7"/>
                    </a:cubicBezTo>
                    <a:cubicBezTo>
                      <a:pt x="68" y="3"/>
                      <a:pt x="64" y="0"/>
                      <a:pt x="60" y="0"/>
                    </a:cubicBezTo>
                    <a:cubicBezTo>
                      <a:pt x="34" y="0"/>
                      <a:pt x="34" y="0"/>
                      <a:pt x="34" y="0"/>
                    </a:cubicBezTo>
                    <a:cubicBezTo>
                      <a:pt x="34" y="11"/>
                      <a:pt x="34" y="11"/>
                      <a:pt x="34" y="11"/>
                    </a:cubicBezTo>
                    <a:cubicBezTo>
                      <a:pt x="52" y="11"/>
                      <a:pt x="52" y="11"/>
                      <a:pt x="52" y="11"/>
                    </a:cubicBezTo>
                    <a:cubicBezTo>
                      <a:pt x="54" y="11"/>
                      <a:pt x="56" y="13"/>
                      <a:pt x="56" y="15"/>
                    </a:cubicBezTo>
                    <a:cubicBezTo>
                      <a:pt x="56" y="64"/>
                      <a:pt x="56" y="64"/>
                      <a:pt x="56" y="64"/>
                    </a:cubicBezTo>
                    <a:cubicBezTo>
                      <a:pt x="56" y="66"/>
                      <a:pt x="54" y="67"/>
                      <a:pt x="52" y="67"/>
                    </a:cubicBezTo>
                    <a:cubicBezTo>
                      <a:pt x="34" y="67"/>
                      <a:pt x="34" y="67"/>
                      <a:pt x="34" y="67"/>
                    </a:cubicBezTo>
                    <a:lnTo>
                      <a:pt x="34" y="85"/>
                    </a:lnTo>
                    <a:close/>
                    <a:moveTo>
                      <a:pt x="7" y="85"/>
                    </a:moveTo>
                    <a:cubicBezTo>
                      <a:pt x="34" y="85"/>
                      <a:pt x="34" y="85"/>
                      <a:pt x="34" y="85"/>
                    </a:cubicBezTo>
                    <a:cubicBezTo>
                      <a:pt x="34" y="67"/>
                      <a:pt x="34" y="67"/>
                      <a:pt x="34" y="67"/>
                    </a:cubicBezTo>
                    <a:cubicBezTo>
                      <a:pt x="16" y="67"/>
                      <a:pt x="16" y="67"/>
                      <a:pt x="16" y="67"/>
                    </a:cubicBezTo>
                    <a:cubicBezTo>
                      <a:pt x="14" y="67"/>
                      <a:pt x="12" y="66"/>
                      <a:pt x="12" y="64"/>
                    </a:cubicBezTo>
                    <a:cubicBezTo>
                      <a:pt x="12" y="15"/>
                      <a:pt x="12" y="15"/>
                      <a:pt x="12" y="15"/>
                    </a:cubicBezTo>
                    <a:cubicBezTo>
                      <a:pt x="12" y="13"/>
                      <a:pt x="14" y="11"/>
                      <a:pt x="16" y="11"/>
                    </a:cubicBezTo>
                    <a:cubicBezTo>
                      <a:pt x="34" y="11"/>
                      <a:pt x="34" y="11"/>
                      <a:pt x="34" y="11"/>
                    </a:cubicBezTo>
                    <a:cubicBezTo>
                      <a:pt x="34" y="0"/>
                      <a:pt x="34" y="0"/>
                      <a:pt x="34" y="0"/>
                    </a:cubicBezTo>
                    <a:cubicBezTo>
                      <a:pt x="7" y="0"/>
                      <a:pt x="7" y="0"/>
                      <a:pt x="7" y="0"/>
                    </a:cubicBezTo>
                    <a:cubicBezTo>
                      <a:pt x="4" y="0"/>
                      <a:pt x="0" y="3"/>
                      <a:pt x="0" y="7"/>
                    </a:cubicBezTo>
                    <a:cubicBezTo>
                      <a:pt x="0" y="78"/>
                      <a:pt x="0" y="78"/>
                      <a:pt x="0" y="78"/>
                    </a:cubicBezTo>
                    <a:cubicBezTo>
                      <a:pt x="0" y="82"/>
                      <a:pt x="4" y="85"/>
                      <a:pt x="7" y="85"/>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8" name="ïS1îḋè">
                <a:extLst>
                  <a:ext uri="{FF2B5EF4-FFF2-40B4-BE49-F238E27FC236}">
                    <a16:creationId xmlns:a16="http://schemas.microsoft.com/office/drawing/2014/main" id="{3528AD49-58B6-4ADC-A3C0-D21DC854230E}"/>
                  </a:ext>
                </a:extLst>
              </p:cNvPr>
              <p:cNvSpPr/>
              <p:nvPr/>
            </p:nvSpPr>
            <p:spPr bwMode="auto">
              <a:xfrm>
                <a:off x="4022726" y="4075074"/>
                <a:ext cx="790575" cy="520700"/>
              </a:xfrm>
              <a:custGeom>
                <a:avLst/>
                <a:gdLst>
                  <a:gd name="T0" fmla="*/ 21 w 306"/>
                  <a:gd name="T1" fmla="*/ 0 h 201"/>
                  <a:gd name="T2" fmla="*/ 285 w 306"/>
                  <a:gd name="T3" fmla="*/ 0 h 201"/>
                  <a:gd name="T4" fmla="*/ 306 w 306"/>
                  <a:gd name="T5" fmla="*/ 21 h 201"/>
                  <a:gd name="T6" fmla="*/ 306 w 306"/>
                  <a:gd name="T7" fmla="*/ 180 h 201"/>
                  <a:gd name="T8" fmla="*/ 285 w 306"/>
                  <a:gd name="T9" fmla="*/ 201 h 201"/>
                  <a:gd name="T10" fmla="*/ 21 w 306"/>
                  <a:gd name="T11" fmla="*/ 201 h 201"/>
                  <a:gd name="T12" fmla="*/ 0 w 306"/>
                  <a:gd name="T13" fmla="*/ 180 h 201"/>
                  <a:gd name="T14" fmla="*/ 0 w 306"/>
                  <a:gd name="T15" fmla="*/ 21 h 201"/>
                  <a:gd name="T16" fmla="*/ 21 w 306"/>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201">
                    <a:moveTo>
                      <a:pt x="21" y="0"/>
                    </a:moveTo>
                    <a:cubicBezTo>
                      <a:pt x="285" y="0"/>
                      <a:pt x="285" y="0"/>
                      <a:pt x="285" y="0"/>
                    </a:cubicBezTo>
                    <a:cubicBezTo>
                      <a:pt x="296" y="0"/>
                      <a:pt x="306" y="9"/>
                      <a:pt x="306" y="21"/>
                    </a:cubicBezTo>
                    <a:cubicBezTo>
                      <a:pt x="306" y="180"/>
                      <a:pt x="306" y="180"/>
                      <a:pt x="306" y="180"/>
                    </a:cubicBezTo>
                    <a:cubicBezTo>
                      <a:pt x="306" y="192"/>
                      <a:pt x="296" y="201"/>
                      <a:pt x="285" y="201"/>
                    </a:cubicBezTo>
                    <a:cubicBezTo>
                      <a:pt x="21" y="201"/>
                      <a:pt x="21" y="201"/>
                      <a:pt x="21" y="201"/>
                    </a:cubicBezTo>
                    <a:cubicBezTo>
                      <a:pt x="10" y="201"/>
                      <a:pt x="0" y="192"/>
                      <a:pt x="0" y="180"/>
                    </a:cubicBezTo>
                    <a:cubicBezTo>
                      <a:pt x="0" y="21"/>
                      <a:pt x="0" y="21"/>
                      <a:pt x="0" y="21"/>
                    </a:cubicBezTo>
                    <a:cubicBezTo>
                      <a:pt x="0" y="9"/>
                      <a:pt x="10" y="0"/>
                      <a:pt x="21"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39" name="íśḻïḍê">
                <a:extLst>
                  <a:ext uri="{FF2B5EF4-FFF2-40B4-BE49-F238E27FC236}">
                    <a16:creationId xmlns:a16="http://schemas.microsoft.com/office/drawing/2014/main" id="{3722EC15-BF45-4C41-906A-BE28643FAC21}"/>
                  </a:ext>
                </a:extLst>
              </p:cNvPr>
              <p:cNvSpPr/>
              <p:nvPr/>
            </p:nvSpPr>
            <p:spPr bwMode="auto">
              <a:xfrm>
                <a:off x="4451351" y="4276687"/>
                <a:ext cx="242888" cy="261938"/>
              </a:xfrm>
              <a:custGeom>
                <a:avLst/>
                <a:gdLst>
                  <a:gd name="T0" fmla="*/ 13 w 94"/>
                  <a:gd name="T1" fmla="*/ 0 h 101"/>
                  <a:gd name="T2" fmla="*/ 81 w 94"/>
                  <a:gd name="T3" fmla="*/ 0 h 101"/>
                  <a:gd name="T4" fmla="*/ 94 w 94"/>
                  <a:gd name="T5" fmla="*/ 13 h 101"/>
                  <a:gd name="T6" fmla="*/ 94 w 94"/>
                  <a:gd name="T7" fmla="*/ 88 h 101"/>
                  <a:gd name="T8" fmla="*/ 81 w 94"/>
                  <a:gd name="T9" fmla="*/ 101 h 101"/>
                  <a:gd name="T10" fmla="*/ 13 w 94"/>
                  <a:gd name="T11" fmla="*/ 101 h 101"/>
                  <a:gd name="T12" fmla="*/ 0 w 94"/>
                  <a:gd name="T13" fmla="*/ 88 h 101"/>
                  <a:gd name="T14" fmla="*/ 0 w 94"/>
                  <a:gd name="T15" fmla="*/ 13 h 101"/>
                  <a:gd name="T16" fmla="*/ 13 w 94"/>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01">
                    <a:moveTo>
                      <a:pt x="13" y="0"/>
                    </a:moveTo>
                    <a:cubicBezTo>
                      <a:pt x="81" y="0"/>
                      <a:pt x="81" y="0"/>
                      <a:pt x="81" y="0"/>
                    </a:cubicBezTo>
                    <a:cubicBezTo>
                      <a:pt x="89" y="0"/>
                      <a:pt x="94" y="6"/>
                      <a:pt x="94" y="13"/>
                    </a:cubicBezTo>
                    <a:cubicBezTo>
                      <a:pt x="94" y="88"/>
                      <a:pt x="94" y="88"/>
                      <a:pt x="94" y="88"/>
                    </a:cubicBezTo>
                    <a:cubicBezTo>
                      <a:pt x="94" y="96"/>
                      <a:pt x="89" y="101"/>
                      <a:pt x="81" y="101"/>
                    </a:cubicBezTo>
                    <a:cubicBezTo>
                      <a:pt x="13" y="101"/>
                      <a:pt x="13" y="101"/>
                      <a:pt x="13" y="101"/>
                    </a:cubicBezTo>
                    <a:cubicBezTo>
                      <a:pt x="5" y="101"/>
                      <a:pt x="0" y="96"/>
                      <a:pt x="0" y="88"/>
                    </a:cubicBezTo>
                    <a:cubicBezTo>
                      <a:pt x="0" y="13"/>
                      <a:pt x="0" y="13"/>
                      <a:pt x="0" y="13"/>
                    </a:cubicBezTo>
                    <a:cubicBezTo>
                      <a:pt x="0" y="6"/>
                      <a:pt x="5" y="0"/>
                      <a:pt x="13"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0" name="ïṩlïḓe">
                <a:extLst>
                  <a:ext uri="{FF2B5EF4-FFF2-40B4-BE49-F238E27FC236}">
                    <a16:creationId xmlns:a16="http://schemas.microsoft.com/office/drawing/2014/main" id="{A6280440-D03B-476E-A886-8F28C72D5B74}"/>
                  </a:ext>
                </a:extLst>
              </p:cNvPr>
              <p:cNvSpPr/>
              <p:nvPr/>
            </p:nvSpPr>
            <p:spPr bwMode="auto">
              <a:xfrm>
                <a:off x="4464051" y="4292562"/>
                <a:ext cx="217488" cy="233363"/>
              </a:xfrm>
              <a:custGeom>
                <a:avLst/>
                <a:gdLst>
                  <a:gd name="T0" fmla="*/ 9 w 84"/>
                  <a:gd name="T1" fmla="*/ 0 h 90"/>
                  <a:gd name="T2" fmla="*/ 75 w 84"/>
                  <a:gd name="T3" fmla="*/ 0 h 90"/>
                  <a:gd name="T4" fmla="*/ 84 w 84"/>
                  <a:gd name="T5" fmla="*/ 9 h 90"/>
                  <a:gd name="T6" fmla="*/ 84 w 84"/>
                  <a:gd name="T7" fmla="*/ 81 h 90"/>
                  <a:gd name="T8" fmla="*/ 75 w 84"/>
                  <a:gd name="T9" fmla="*/ 90 h 90"/>
                  <a:gd name="T10" fmla="*/ 9 w 84"/>
                  <a:gd name="T11" fmla="*/ 90 h 90"/>
                  <a:gd name="T12" fmla="*/ 0 w 84"/>
                  <a:gd name="T13" fmla="*/ 81 h 90"/>
                  <a:gd name="T14" fmla="*/ 0 w 84"/>
                  <a:gd name="T15" fmla="*/ 9 h 90"/>
                  <a:gd name="T16" fmla="*/ 9 w 8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90">
                    <a:moveTo>
                      <a:pt x="9" y="0"/>
                    </a:moveTo>
                    <a:cubicBezTo>
                      <a:pt x="75" y="0"/>
                      <a:pt x="75" y="0"/>
                      <a:pt x="75" y="0"/>
                    </a:cubicBezTo>
                    <a:cubicBezTo>
                      <a:pt x="80" y="0"/>
                      <a:pt x="84" y="4"/>
                      <a:pt x="84" y="9"/>
                    </a:cubicBezTo>
                    <a:cubicBezTo>
                      <a:pt x="84" y="81"/>
                      <a:pt x="84" y="81"/>
                      <a:pt x="84" y="81"/>
                    </a:cubicBezTo>
                    <a:cubicBezTo>
                      <a:pt x="84" y="86"/>
                      <a:pt x="80" y="90"/>
                      <a:pt x="75" y="90"/>
                    </a:cubicBezTo>
                    <a:cubicBezTo>
                      <a:pt x="9" y="90"/>
                      <a:pt x="9" y="90"/>
                      <a:pt x="9" y="90"/>
                    </a:cubicBezTo>
                    <a:cubicBezTo>
                      <a:pt x="4" y="90"/>
                      <a:pt x="0" y="86"/>
                      <a:pt x="0" y="81"/>
                    </a:cubicBezTo>
                    <a:cubicBezTo>
                      <a:pt x="0" y="9"/>
                      <a:pt x="0" y="9"/>
                      <a:pt x="0" y="9"/>
                    </a:cubicBezTo>
                    <a:cubicBezTo>
                      <a:pt x="0" y="4"/>
                      <a:pt x="4" y="0"/>
                      <a:pt x="9"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1" name="ïŝ1iďê">
                <a:extLst>
                  <a:ext uri="{FF2B5EF4-FFF2-40B4-BE49-F238E27FC236}">
                    <a16:creationId xmlns:a16="http://schemas.microsoft.com/office/drawing/2014/main" id="{4592E138-0D47-40A4-A447-CDE60F1E2F7A}"/>
                  </a:ext>
                </a:extLst>
              </p:cNvPr>
              <p:cNvSpPr/>
              <p:nvPr/>
            </p:nvSpPr>
            <p:spPr bwMode="auto">
              <a:xfrm>
                <a:off x="4138613" y="4276687"/>
                <a:ext cx="246063" cy="261938"/>
              </a:xfrm>
              <a:custGeom>
                <a:avLst/>
                <a:gdLst>
                  <a:gd name="T0" fmla="*/ 13 w 95"/>
                  <a:gd name="T1" fmla="*/ 0 h 101"/>
                  <a:gd name="T2" fmla="*/ 82 w 95"/>
                  <a:gd name="T3" fmla="*/ 0 h 101"/>
                  <a:gd name="T4" fmla="*/ 95 w 95"/>
                  <a:gd name="T5" fmla="*/ 13 h 101"/>
                  <a:gd name="T6" fmla="*/ 95 w 95"/>
                  <a:gd name="T7" fmla="*/ 88 h 101"/>
                  <a:gd name="T8" fmla="*/ 82 w 95"/>
                  <a:gd name="T9" fmla="*/ 101 h 101"/>
                  <a:gd name="T10" fmla="*/ 13 w 95"/>
                  <a:gd name="T11" fmla="*/ 101 h 101"/>
                  <a:gd name="T12" fmla="*/ 0 w 95"/>
                  <a:gd name="T13" fmla="*/ 88 h 101"/>
                  <a:gd name="T14" fmla="*/ 0 w 95"/>
                  <a:gd name="T15" fmla="*/ 13 h 101"/>
                  <a:gd name="T16" fmla="*/ 13 w 95"/>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1">
                    <a:moveTo>
                      <a:pt x="13" y="0"/>
                    </a:moveTo>
                    <a:cubicBezTo>
                      <a:pt x="82" y="0"/>
                      <a:pt x="82" y="0"/>
                      <a:pt x="82" y="0"/>
                    </a:cubicBezTo>
                    <a:cubicBezTo>
                      <a:pt x="89" y="0"/>
                      <a:pt x="95" y="6"/>
                      <a:pt x="95" y="13"/>
                    </a:cubicBezTo>
                    <a:cubicBezTo>
                      <a:pt x="95" y="88"/>
                      <a:pt x="95" y="88"/>
                      <a:pt x="95" y="88"/>
                    </a:cubicBezTo>
                    <a:cubicBezTo>
                      <a:pt x="95" y="96"/>
                      <a:pt x="89" y="101"/>
                      <a:pt x="82" y="101"/>
                    </a:cubicBezTo>
                    <a:cubicBezTo>
                      <a:pt x="13" y="101"/>
                      <a:pt x="13" y="101"/>
                      <a:pt x="13" y="101"/>
                    </a:cubicBezTo>
                    <a:cubicBezTo>
                      <a:pt x="6" y="101"/>
                      <a:pt x="0" y="96"/>
                      <a:pt x="0" y="88"/>
                    </a:cubicBezTo>
                    <a:cubicBezTo>
                      <a:pt x="0" y="13"/>
                      <a:pt x="0" y="13"/>
                      <a:pt x="0" y="13"/>
                    </a:cubicBezTo>
                    <a:cubicBezTo>
                      <a:pt x="0" y="6"/>
                      <a:pt x="6" y="0"/>
                      <a:pt x="13"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2" name="ï$ľide">
                <a:extLst>
                  <a:ext uri="{FF2B5EF4-FFF2-40B4-BE49-F238E27FC236}">
                    <a16:creationId xmlns:a16="http://schemas.microsoft.com/office/drawing/2014/main" id="{9EA9D050-F96A-4846-B329-AE732119AA78}"/>
                  </a:ext>
                </a:extLst>
              </p:cNvPr>
              <p:cNvSpPr/>
              <p:nvPr/>
            </p:nvSpPr>
            <p:spPr bwMode="auto">
              <a:xfrm>
                <a:off x="4154488" y="4292562"/>
                <a:ext cx="215900" cy="233363"/>
              </a:xfrm>
              <a:custGeom>
                <a:avLst/>
                <a:gdLst>
                  <a:gd name="T0" fmla="*/ 9 w 84"/>
                  <a:gd name="T1" fmla="*/ 0 h 90"/>
                  <a:gd name="T2" fmla="*/ 75 w 84"/>
                  <a:gd name="T3" fmla="*/ 0 h 90"/>
                  <a:gd name="T4" fmla="*/ 84 w 84"/>
                  <a:gd name="T5" fmla="*/ 9 h 90"/>
                  <a:gd name="T6" fmla="*/ 84 w 84"/>
                  <a:gd name="T7" fmla="*/ 81 h 90"/>
                  <a:gd name="T8" fmla="*/ 75 w 84"/>
                  <a:gd name="T9" fmla="*/ 90 h 90"/>
                  <a:gd name="T10" fmla="*/ 9 w 84"/>
                  <a:gd name="T11" fmla="*/ 90 h 90"/>
                  <a:gd name="T12" fmla="*/ 0 w 84"/>
                  <a:gd name="T13" fmla="*/ 81 h 90"/>
                  <a:gd name="T14" fmla="*/ 0 w 84"/>
                  <a:gd name="T15" fmla="*/ 9 h 90"/>
                  <a:gd name="T16" fmla="*/ 9 w 8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90">
                    <a:moveTo>
                      <a:pt x="9" y="0"/>
                    </a:moveTo>
                    <a:cubicBezTo>
                      <a:pt x="75" y="0"/>
                      <a:pt x="75" y="0"/>
                      <a:pt x="75" y="0"/>
                    </a:cubicBezTo>
                    <a:cubicBezTo>
                      <a:pt x="80" y="0"/>
                      <a:pt x="84" y="4"/>
                      <a:pt x="84" y="9"/>
                    </a:cubicBezTo>
                    <a:cubicBezTo>
                      <a:pt x="84" y="81"/>
                      <a:pt x="84" y="81"/>
                      <a:pt x="84" y="81"/>
                    </a:cubicBezTo>
                    <a:cubicBezTo>
                      <a:pt x="84" y="86"/>
                      <a:pt x="80" y="90"/>
                      <a:pt x="75" y="90"/>
                    </a:cubicBezTo>
                    <a:cubicBezTo>
                      <a:pt x="9" y="90"/>
                      <a:pt x="9" y="90"/>
                      <a:pt x="9" y="90"/>
                    </a:cubicBezTo>
                    <a:cubicBezTo>
                      <a:pt x="4" y="90"/>
                      <a:pt x="0" y="86"/>
                      <a:pt x="0" y="81"/>
                    </a:cubicBezTo>
                    <a:cubicBezTo>
                      <a:pt x="0" y="9"/>
                      <a:pt x="0" y="9"/>
                      <a:pt x="0" y="9"/>
                    </a:cubicBezTo>
                    <a:cubicBezTo>
                      <a:pt x="0" y="4"/>
                      <a:pt x="4" y="0"/>
                      <a:pt x="9"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3" name="íś1îḓè">
                <a:extLst>
                  <a:ext uri="{FF2B5EF4-FFF2-40B4-BE49-F238E27FC236}">
                    <a16:creationId xmlns:a16="http://schemas.microsoft.com/office/drawing/2014/main" id="{6A23EB9D-454F-415F-AAA1-9641943A3695}"/>
                  </a:ext>
                </a:extLst>
              </p:cNvPr>
              <p:cNvSpPr/>
              <p:nvPr/>
            </p:nvSpPr>
            <p:spPr bwMode="auto">
              <a:xfrm>
                <a:off x="4064001" y="4075074"/>
                <a:ext cx="708025" cy="269875"/>
              </a:xfrm>
              <a:custGeom>
                <a:avLst/>
                <a:gdLst>
                  <a:gd name="T0" fmla="*/ 5 w 274"/>
                  <a:gd name="T1" fmla="*/ 0 h 104"/>
                  <a:gd name="T2" fmla="*/ 269 w 274"/>
                  <a:gd name="T3" fmla="*/ 0 h 104"/>
                  <a:gd name="T4" fmla="*/ 274 w 274"/>
                  <a:gd name="T5" fmla="*/ 0 h 104"/>
                  <a:gd name="T6" fmla="*/ 274 w 274"/>
                  <a:gd name="T7" fmla="*/ 85 h 104"/>
                  <a:gd name="T8" fmla="*/ 255 w 274"/>
                  <a:gd name="T9" fmla="*/ 104 h 104"/>
                  <a:gd name="T10" fmla="*/ 19 w 274"/>
                  <a:gd name="T11" fmla="*/ 104 h 104"/>
                  <a:gd name="T12" fmla="*/ 0 w 274"/>
                  <a:gd name="T13" fmla="*/ 85 h 104"/>
                  <a:gd name="T14" fmla="*/ 0 w 274"/>
                  <a:gd name="T15" fmla="*/ 0 h 104"/>
                  <a:gd name="T16" fmla="*/ 5 w 274"/>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104">
                    <a:moveTo>
                      <a:pt x="5" y="0"/>
                    </a:moveTo>
                    <a:cubicBezTo>
                      <a:pt x="269" y="0"/>
                      <a:pt x="269" y="0"/>
                      <a:pt x="269" y="0"/>
                    </a:cubicBezTo>
                    <a:cubicBezTo>
                      <a:pt x="271" y="0"/>
                      <a:pt x="272" y="0"/>
                      <a:pt x="274" y="0"/>
                    </a:cubicBezTo>
                    <a:cubicBezTo>
                      <a:pt x="274" y="85"/>
                      <a:pt x="274" y="85"/>
                      <a:pt x="274" y="85"/>
                    </a:cubicBezTo>
                    <a:cubicBezTo>
                      <a:pt x="274" y="95"/>
                      <a:pt x="266" y="104"/>
                      <a:pt x="255" y="104"/>
                    </a:cubicBezTo>
                    <a:cubicBezTo>
                      <a:pt x="19" y="104"/>
                      <a:pt x="19" y="104"/>
                      <a:pt x="19" y="104"/>
                    </a:cubicBezTo>
                    <a:cubicBezTo>
                      <a:pt x="8" y="104"/>
                      <a:pt x="0" y="95"/>
                      <a:pt x="0" y="85"/>
                    </a:cubicBezTo>
                    <a:cubicBezTo>
                      <a:pt x="0" y="0"/>
                      <a:pt x="0" y="0"/>
                      <a:pt x="0" y="0"/>
                    </a:cubicBezTo>
                    <a:cubicBezTo>
                      <a:pt x="1" y="0"/>
                      <a:pt x="3" y="0"/>
                      <a:pt x="5"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4" name="íṣḷîḑé">
                <a:extLst>
                  <a:ext uri="{FF2B5EF4-FFF2-40B4-BE49-F238E27FC236}">
                    <a16:creationId xmlns:a16="http://schemas.microsoft.com/office/drawing/2014/main" id="{2BC0B5E7-E73F-4469-88A6-D47C3A6D3EC5}"/>
                  </a:ext>
                </a:extLst>
              </p:cNvPr>
              <p:cNvSpPr/>
              <p:nvPr/>
            </p:nvSpPr>
            <p:spPr bwMode="auto">
              <a:xfrm>
                <a:off x="4081463" y="4075074"/>
                <a:ext cx="673100" cy="250825"/>
              </a:xfrm>
              <a:custGeom>
                <a:avLst/>
                <a:gdLst>
                  <a:gd name="T0" fmla="*/ 0 w 260"/>
                  <a:gd name="T1" fmla="*/ 0 h 97"/>
                  <a:gd name="T2" fmla="*/ 260 w 260"/>
                  <a:gd name="T3" fmla="*/ 0 h 97"/>
                  <a:gd name="T4" fmla="*/ 260 w 260"/>
                  <a:gd name="T5" fmla="*/ 85 h 97"/>
                  <a:gd name="T6" fmla="*/ 249 w 260"/>
                  <a:gd name="T7" fmla="*/ 97 h 97"/>
                  <a:gd name="T8" fmla="*/ 11 w 260"/>
                  <a:gd name="T9" fmla="*/ 97 h 97"/>
                  <a:gd name="T10" fmla="*/ 0 w 260"/>
                  <a:gd name="T11" fmla="*/ 85 h 97"/>
                  <a:gd name="T12" fmla="*/ 0 w 260"/>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60" h="97">
                    <a:moveTo>
                      <a:pt x="0" y="0"/>
                    </a:moveTo>
                    <a:cubicBezTo>
                      <a:pt x="260" y="0"/>
                      <a:pt x="260" y="0"/>
                      <a:pt x="260" y="0"/>
                    </a:cubicBezTo>
                    <a:cubicBezTo>
                      <a:pt x="260" y="85"/>
                      <a:pt x="260" y="85"/>
                      <a:pt x="260" y="85"/>
                    </a:cubicBezTo>
                    <a:cubicBezTo>
                      <a:pt x="260" y="92"/>
                      <a:pt x="255" y="97"/>
                      <a:pt x="249" y="97"/>
                    </a:cubicBezTo>
                    <a:cubicBezTo>
                      <a:pt x="11" y="97"/>
                      <a:pt x="11" y="97"/>
                      <a:pt x="11" y="97"/>
                    </a:cubicBezTo>
                    <a:cubicBezTo>
                      <a:pt x="5" y="97"/>
                      <a:pt x="0" y="92"/>
                      <a:pt x="0" y="85"/>
                    </a:cubicBezTo>
                    <a:lnTo>
                      <a:pt x="0"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5" name="ïSlïḍe">
                <a:extLst>
                  <a:ext uri="{FF2B5EF4-FFF2-40B4-BE49-F238E27FC236}">
                    <a16:creationId xmlns:a16="http://schemas.microsoft.com/office/drawing/2014/main" id="{CD3F2C1D-3EC3-41D3-B1AA-9738EB0A2039}"/>
                  </a:ext>
                </a:extLst>
              </p:cNvPr>
              <p:cNvSpPr/>
              <p:nvPr/>
            </p:nvSpPr>
            <p:spPr bwMode="auto">
              <a:xfrm>
                <a:off x="4217988" y="4075074"/>
                <a:ext cx="88900" cy="319088"/>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6" name="îṩliḑè">
                <a:extLst>
                  <a:ext uri="{FF2B5EF4-FFF2-40B4-BE49-F238E27FC236}">
                    <a16:creationId xmlns:a16="http://schemas.microsoft.com/office/drawing/2014/main" id="{DECDB652-6818-43C1-B2FF-797F5F725756}"/>
                  </a:ext>
                </a:extLst>
              </p:cNvPr>
              <p:cNvSpPr/>
              <p:nvPr/>
            </p:nvSpPr>
            <p:spPr bwMode="auto">
              <a:xfrm>
                <a:off x="4233863" y="4075074"/>
                <a:ext cx="53975" cy="31908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7" name="ïṧ1iḓê">
                <a:extLst>
                  <a:ext uri="{FF2B5EF4-FFF2-40B4-BE49-F238E27FC236}">
                    <a16:creationId xmlns:a16="http://schemas.microsoft.com/office/drawing/2014/main" id="{505C6ED5-E5C0-48C8-99A2-7D7CCAE39CAB}"/>
                  </a:ext>
                </a:extLst>
              </p:cNvPr>
              <p:cNvSpPr/>
              <p:nvPr/>
            </p:nvSpPr>
            <p:spPr bwMode="auto">
              <a:xfrm>
                <a:off x="4200526" y="4383049"/>
                <a:ext cx="123825" cy="106363"/>
              </a:xfrm>
              <a:custGeom>
                <a:avLst/>
                <a:gdLst>
                  <a:gd name="T0" fmla="*/ 6 w 48"/>
                  <a:gd name="T1" fmla="*/ 0 h 41"/>
                  <a:gd name="T2" fmla="*/ 24 w 48"/>
                  <a:gd name="T3" fmla="*/ 0 h 41"/>
                  <a:gd name="T4" fmla="*/ 42 w 48"/>
                  <a:gd name="T5" fmla="*/ 0 h 41"/>
                  <a:gd name="T6" fmla="*/ 46 w 48"/>
                  <a:gd name="T7" fmla="*/ 6 h 41"/>
                  <a:gd name="T8" fmla="*/ 38 w 48"/>
                  <a:gd name="T9" fmla="*/ 37 h 41"/>
                  <a:gd name="T10" fmla="*/ 34 w 48"/>
                  <a:gd name="T11" fmla="*/ 41 h 41"/>
                  <a:gd name="T12" fmla="*/ 24 w 48"/>
                  <a:gd name="T13" fmla="*/ 41 h 41"/>
                  <a:gd name="T14" fmla="*/ 14 w 48"/>
                  <a:gd name="T15" fmla="*/ 41 h 41"/>
                  <a:gd name="T16" fmla="*/ 9 w 48"/>
                  <a:gd name="T17" fmla="*/ 37 h 41"/>
                  <a:gd name="T18" fmla="*/ 1 w 48"/>
                  <a:gd name="T19" fmla="*/ 6 h 41"/>
                  <a:gd name="T20" fmla="*/ 6 w 48"/>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1">
                    <a:moveTo>
                      <a:pt x="6" y="0"/>
                    </a:moveTo>
                    <a:cubicBezTo>
                      <a:pt x="24" y="0"/>
                      <a:pt x="24" y="0"/>
                      <a:pt x="24" y="0"/>
                    </a:cubicBezTo>
                    <a:cubicBezTo>
                      <a:pt x="42" y="0"/>
                      <a:pt x="42" y="0"/>
                      <a:pt x="42" y="0"/>
                    </a:cubicBezTo>
                    <a:cubicBezTo>
                      <a:pt x="46" y="0"/>
                      <a:pt x="48" y="2"/>
                      <a:pt x="46" y="6"/>
                    </a:cubicBezTo>
                    <a:cubicBezTo>
                      <a:pt x="38" y="37"/>
                      <a:pt x="38" y="37"/>
                      <a:pt x="38" y="37"/>
                    </a:cubicBezTo>
                    <a:cubicBezTo>
                      <a:pt x="38" y="39"/>
                      <a:pt x="37" y="41"/>
                      <a:pt x="34" y="41"/>
                    </a:cubicBezTo>
                    <a:cubicBezTo>
                      <a:pt x="24" y="41"/>
                      <a:pt x="24" y="41"/>
                      <a:pt x="24" y="41"/>
                    </a:cubicBezTo>
                    <a:cubicBezTo>
                      <a:pt x="14" y="41"/>
                      <a:pt x="14" y="41"/>
                      <a:pt x="14" y="41"/>
                    </a:cubicBezTo>
                    <a:cubicBezTo>
                      <a:pt x="11" y="41"/>
                      <a:pt x="10" y="39"/>
                      <a:pt x="9" y="37"/>
                    </a:cubicBezTo>
                    <a:cubicBezTo>
                      <a:pt x="1" y="6"/>
                      <a:pt x="1" y="6"/>
                      <a:pt x="1" y="6"/>
                    </a:cubicBezTo>
                    <a:cubicBezTo>
                      <a:pt x="0" y="2"/>
                      <a:pt x="2" y="0"/>
                      <a:pt x="6"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8" name="ïṡlïḑe">
                <a:extLst>
                  <a:ext uri="{FF2B5EF4-FFF2-40B4-BE49-F238E27FC236}">
                    <a16:creationId xmlns:a16="http://schemas.microsoft.com/office/drawing/2014/main" id="{EBD9AA21-1DEC-4692-BBA0-3E67B777C31D}"/>
                  </a:ext>
                </a:extLst>
              </p:cNvPr>
              <p:cNvSpPr/>
              <p:nvPr/>
            </p:nvSpPr>
            <p:spPr bwMode="auto">
              <a:xfrm>
                <a:off x="4217988" y="4398924"/>
                <a:ext cx="88900" cy="74613"/>
              </a:xfrm>
              <a:custGeom>
                <a:avLst/>
                <a:gdLst>
                  <a:gd name="T0" fmla="*/ 4 w 34"/>
                  <a:gd name="T1" fmla="*/ 0 h 29"/>
                  <a:gd name="T2" fmla="*/ 17 w 34"/>
                  <a:gd name="T3" fmla="*/ 0 h 29"/>
                  <a:gd name="T4" fmla="*/ 30 w 34"/>
                  <a:gd name="T5" fmla="*/ 0 h 29"/>
                  <a:gd name="T6" fmla="*/ 33 w 34"/>
                  <a:gd name="T7" fmla="*/ 5 h 29"/>
                  <a:gd name="T8" fmla="*/ 27 w 34"/>
                  <a:gd name="T9" fmla="*/ 27 h 29"/>
                  <a:gd name="T10" fmla="*/ 24 w 34"/>
                  <a:gd name="T11" fmla="*/ 29 h 29"/>
                  <a:gd name="T12" fmla="*/ 17 w 34"/>
                  <a:gd name="T13" fmla="*/ 29 h 29"/>
                  <a:gd name="T14" fmla="*/ 10 w 34"/>
                  <a:gd name="T15" fmla="*/ 29 h 29"/>
                  <a:gd name="T16" fmla="*/ 6 w 34"/>
                  <a:gd name="T17" fmla="*/ 27 h 29"/>
                  <a:gd name="T18" fmla="*/ 1 w 34"/>
                  <a:gd name="T19" fmla="*/ 5 h 29"/>
                  <a:gd name="T20" fmla="*/ 4 w 3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9">
                    <a:moveTo>
                      <a:pt x="4" y="0"/>
                    </a:moveTo>
                    <a:cubicBezTo>
                      <a:pt x="17" y="0"/>
                      <a:pt x="17" y="0"/>
                      <a:pt x="17" y="0"/>
                    </a:cubicBezTo>
                    <a:cubicBezTo>
                      <a:pt x="30" y="0"/>
                      <a:pt x="30" y="0"/>
                      <a:pt x="30" y="0"/>
                    </a:cubicBezTo>
                    <a:cubicBezTo>
                      <a:pt x="33" y="0"/>
                      <a:pt x="34" y="1"/>
                      <a:pt x="33" y="5"/>
                    </a:cubicBezTo>
                    <a:cubicBezTo>
                      <a:pt x="27" y="27"/>
                      <a:pt x="27" y="27"/>
                      <a:pt x="27" y="27"/>
                    </a:cubicBezTo>
                    <a:cubicBezTo>
                      <a:pt x="27" y="28"/>
                      <a:pt x="26" y="29"/>
                      <a:pt x="24" y="29"/>
                    </a:cubicBezTo>
                    <a:cubicBezTo>
                      <a:pt x="17" y="29"/>
                      <a:pt x="17" y="29"/>
                      <a:pt x="17" y="29"/>
                    </a:cubicBezTo>
                    <a:cubicBezTo>
                      <a:pt x="10" y="29"/>
                      <a:pt x="10" y="29"/>
                      <a:pt x="10" y="29"/>
                    </a:cubicBezTo>
                    <a:cubicBezTo>
                      <a:pt x="8" y="29"/>
                      <a:pt x="7" y="28"/>
                      <a:pt x="6" y="27"/>
                    </a:cubicBezTo>
                    <a:cubicBezTo>
                      <a:pt x="1" y="5"/>
                      <a:pt x="1" y="5"/>
                      <a:pt x="1" y="5"/>
                    </a:cubicBezTo>
                    <a:cubicBezTo>
                      <a:pt x="0" y="1"/>
                      <a:pt x="1" y="0"/>
                      <a:pt x="4"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49" name="î$ļïḑe">
                <a:extLst>
                  <a:ext uri="{FF2B5EF4-FFF2-40B4-BE49-F238E27FC236}">
                    <a16:creationId xmlns:a16="http://schemas.microsoft.com/office/drawing/2014/main" id="{75041B24-8321-42E4-ACF0-CAD1B7FC7BA5}"/>
                  </a:ext>
                </a:extLst>
              </p:cNvPr>
              <p:cNvSpPr/>
              <p:nvPr/>
            </p:nvSpPr>
            <p:spPr bwMode="auto">
              <a:xfrm>
                <a:off x="4257676" y="4424324"/>
                <a:ext cx="7938" cy="33338"/>
              </a:xfrm>
              <a:custGeom>
                <a:avLst/>
                <a:gdLst>
                  <a:gd name="T0" fmla="*/ 2 w 3"/>
                  <a:gd name="T1" fmla="*/ 0 h 13"/>
                  <a:gd name="T2" fmla="*/ 2 w 3"/>
                  <a:gd name="T3" fmla="*/ 0 h 13"/>
                  <a:gd name="T4" fmla="*/ 3 w 3"/>
                  <a:gd name="T5" fmla="*/ 2 h 13"/>
                  <a:gd name="T6" fmla="*/ 3 w 3"/>
                  <a:gd name="T7" fmla="*/ 12 h 13"/>
                  <a:gd name="T8" fmla="*/ 2 w 3"/>
                  <a:gd name="T9" fmla="*/ 13 h 13"/>
                  <a:gd name="T10" fmla="*/ 2 w 3"/>
                  <a:gd name="T11" fmla="*/ 13 h 13"/>
                  <a:gd name="T12" fmla="*/ 0 w 3"/>
                  <a:gd name="T13" fmla="*/ 12 h 13"/>
                  <a:gd name="T14" fmla="*/ 0 w 3"/>
                  <a:gd name="T15" fmla="*/ 2 h 13"/>
                  <a:gd name="T16" fmla="*/ 2 w 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3">
                    <a:moveTo>
                      <a:pt x="2" y="0"/>
                    </a:moveTo>
                    <a:cubicBezTo>
                      <a:pt x="2" y="0"/>
                      <a:pt x="2" y="0"/>
                      <a:pt x="2" y="0"/>
                    </a:cubicBezTo>
                    <a:cubicBezTo>
                      <a:pt x="3" y="0"/>
                      <a:pt x="3" y="1"/>
                      <a:pt x="3" y="2"/>
                    </a:cubicBezTo>
                    <a:cubicBezTo>
                      <a:pt x="3" y="12"/>
                      <a:pt x="3" y="12"/>
                      <a:pt x="3" y="12"/>
                    </a:cubicBezTo>
                    <a:cubicBezTo>
                      <a:pt x="3" y="13"/>
                      <a:pt x="3" y="13"/>
                      <a:pt x="2" y="13"/>
                    </a:cubicBezTo>
                    <a:cubicBezTo>
                      <a:pt x="2" y="13"/>
                      <a:pt x="2" y="13"/>
                      <a:pt x="2" y="13"/>
                    </a:cubicBezTo>
                    <a:cubicBezTo>
                      <a:pt x="1" y="13"/>
                      <a:pt x="0" y="13"/>
                      <a:pt x="0" y="12"/>
                    </a:cubicBezTo>
                    <a:cubicBezTo>
                      <a:pt x="0" y="2"/>
                      <a:pt x="0" y="2"/>
                      <a:pt x="0" y="2"/>
                    </a:cubicBezTo>
                    <a:cubicBezTo>
                      <a:pt x="0" y="1"/>
                      <a:pt x="1" y="0"/>
                      <a:pt x="2"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0" name="iś1ídê">
                <a:extLst>
                  <a:ext uri="{FF2B5EF4-FFF2-40B4-BE49-F238E27FC236}">
                    <a16:creationId xmlns:a16="http://schemas.microsoft.com/office/drawing/2014/main" id="{EF4BD7B6-4E33-4A9B-9210-F3D22E37FE2E}"/>
                  </a:ext>
                </a:extLst>
              </p:cNvPr>
              <p:cNvSpPr/>
              <p:nvPr/>
            </p:nvSpPr>
            <p:spPr bwMode="auto">
              <a:xfrm>
                <a:off x="4252913" y="4414799"/>
                <a:ext cx="20638" cy="20638"/>
              </a:xfrm>
              <a:prstGeom prst="ellipse">
                <a:avLst/>
              </a:pr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1" name="îsḷíḍé">
                <a:extLst>
                  <a:ext uri="{FF2B5EF4-FFF2-40B4-BE49-F238E27FC236}">
                    <a16:creationId xmlns:a16="http://schemas.microsoft.com/office/drawing/2014/main" id="{94ED8A9B-14AD-464A-AF2A-9D969A8269CB}"/>
                  </a:ext>
                </a:extLst>
              </p:cNvPr>
              <p:cNvSpPr/>
              <p:nvPr/>
            </p:nvSpPr>
            <p:spPr bwMode="auto">
              <a:xfrm>
                <a:off x="4529138" y="4075074"/>
                <a:ext cx="87313" cy="319088"/>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2" name="ïsļîďê">
                <a:extLst>
                  <a:ext uri="{FF2B5EF4-FFF2-40B4-BE49-F238E27FC236}">
                    <a16:creationId xmlns:a16="http://schemas.microsoft.com/office/drawing/2014/main" id="{E101079B-64E3-48E9-B94D-B9A5EE2F1E63}"/>
                  </a:ext>
                </a:extLst>
              </p:cNvPr>
              <p:cNvSpPr/>
              <p:nvPr/>
            </p:nvSpPr>
            <p:spPr bwMode="auto">
              <a:xfrm>
                <a:off x="4546601" y="4075074"/>
                <a:ext cx="53975" cy="31908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3" name="isḷïḑe">
                <a:extLst>
                  <a:ext uri="{FF2B5EF4-FFF2-40B4-BE49-F238E27FC236}">
                    <a16:creationId xmlns:a16="http://schemas.microsoft.com/office/drawing/2014/main" id="{EFCAF050-8633-41C7-BBB8-89DD21B4E72D}"/>
                  </a:ext>
                </a:extLst>
              </p:cNvPr>
              <p:cNvSpPr/>
              <p:nvPr/>
            </p:nvSpPr>
            <p:spPr bwMode="auto">
              <a:xfrm>
                <a:off x="4510088" y="4383049"/>
                <a:ext cx="125413" cy="106363"/>
              </a:xfrm>
              <a:custGeom>
                <a:avLst/>
                <a:gdLst>
                  <a:gd name="T0" fmla="*/ 6 w 48"/>
                  <a:gd name="T1" fmla="*/ 0 h 41"/>
                  <a:gd name="T2" fmla="*/ 24 w 48"/>
                  <a:gd name="T3" fmla="*/ 0 h 41"/>
                  <a:gd name="T4" fmla="*/ 42 w 48"/>
                  <a:gd name="T5" fmla="*/ 0 h 41"/>
                  <a:gd name="T6" fmla="*/ 47 w 48"/>
                  <a:gd name="T7" fmla="*/ 6 h 41"/>
                  <a:gd name="T8" fmla="*/ 39 w 48"/>
                  <a:gd name="T9" fmla="*/ 37 h 41"/>
                  <a:gd name="T10" fmla="*/ 34 w 48"/>
                  <a:gd name="T11" fmla="*/ 41 h 41"/>
                  <a:gd name="T12" fmla="*/ 24 w 48"/>
                  <a:gd name="T13" fmla="*/ 41 h 41"/>
                  <a:gd name="T14" fmla="*/ 14 w 48"/>
                  <a:gd name="T15" fmla="*/ 41 h 41"/>
                  <a:gd name="T16" fmla="*/ 9 w 48"/>
                  <a:gd name="T17" fmla="*/ 37 h 41"/>
                  <a:gd name="T18" fmla="*/ 1 w 48"/>
                  <a:gd name="T19" fmla="*/ 6 h 41"/>
                  <a:gd name="T20" fmla="*/ 6 w 48"/>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1">
                    <a:moveTo>
                      <a:pt x="6" y="0"/>
                    </a:moveTo>
                    <a:cubicBezTo>
                      <a:pt x="24" y="0"/>
                      <a:pt x="24" y="0"/>
                      <a:pt x="24" y="0"/>
                    </a:cubicBezTo>
                    <a:cubicBezTo>
                      <a:pt x="42" y="0"/>
                      <a:pt x="42" y="0"/>
                      <a:pt x="42" y="0"/>
                    </a:cubicBezTo>
                    <a:cubicBezTo>
                      <a:pt x="46" y="0"/>
                      <a:pt x="48" y="2"/>
                      <a:pt x="47" y="6"/>
                    </a:cubicBezTo>
                    <a:cubicBezTo>
                      <a:pt x="39" y="37"/>
                      <a:pt x="39" y="37"/>
                      <a:pt x="39" y="37"/>
                    </a:cubicBezTo>
                    <a:cubicBezTo>
                      <a:pt x="38" y="39"/>
                      <a:pt x="37" y="41"/>
                      <a:pt x="34" y="41"/>
                    </a:cubicBezTo>
                    <a:cubicBezTo>
                      <a:pt x="24" y="41"/>
                      <a:pt x="24" y="41"/>
                      <a:pt x="24" y="41"/>
                    </a:cubicBezTo>
                    <a:cubicBezTo>
                      <a:pt x="14" y="41"/>
                      <a:pt x="14" y="41"/>
                      <a:pt x="14" y="41"/>
                    </a:cubicBezTo>
                    <a:cubicBezTo>
                      <a:pt x="11" y="41"/>
                      <a:pt x="10" y="39"/>
                      <a:pt x="9" y="37"/>
                    </a:cubicBezTo>
                    <a:cubicBezTo>
                      <a:pt x="1" y="6"/>
                      <a:pt x="1" y="6"/>
                      <a:pt x="1" y="6"/>
                    </a:cubicBezTo>
                    <a:cubicBezTo>
                      <a:pt x="0" y="2"/>
                      <a:pt x="2" y="0"/>
                      <a:pt x="6"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4" name="íSļiḋè">
                <a:extLst>
                  <a:ext uri="{FF2B5EF4-FFF2-40B4-BE49-F238E27FC236}">
                    <a16:creationId xmlns:a16="http://schemas.microsoft.com/office/drawing/2014/main" id="{9066F557-D177-4C78-8399-991E810D8C9A}"/>
                  </a:ext>
                </a:extLst>
              </p:cNvPr>
              <p:cNvSpPr/>
              <p:nvPr/>
            </p:nvSpPr>
            <p:spPr bwMode="auto">
              <a:xfrm>
                <a:off x="4529138" y="4398924"/>
                <a:ext cx="87313" cy="74613"/>
              </a:xfrm>
              <a:custGeom>
                <a:avLst/>
                <a:gdLst>
                  <a:gd name="T0" fmla="*/ 4 w 34"/>
                  <a:gd name="T1" fmla="*/ 0 h 29"/>
                  <a:gd name="T2" fmla="*/ 17 w 34"/>
                  <a:gd name="T3" fmla="*/ 0 h 29"/>
                  <a:gd name="T4" fmla="*/ 30 w 34"/>
                  <a:gd name="T5" fmla="*/ 0 h 29"/>
                  <a:gd name="T6" fmla="*/ 33 w 34"/>
                  <a:gd name="T7" fmla="*/ 5 h 29"/>
                  <a:gd name="T8" fmla="*/ 27 w 34"/>
                  <a:gd name="T9" fmla="*/ 27 h 29"/>
                  <a:gd name="T10" fmla="*/ 24 w 34"/>
                  <a:gd name="T11" fmla="*/ 29 h 29"/>
                  <a:gd name="T12" fmla="*/ 17 w 34"/>
                  <a:gd name="T13" fmla="*/ 29 h 29"/>
                  <a:gd name="T14" fmla="*/ 10 w 34"/>
                  <a:gd name="T15" fmla="*/ 29 h 29"/>
                  <a:gd name="T16" fmla="*/ 7 w 34"/>
                  <a:gd name="T17" fmla="*/ 27 h 29"/>
                  <a:gd name="T18" fmla="*/ 1 w 34"/>
                  <a:gd name="T19" fmla="*/ 5 h 29"/>
                  <a:gd name="T20" fmla="*/ 4 w 3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9">
                    <a:moveTo>
                      <a:pt x="4" y="0"/>
                    </a:moveTo>
                    <a:cubicBezTo>
                      <a:pt x="17" y="0"/>
                      <a:pt x="17" y="0"/>
                      <a:pt x="17" y="0"/>
                    </a:cubicBezTo>
                    <a:cubicBezTo>
                      <a:pt x="30" y="0"/>
                      <a:pt x="30" y="0"/>
                      <a:pt x="30" y="0"/>
                    </a:cubicBezTo>
                    <a:cubicBezTo>
                      <a:pt x="33" y="0"/>
                      <a:pt x="34" y="1"/>
                      <a:pt x="33" y="5"/>
                    </a:cubicBezTo>
                    <a:cubicBezTo>
                      <a:pt x="27" y="27"/>
                      <a:pt x="27" y="27"/>
                      <a:pt x="27" y="27"/>
                    </a:cubicBezTo>
                    <a:cubicBezTo>
                      <a:pt x="27" y="28"/>
                      <a:pt x="26" y="29"/>
                      <a:pt x="24" y="29"/>
                    </a:cubicBezTo>
                    <a:cubicBezTo>
                      <a:pt x="17" y="29"/>
                      <a:pt x="17" y="29"/>
                      <a:pt x="17" y="29"/>
                    </a:cubicBezTo>
                    <a:cubicBezTo>
                      <a:pt x="10" y="29"/>
                      <a:pt x="10" y="29"/>
                      <a:pt x="10" y="29"/>
                    </a:cubicBezTo>
                    <a:cubicBezTo>
                      <a:pt x="8" y="29"/>
                      <a:pt x="7" y="28"/>
                      <a:pt x="7" y="27"/>
                    </a:cubicBezTo>
                    <a:cubicBezTo>
                      <a:pt x="1" y="5"/>
                      <a:pt x="1" y="5"/>
                      <a:pt x="1" y="5"/>
                    </a:cubicBezTo>
                    <a:cubicBezTo>
                      <a:pt x="0" y="1"/>
                      <a:pt x="1" y="0"/>
                      <a:pt x="4"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5" name="íŝḻiďè">
                <a:extLst>
                  <a:ext uri="{FF2B5EF4-FFF2-40B4-BE49-F238E27FC236}">
                    <a16:creationId xmlns:a16="http://schemas.microsoft.com/office/drawing/2014/main" id="{7D970014-9606-46A8-A3EF-943846412E8E}"/>
                  </a:ext>
                </a:extLst>
              </p:cNvPr>
              <p:cNvSpPr/>
              <p:nvPr/>
            </p:nvSpPr>
            <p:spPr bwMode="auto">
              <a:xfrm>
                <a:off x="4570413" y="4424324"/>
                <a:ext cx="4763" cy="33338"/>
              </a:xfrm>
              <a:custGeom>
                <a:avLst/>
                <a:gdLst>
                  <a:gd name="T0" fmla="*/ 1 w 2"/>
                  <a:gd name="T1" fmla="*/ 0 h 13"/>
                  <a:gd name="T2" fmla="*/ 1 w 2"/>
                  <a:gd name="T3" fmla="*/ 0 h 13"/>
                  <a:gd name="T4" fmla="*/ 2 w 2"/>
                  <a:gd name="T5" fmla="*/ 2 h 13"/>
                  <a:gd name="T6" fmla="*/ 2 w 2"/>
                  <a:gd name="T7" fmla="*/ 12 h 13"/>
                  <a:gd name="T8" fmla="*/ 1 w 2"/>
                  <a:gd name="T9" fmla="*/ 13 h 13"/>
                  <a:gd name="T10" fmla="*/ 1 w 2"/>
                  <a:gd name="T11" fmla="*/ 13 h 13"/>
                  <a:gd name="T12" fmla="*/ 0 w 2"/>
                  <a:gd name="T13" fmla="*/ 12 h 13"/>
                  <a:gd name="T14" fmla="*/ 0 w 2"/>
                  <a:gd name="T15" fmla="*/ 2 h 13"/>
                  <a:gd name="T16" fmla="*/ 1 w 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3">
                    <a:moveTo>
                      <a:pt x="1" y="0"/>
                    </a:moveTo>
                    <a:cubicBezTo>
                      <a:pt x="1" y="0"/>
                      <a:pt x="1" y="0"/>
                      <a:pt x="1" y="0"/>
                    </a:cubicBezTo>
                    <a:cubicBezTo>
                      <a:pt x="2" y="0"/>
                      <a:pt x="2" y="1"/>
                      <a:pt x="2" y="2"/>
                    </a:cubicBezTo>
                    <a:cubicBezTo>
                      <a:pt x="2" y="12"/>
                      <a:pt x="2" y="12"/>
                      <a:pt x="2" y="12"/>
                    </a:cubicBezTo>
                    <a:cubicBezTo>
                      <a:pt x="2" y="13"/>
                      <a:pt x="2" y="13"/>
                      <a:pt x="1" y="13"/>
                    </a:cubicBezTo>
                    <a:cubicBezTo>
                      <a:pt x="1" y="13"/>
                      <a:pt x="1" y="13"/>
                      <a:pt x="1" y="13"/>
                    </a:cubicBezTo>
                    <a:cubicBezTo>
                      <a:pt x="0" y="13"/>
                      <a:pt x="0" y="13"/>
                      <a:pt x="0" y="12"/>
                    </a:cubicBezTo>
                    <a:cubicBezTo>
                      <a:pt x="0" y="2"/>
                      <a:pt x="0" y="2"/>
                      <a:pt x="0" y="2"/>
                    </a:cubicBezTo>
                    <a:cubicBezTo>
                      <a:pt x="0" y="1"/>
                      <a:pt x="0" y="0"/>
                      <a:pt x="1"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6" name="íṩļíḑé">
                <a:extLst>
                  <a:ext uri="{FF2B5EF4-FFF2-40B4-BE49-F238E27FC236}">
                    <a16:creationId xmlns:a16="http://schemas.microsoft.com/office/drawing/2014/main" id="{A9F79297-170A-49D0-93B3-AF05B3C008F6}"/>
                  </a:ext>
                </a:extLst>
              </p:cNvPr>
              <p:cNvSpPr/>
              <p:nvPr/>
            </p:nvSpPr>
            <p:spPr bwMode="auto">
              <a:xfrm>
                <a:off x="4562476" y="4414799"/>
                <a:ext cx="20638" cy="20638"/>
              </a:xfrm>
              <a:prstGeom prst="ellipse">
                <a:avLst/>
              </a:pr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7" name="iṣ1îdè">
                <a:extLst>
                  <a:ext uri="{FF2B5EF4-FFF2-40B4-BE49-F238E27FC236}">
                    <a16:creationId xmlns:a16="http://schemas.microsoft.com/office/drawing/2014/main" id="{3FD09109-5ED0-409C-B4A5-DD8921CE58E2}"/>
                  </a:ext>
                </a:extLst>
              </p:cNvPr>
              <p:cNvSpPr/>
              <p:nvPr/>
            </p:nvSpPr>
            <p:spPr bwMode="auto">
              <a:xfrm>
                <a:off x="4287838" y="4051262"/>
                <a:ext cx="258763" cy="23813"/>
              </a:xfrm>
              <a:custGeom>
                <a:avLst/>
                <a:gdLst>
                  <a:gd name="T0" fmla="*/ 0 w 100"/>
                  <a:gd name="T1" fmla="*/ 9 h 9"/>
                  <a:gd name="T2" fmla="*/ 100 w 100"/>
                  <a:gd name="T3" fmla="*/ 9 h 9"/>
                  <a:gd name="T4" fmla="*/ 100 w 100"/>
                  <a:gd name="T5" fmla="*/ 5 h 9"/>
                  <a:gd name="T6" fmla="*/ 95 w 100"/>
                  <a:gd name="T7" fmla="*/ 0 h 9"/>
                  <a:gd name="T8" fmla="*/ 5 w 100"/>
                  <a:gd name="T9" fmla="*/ 0 h 9"/>
                  <a:gd name="T10" fmla="*/ 0 w 100"/>
                  <a:gd name="T11" fmla="*/ 5 h 9"/>
                  <a:gd name="T12" fmla="*/ 0 w 10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0" y="9"/>
                    </a:moveTo>
                    <a:cubicBezTo>
                      <a:pt x="100" y="9"/>
                      <a:pt x="100" y="9"/>
                      <a:pt x="100" y="9"/>
                    </a:cubicBezTo>
                    <a:cubicBezTo>
                      <a:pt x="100" y="5"/>
                      <a:pt x="100" y="5"/>
                      <a:pt x="100" y="5"/>
                    </a:cubicBezTo>
                    <a:cubicBezTo>
                      <a:pt x="100" y="2"/>
                      <a:pt x="98" y="0"/>
                      <a:pt x="95" y="0"/>
                    </a:cubicBezTo>
                    <a:cubicBezTo>
                      <a:pt x="5" y="0"/>
                      <a:pt x="5" y="0"/>
                      <a:pt x="5" y="0"/>
                    </a:cubicBezTo>
                    <a:cubicBezTo>
                      <a:pt x="2" y="0"/>
                      <a:pt x="0" y="2"/>
                      <a:pt x="0" y="5"/>
                    </a:cubicBezTo>
                    <a:lnTo>
                      <a:pt x="0" y="9"/>
                    </a:ln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8" name="îšľîḓè">
                <a:extLst>
                  <a:ext uri="{FF2B5EF4-FFF2-40B4-BE49-F238E27FC236}">
                    <a16:creationId xmlns:a16="http://schemas.microsoft.com/office/drawing/2014/main" id="{CEC028BA-D32C-4920-951D-A4DF584ED1F4}"/>
                  </a:ext>
                </a:extLst>
              </p:cNvPr>
              <p:cNvSpPr/>
              <p:nvPr/>
            </p:nvSpPr>
            <p:spPr bwMode="auto">
              <a:xfrm>
                <a:off x="5268913" y="4386224"/>
                <a:ext cx="498475" cy="231775"/>
              </a:xfrm>
              <a:custGeom>
                <a:avLst/>
                <a:gdLst>
                  <a:gd name="T0" fmla="*/ 36 w 314"/>
                  <a:gd name="T1" fmla="*/ 0 h 146"/>
                  <a:gd name="T2" fmla="*/ 262 w 314"/>
                  <a:gd name="T3" fmla="*/ 1 h 146"/>
                  <a:gd name="T4" fmla="*/ 314 w 314"/>
                  <a:gd name="T5" fmla="*/ 145 h 146"/>
                  <a:gd name="T6" fmla="*/ 0 w 314"/>
                  <a:gd name="T7" fmla="*/ 146 h 146"/>
                  <a:gd name="T8" fmla="*/ 36 w 314"/>
                  <a:gd name="T9" fmla="*/ 0 h 146"/>
                </a:gdLst>
                <a:ahLst/>
                <a:cxnLst>
                  <a:cxn ang="0">
                    <a:pos x="T0" y="T1"/>
                  </a:cxn>
                  <a:cxn ang="0">
                    <a:pos x="T2" y="T3"/>
                  </a:cxn>
                  <a:cxn ang="0">
                    <a:pos x="T4" y="T5"/>
                  </a:cxn>
                  <a:cxn ang="0">
                    <a:pos x="T6" y="T7"/>
                  </a:cxn>
                  <a:cxn ang="0">
                    <a:pos x="T8" y="T9"/>
                  </a:cxn>
                </a:cxnLst>
                <a:rect l="0" t="0" r="r" b="b"/>
                <a:pathLst>
                  <a:path w="314" h="146">
                    <a:moveTo>
                      <a:pt x="36" y="0"/>
                    </a:moveTo>
                    <a:lnTo>
                      <a:pt x="262" y="1"/>
                    </a:lnTo>
                    <a:lnTo>
                      <a:pt x="314" y="145"/>
                    </a:lnTo>
                    <a:lnTo>
                      <a:pt x="0" y="146"/>
                    </a:ln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59" name="íṡḷïďe">
                <a:extLst>
                  <a:ext uri="{FF2B5EF4-FFF2-40B4-BE49-F238E27FC236}">
                    <a16:creationId xmlns:a16="http://schemas.microsoft.com/office/drawing/2014/main" id="{D609FB4C-F9D1-42F4-97F6-33ACD80B3910}"/>
                  </a:ext>
                </a:extLst>
              </p:cNvPr>
              <p:cNvSpPr/>
              <p:nvPr/>
            </p:nvSpPr>
            <p:spPr bwMode="auto">
              <a:xfrm>
                <a:off x="5224463" y="4432262"/>
                <a:ext cx="188913" cy="122238"/>
              </a:xfrm>
              <a:custGeom>
                <a:avLst/>
                <a:gdLst>
                  <a:gd name="T0" fmla="*/ 66 w 73"/>
                  <a:gd name="T1" fmla="*/ 1 h 47"/>
                  <a:gd name="T2" fmla="*/ 2 w 73"/>
                  <a:gd name="T3" fmla="*/ 42 h 47"/>
                  <a:gd name="T4" fmla="*/ 1 w 73"/>
                  <a:gd name="T5" fmla="*/ 45 h 47"/>
                  <a:gd name="T6" fmla="*/ 1 w 73"/>
                  <a:gd name="T7" fmla="*/ 45 h 47"/>
                  <a:gd name="T8" fmla="*/ 5 w 73"/>
                  <a:gd name="T9" fmla="*/ 46 h 47"/>
                  <a:gd name="T10" fmla="*/ 69 w 73"/>
                  <a:gd name="T11" fmla="*/ 6 h 47"/>
                  <a:gd name="T12" fmla="*/ 73 w 73"/>
                  <a:gd name="T13" fmla="*/ 0 h 47"/>
                  <a:gd name="T14" fmla="*/ 66 w 73"/>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7">
                    <a:moveTo>
                      <a:pt x="66" y="1"/>
                    </a:moveTo>
                    <a:cubicBezTo>
                      <a:pt x="2" y="42"/>
                      <a:pt x="2" y="42"/>
                      <a:pt x="2" y="42"/>
                    </a:cubicBezTo>
                    <a:cubicBezTo>
                      <a:pt x="0" y="42"/>
                      <a:pt x="0" y="44"/>
                      <a:pt x="1" y="45"/>
                    </a:cubicBezTo>
                    <a:cubicBezTo>
                      <a:pt x="1" y="45"/>
                      <a:pt x="1" y="45"/>
                      <a:pt x="1" y="45"/>
                    </a:cubicBezTo>
                    <a:cubicBezTo>
                      <a:pt x="2" y="47"/>
                      <a:pt x="3" y="47"/>
                      <a:pt x="5" y="46"/>
                    </a:cubicBezTo>
                    <a:cubicBezTo>
                      <a:pt x="69" y="6"/>
                      <a:pt x="69" y="6"/>
                      <a:pt x="69" y="6"/>
                    </a:cubicBezTo>
                    <a:cubicBezTo>
                      <a:pt x="73" y="0"/>
                      <a:pt x="73" y="0"/>
                      <a:pt x="73" y="0"/>
                    </a:cubicBezTo>
                    <a:lnTo>
                      <a:pt x="66" y="1"/>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60" name="íṩḻíďé">
                <a:extLst>
                  <a:ext uri="{FF2B5EF4-FFF2-40B4-BE49-F238E27FC236}">
                    <a16:creationId xmlns:a16="http://schemas.microsoft.com/office/drawing/2014/main" id="{44E8F997-E3D0-47E3-A3F8-7F6D8D48ACC4}"/>
                  </a:ext>
                </a:extLst>
              </p:cNvPr>
              <p:cNvSpPr/>
              <p:nvPr/>
            </p:nvSpPr>
            <p:spPr bwMode="auto">
              <a:xfrm>
                <a:off x="7337426" y="4448137"/>
                <a:ext cx="188913" cy="120650"/>
              </a:xfrm>
              <a:custGeom>
                <a:avLst/>
                <a:gdLst>
                  <a:gd name="T0" fmla="*/ 8 w 73"/>
                  <a:gd name="T1" fmla="*/ 1 h 47"/>
                  <a:gd name="T2" fmla="*/ 71 w 73"/>
                  <a:gd name="T3" fmla="*/ 41 h 47"/>
                  <a:gd name="T4" fmla="*/ 72 w 73"/>
                  <a:gd name="T5" fmla="*/ 45 h 47"/>
                  <a:gd name="T6" fmla="*/ 72 w 73"/>
                  <a:gd name="T7" fmla="*/ 45 h 47"/>
                  <a:gd name="T8" fmla="*/ 69 w 73"/>
                  <a:gd name="T9" fmla="*/ 46 h 47"/>
                  <a:gd name="T10" fmla="*/ 5 w 73"/>
                  <a:gd name="T11" fmla="*/ 6 h 47"/>
                  <a:gd name="T12" fmla="*/ 0 w 73"/>
                  <a:gd name="T13" fmla="*/ 0 h 47"/>
                  <a:gd name="T14" fmla="*/ 8 w 73"/>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7">
                    <a:moveTo>
                      <a:pt x="8" y="1"/>
                    </a:moveTo>
                    <a:cubicBezTo>
                      <a:pt x="71" y="41"/>
                      <a:pt x="71" y="41"/>
                      <a:pt x="71" y="41"/>
                    </a:cubicBezTo>
                    <a:cubicBezTo>
                      <a:pt x="73" y="42"/>
                      <a:pt x="73" y="44"/>
                      <a:pt x="72" y="45"/>
                    </a:cubicBezTo>
                    <a:cubicBezTo>
                      <a:pt x="72" y="45"/>
                      <a:pt x="72" y="45"/>
                      <a:pt x="72" y="45"/>
                    </a:cubicBezTo>
                    <a:cubicBezTo>
                      <a:pt x="72" y="46"/>
                      <a:pt x="70" y="47"/>
                      <a:pt x="69" y="46"/>
                    </a:cubicBezTo>
                    <a:cubicBezTo>
                      <a:pt x="5" y="6"/>
                      <a:pt x="5" y="6"/>
                      <a:pt x="5" y="6"/>
                    </a:cubicBezTo>
                    <a:cubicBezTo>
                      <a:pt x="0" y="0"/>
                      <a:pt x="0" y="0"/>
                      <a:pt x="0" y="0"/>
                    </a:cubicBezTo>
                    <a:lnTo>
                      <a:pt x="8" y="1"/>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61" name="îṥlíḍè">
                <a:extLst>
                  <a:ext uri="{FF2B5EF4-FFF2-40B4-BE49-F238E27FC236}">
                    <a16:creationId xmlns:a16="http://schemas.microsoft.com/office/drawing/2014/main" id="{E524BEB2-8182-414B-87B5-38F4EC68AE12}"/>
                  </a:ext>
                </a:extLst>
              </p:cNvPr>
              <p:cNvSpPr/>
              <p:nvPr/>
            </p:nvSpPr>
            <p:spPr bwMode="auto">
              <a:xfrm>
                <a:off x="6853238" y="1965287"/>
                <a:ext cx="1476375" cy="1370013"/>
              </a:xfrm>
              <a:custGeom>
                <a:avLst/>
                <a:gdLst>
                  <a:gd name="T0" fmla="*/ 285 w 571"/>
                  <a:gd name="T1" fmla="*/ 0 h 529"/>
                  <a:gd name="T2" fmla="*/ 0 w 571"/>
                  <a:gd name="T3" fmla="*/ 212 h 529"/>
                  <a:gd name="T4" fmla="*/ 184 w 571"/>
                  <a:gd name="T5" fmla="*/ 411 h 529"/>
                  <a:gd name="T6" fmla="*/ 152 w 571"/>
                  <a:gd name="T7" fmla="*/ 529 h 529"/>
                  <a:gd name="T8" fmla="*/ 248 w 571"/>
                  <a:gd name="T9" fmla="*/ 423 h 529"/>
                  <a:gd name="T10" fmla="*/ 285 w 571"/>
                  <a:gd name="T11" fmla="*/ 424 h 529"/>
                  <a:gd name="T12" fmla="*/ 571 w 571"/>
                  <a:gd name="T13" fmla="*/ 212 h 529"/>
                  <a:gd name="T14" fmla="*/ 285 w 571"/>
                  <a:gd name="T15" fmla="*/ 0 h 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529">
                    <a:moveTo>
                      <a:pt x="285" y="0"/>
                    </a:moveTo>
                    <a:cubicBezTo>
                      <a:pt x="128" y="0"/>
                      <a:pt x="0" y="95"/>
                      <a:pt x="0" y="212"/>
                    </a:cubicBezTo>
                    <a:cubicBezTo>
                      <a:pt x="0" y="303"/>
                      <a:pt x="77" y="380"/>
                      <a:pt x="184" y="411"/>
                    </a:cubicBezTo>
                    <a:cubicBezTo>
                      <a:pt x="152" y="529"/>
                      <a:pt x="152" y="529"/>
                      <a:pt x="152" y="529"/>
                    </a:cubicBezTo>
                    <a:cubicBezTo>
                      <a:pt x="248" y="423"/>
                      <a:pt x="248" y="423"/>
                      <a:pt x="248" y="423"/>
                    </a:cubicBezTo>
                    <a:cubicBezTo>
                      <a:pt x="260" y="424"/>
                      <a:pt x="273" y="424"/>
                      <a:pt x="285" y="424"/>
                    </a:cubicBezTo>
                    <a:cubicBezTo>
                      <a:pt x="443" y="424"/>
                      <a:pt x="571" y="329"/>
                      <a:pt x="571" y="212"/>
                    </a:cubicBezTo>
                    <a:cubicBezTo>
                      <a:pt x="571" y="95"/>
                      <a:pt x="443" y="0"/>
                      <a:pt x="285" y="0"/>
                    </a:cubicBezTo>
                    <a:close/>
                  </a:path>
                </a:pathLst>
              </a:custGeom>
              <a:solidFill>
                <a:srgbClr val="E6EA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62" name="íşļiḑe">
                <a:extLst>
                  <a:ext uri="{FF2B5EF4-FFF2-40B4-BE49-F238E27FC236}">
                    <a16:creationId xmlns:a16="http://schemas.microsoft.com/office/drawing/2014/main" id="{E0D4172F-FC02-47CB-858F-DFBDE1AF80C4}"/>
                  </a:ext>
                </a:extLst>
              </p:cNvPr>
              <p:cNvSpPr/>
              <p:nvPr/>
            </p:nvSpPr>
            <p:spPr bwMode="auto">
              <a:xfrm>
                <a:off x="6827838" y="1943062"/>
                <a:ext cx="1525588" cy="1420813"/>
              </a:xfrm>
              <a:custGeom>
                <a:avLst/>
                <a:gdLst>
                  <a:gd name="T0" fmla="*/ 295 w 590"/>
                  <a:gd name="T1" fmla="*/ 424 h 549"/>
                  <a:gd name="T2" fmla="*/ 491 w 590"/>
                  <a:gd name="T3" fmla="*/ 363 h 549"/>
                  <a:gd name="T4" fmla="*/ 571 w 590"/>
                  <a:gd name="T5" fmla="*/ 221 h 549"/>
                  <a:gd name="T6" fmla="*/ 491 w 590"/>
                  <a:gd name="T7" fmla="*/ 79 h 549"/>
                  <a:gd name="T8" fmla="*/ 295 w 590"/>
                  <a:gd name="T9" fmla="*/ 19 h 549"/>
                  <a:gd name="T10" fmla="*/ 295 w 590"/>
                  <a:gd name="T11" fmla="*/ 0 h 549"/>
                  <a:gd name="T12" fmla="*/ 503 w 590"/>
                  <a:gd name="T13" fmla="*/ 64 h 549"/>
                  <a:gd name="T14" fmla="*/ 590 w 590"/>
                  <a:gd name="T15" fmla="*/ 221 h 549"/>
                  <a:gd name="T16" fmla="*/ 503 w 590"/>
                  <a:gd name="T17" fmla="*/ 379 h 549"/>
                  <a:gd name="T18" fmla="*/ 295 w 590"/>
                  <a:gd name="T19" fmla="*/ 443 h 549"/>
                  <a:gd name="T20" fmla="*/ 295 w 590"/>
                  <a:gd name="T21" fmla="*/ 424 h 549"/>
                  <a:gd name="T22" fmla="*/ 295 w 590"/>
                  <a:gd name="T23" fmla="*/ 19 h 549"/>
                  <a:gd name="T24" fmla="*/ 99 w 590"/>
                  <a:gd name="T25" fmla="*/ 79 h 549"/>
                  <a:gd name="T26" fmla="*/ 20 w 590"/>
                  <a:gd name="T27" fmla="*/ 221 h 549"/>
                  <a:gd name="T28" fmla="*/ 67 w 590"/>
                  <a:gd name="T29" fmla="*/ 335 h 549"/>
                  <a:gd name="T30" fmla="*/ 197 w 590"/>
                  <a:gd name="T31" fmla="*/ 410 h 549"/>
                  <a:gd name="T32" fmla="*/ 204 w 590"/>
                  <a:gd name="T33" fmla="*/ 422 h 549"/>
                  <a:gd name="T34" fmla="*/ 204 w 590"/>
                  <a:gd name="T35" fmla="*/ 423 h 549"/>
                  <a:gd name="T36" fmla="*/ 182 w 590"/>
                  <a:gd name="T37" fmla="*/ 501 h 549"/>
                  <a:gd name="T38" fmla="*/ 250 w 590"/>
                  <a:gd name="T39" fmla="*/ 425 h 549"/>
                  <a:gd name="T40" fmla="*/ 259 w 590"/>
                  <a:gd name="T41" fmla="*/ 422 h 549"/>
                  <a:gd name="T42" fmla="*/ 277 w 590"/>
                  <a:gd name="T43" fmla="*/ 423 h 549"/>
                  <a:gd name="T44" fmla="*/ 295 w 590"/>
                  <a:gd name="T45" fmla="*/ 424 h 549"/>
                  <a:gd name="T46" fmla="*/ 295 w 590"/>
                  <a:gd name="T47" fmla="*/ 443 h 549"/>
                  <a:gd name="T48" fmla="*/ 276 w 590"/>
                  <a:gd name="T49" fmla="*/ 443 h 549"/>
                  <a:gd name="T50" fmla="*/ 262 w 590"/>
                  <a:gd name="T51" fmla="*/ 442 h 549"/>
                  <a:gd name="T52" fmla="*/ 169 w 590"/>
                  <a:gd name="T53" fmla="*/ 545 h 549"/>
                  <a:gd name="T54" fmla="*/ 169 w 590"/>
                  <a:gd name="T55" fmla="*/ 545 h 549"/>
                  <a:gd name="T56" fmla="*/ 159 w 590"/>
                  <a:gd name="T57" fmla="*/ 548 h 549"/>
                  <a:gd name="T58" fmla="*/ 152 w 590"/>
                  <a:gd name="T59" fmla="*/ 536 h 549"/>
                  <a:gd name="T60" fmla="*/ 183 w 590"/>
                  <a:gd name="T61" fmla="*/ 426 h 549"/>
                  <a:gd name="T62" fmla="*/ 53 w 590"/>
                  <a:gd name="T63" fmla="*/ 348 h 549"/>
                  <a:gd name="T64" fmla="*/ 0 w 590"/>
                  <a:gd name="T65" fmla="*/ 221 h 549"/>
                  <a:gd name="T66" fmla="*/ 88 w 590"/>
                  <a:gd name="T67" fmla="*/ 64 h 549"/>
                  <a:gd name="T68" fmla="*/ 295 w 590"/>
                  <a:gd name="T69" fmla="*/ 0 h 549"/>
                  <a:gd name="T70" fmla="*/ 295 w 590"/>
                  <a:gd name="T71" fmla="*/ 1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0" h="549">
                    <a:moveTo>
                      <a:pt x="295" y="424"/>
                    </a:moveTo>
                    <a:cubicBezTo>
                      <a:pt x="372" y="424"/>
                      <a:pt x="441" y="401"/>
                      <a:pt x="491" y="363"/>
                    </a:cubicBezTo>
                    <a:cubicBezTo>
                      <a:pt x="541" y="327"/>
                      <a:pt x="571" y="277"/>
                      <a:pt x="571" y="221"/>
                    </a:cubicBezTo>
                    <a:cubicBezTo>
                      <a:pt x="571" y="166"/>
                      <a:pt x="541" y="116"/>
                      <a:pt x="491" y="79"/>
                    </a:cubicBezTo>
                    <a:cubicBezTo>
                      <a:pt x="441" y="42"/>
                      <a:pt x="372" y="19"/>
                      <a:pt x="295" y="19"/>
                    </a:cubicBezTo>
                    <a:cubicBezTo>
                      <a:pt x="295" y="0"/>
                      <a:pt x="295" y="0"/>
                      <a:pt x="295" y="0"/>
                    </a:cubicBezTo>
                    <a:cubicBezTo>
                      <a:pt x="376" y="0"/>
                      <a:pt x="450" y="24"/>
                      <a:pt x="503" y="64"/>
                    </a:cubicBezTo>
                    <a:cubicBezTo>
                      <a:pt x="557" y="104"/>
                      <a:pt x="590" y="160"/>
                      <a:pt x="590" y="221"/>
                    </a:cubicBezTo>
                    <a:cubicBezTo>
                      <a:pt x="590" y="283"/>
                      <a:pt x="557" y="339"/>
                      <a:pt x="503" y="379"/>
                    </a:cubicBezTo>
                    <a:cubicBezTo>
                      <a:pt x="450" y="419"/>
                      <a:pt x="376" y="443"/>
                      <a:pt x="295" y="443"/>
                    </a:cubicBezTo>
                    <a:lnTo>
                      <a:pt x="295" y="424"/>
                    </a:lnTo>
                    <a:close/>
                    <a:moveTo>
                      <a:pt x="295" y="19"/>
                    </a:moveTo>
                    <a:cubicBezTo>
                      <a:pt x="219" y="19"/>
                      <a:pt x="149" y="42"/>
                      <a:pt x="99" y="79"/>
                    </a:cubicBezTo>
                    <a:cubicBezTo>
                      <a:pt x="50" y="116"/>
                      <a:pt x="20" y="166"/>
                      <a:pt x="20" y="221"/>
                    </a:cubicBezTo>
                    <a:cubicBezTo>
                      <a:pt x="20" y="263"/>
                      <a:pt x="37" y="303"/>
                      <a:pt x="67" y="335"/>
                    </a:cubicBezTo>
                    <a:cubicBezTo>
                      <a:pt x="99" y="369"/>
                      <a:pt x="144" y="396"/>
                      <a:pt x="197" y="410"/>
                    </a:cubicBezTo>
                    <a:cubicBezTo>
                      <a:pt x="202" y="412"/>
                      <a:pt x="205" y="417"/>
                      <a:pt x="204" y="422"/>
                    </a:cubicBezTo>
                    <a:cubicBezTo>
                      <a:pt x="204" y="423"/>
                      <a:pt x="204" y="423"/>
                      <a:pt x="204" y="423"/>
                    </a:cubicBezTo>
                    <a:cubicBezTo>
                      <a:pt x="182" y="501"/>
                      <a:pt x="182" y="501"/>
                      <a:pt x="182" y="501"/>
                    </a:cubicBezTo>
                    <a:cubicBezTo>
                      <a:pt x="250" y="425"/>
                      <a:pt x="250" y="425"/>
                      <a:pt x="250" y="425"/>
                    </a:cubicBezTo>
                    <a:cubicBezTo>
                      <a:pt x="253" y="423"/>
                      <a:pt x="256" y="421"/>
                      <a:pt x="259" y="422"/>
                    </a:cubicBezTo>
                    <a:cubicBezTo>
                      <a:pt x="265" y="423"/>
                      <a:pt x="271" y="423"/>
                      <a:pt x="277" y="423"/>
                    </a:cubicBezTo>
                    <a:cubicBezTo>
                      <a:pt x="283" y="424"/>
                      <a:pt x="289" y="424"/>
                      <a:pt x="295" y="424"/>
                    </a:cubicBezTo>
                    <a:cubicBezTo>
                      <a:pt x="295" y="443"/>
                      <a:pt x="295" y="443"/>
                      <a:pt x="295" y="443"/>
                    </a:cubicBezTo>
                    <a:cubicBezTo>
                      <a:pt x="289" y="443"/>
                      <a:pt x="283" y="443"/>
                      <a:pt x="276" y="443"/>
                    </a:cubicBezTo>
                    <a:cubicBezTo>
                      <a:pt x="271" y="442"/>
                      <a:pt x="266" y="442"/>
                      <a:pt x="262" y="442"/>
                    </a:cubicBezTo>
                    <a:cubicBezTo>
                      <a:pt x="169" y="545"/>
                      <a:pt x="169" y="545"/>
                      <a:pt x="169" y="545"/>
                    </a:cubicBezTo>
                    <a:cubicBezTo>
                      <a:pt x="169" y="545"/>
                      <a:pt x="169" y="545"/>
                      <a:pt x="169" y="545"/>
                    </a:cubicBezTo>
                    <a:cubicBezTo>
                      <a:pt x="167" y="547"/>
                      <a:pt x="163" y="549"/>
                      <a:pt x="159" y="548"/>
                    </a:cubicBezTo>
                    <a:cubicBezTo>
                      <a:pt x="154" y="546"/>
                      <a:pt x="151" y="541"/>
                      <a:pt x="152" y="536"/>
                    </a:cubicBezTo>
                    <a:cubicBezTo>
                      <a:pt x="183" y="426"/>
                      <a:pt x="183" y="426"/>
                      <a:pt x="183" y="426"/>
                    </a:cubicBezTo>
                    <a:cubicBezTo>
                      <a:pt x="130" y="410"/>
                      <a:pt x="85" y="383"/>
                      <a:pt x="53" y="348"/>
                    </a:cubicBezTo>
                    <a:cubicBezTo>
                      <a:pt x="20" y="312"/>
                      <a:pt x="0" y="269"/>
                      <a:pt x="0" y="221"/>
                    </a:cubicBezTo>
                    <a:cubicBezTo>
                      <a:pt x="0" y="160"/>
                      <a:pt x="34" y="104"/>
                      <a:pt x="88" y="64"/>
                    </a:cubicBezTo>
                    <a:cubicBezTo>
                      <a:pt x="141" y="24"/>
                      <a:pt x="214" y="0"/>
                      <a:pt x="295" y="0"/>
                    </a:cubicBezTo>
                    <a:lnTo>
                      <a:pt x="295" y="19"/>
                    </a:ln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63" name="işḻiḑè">
                <a:extLst>
                  <a:ext uri="{FF2B5EF4-FFF2-40B4-BE49-F238E27FC236}">
                    <a16:creationId xmlns:a16="http://schemas.microsoft.com/office/drawing/2014/main" id="{F9BFE321-DA70-4C94-AD5A-2949B00B0667}"/>
                  </a:ext>
                </a:extLst>
              </p:cNvPr>
              <p:cNvSpPr/>
              <p:nvPr/>
            </p:nvSpPr>
            <p:spPr bwMode="auto">
              <a:xfrm>
                <a:off x="7158038" y="2265324"/>
                <a:ext cx="846138" cy="52388"/>
              </a:xfrm>
              <a:custGeom>
                <a:avLst/>
                <a:gdLst>
                  <a:gd name="T0" fmla="*/ 10 w 327"/>
                  <a:gd name="T1" fmla="*/ 20 h 20"/>
                  <a:gd name="T2" fmla="*/ 0 w 327"/>
                  <a:gd name="T3" fmla="*/ 10 h 20"/>
                  <a:gd name="T4" fmla="*/ 10 w 327"/>
                  <a:gd name="T5" fmla="*/ 0 h 20"/>
                  <a:gd name="T6" fmla="*/ 317 w 327"/>
                  <a:gd name="T7" fmla="*/ 0 h 20"/>
                  <a:gd name="T8" fmla="*/ 327 w 327"/>
                  <a:gd name="T9" fmla="*/ 10 h 20"/>
                  <a:gd name="T10" fmla="*/ 317 w 327"/>
                  <a:gd name="T11" fmla="*/ 20 h 20"/>
                  <a:gd name="T12" fmla="*/ 10 w 32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27" h="20">
                    <a:moveTo>
                      <a:pt x="10" y="20"/>
                    </a:moveTo>
                    <a:cubicBezTo>
                      <a:pt x="5" y="20"/>
                      <a:pt x="0" y="15"/>
                      <a:pt x="0" y="10"/>
                    </a:cubicBezTo>
                    <a:cubicBezTo>
                      <a:pt x="0" y="4"/>
                      <a:pt x="5" y="0"/>
                      <a:pt x="10" y="0"/>
                    </a:cubicBezTo>
                    <a:cubicBezTo>
                      <a:pt x="317" y="0"/>
                      <a:pt x="317" y="0"/>
                      <a:pt x="317" y="0"/>
                    </a:cubicBezTo>
                    <a:cubicBezTo>
                      <a:pt x="322" y="0"/>
                      <a:pt x="327" y="4"/>
                      <a:pt x="327" y="10"/>
                    </a:cubicBezTo>
                    <a:cubicBezTo>
                      <a:pt x="327" y="15"/>
                      <a:pt x="322" y="20"/>
                      <a:pt x="317" y="20"/>
                    </a:cubicBezTo>
                    <a:lnTo>
                      <a:pt x="10" y="2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64" name="ïŝḻîďé">
                <a:extLst>
                  <a:ext uri="{FF2B5EF4-FFF2-40B4-BE49-F238E27FC236}">
                    <a16:creationId xmlns:a16="http://schemas.microsoft.com/office/drawing/2014/main" id="{C8CDB1DF-5026-4F58-A4EB-ECB58C9DE0DE}"/>
                  </a:ext>
                </a:extLst>
              </p:cNvPr>
              <p:cNvSpPr/>
              <p:nvPr/>
            </p:nvSpPr>
            <p:spPr bwMode="auto">
              <a:xfrm>
                <a:off x="7158038" y="2416137"/>
                <a:ext cx="846138" cy="52388"/>
              </a:xfrm>
              <a:custGeom>
                <a:avLst/>
                <a:gdLst>
                  <a:gd name="T0" fmla="*/ 10 w 327"/>
                  <a:gd name="T1" fmla="*/ 20 h 20"/>
                  <a:gd name="T2" fmla="*/ 0 w 327"/>
                  <a:gd name="T3" fmla="*/ 10 h 20"/>
                  <a:gd name="T4" fmla="*/ 10 w 327"/>
                  <a:gd name="T5" fmla="*/ 0 h 20"/>
                  <a:gd name="T6" fmla="*/ 317 w 327"/>
                  <a:gd name="T7" fmla="*/ 0 h 20"/>
                  <a:gd name="T8" fmla="*/ 327 w 327"/>
                  <a:gd name="T9" fmla="*/ 10 h 20"/>
                  <a:gd name="T10" fmla="*/ 317 w 327"/>
                  <a:gd name="T11" fmla="*/ 20 h 20"/>
                  <a:gd name="T12" fmla="*/ 10 w 32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27" h="20">
                    <a:moveTo>
                      <a:pt x="10" y="20"/>
                    </a:moveTo>
                    <a:cubicBezTo>
                      <a:pt x="5" y="20"/>
                      <a:pt x="0" y="15"/>
                      <a:pt x="0" y="10"/>
                    </a:cubicBezTo>
                    <a:cubicBezTo>
                      <a:pt x="0" y="5"/>
                      <a:pt x="5" y="0"/>
                      <a:pt x="10" y="0"/>
                    </a:cubicBezTo>
                    <a:cubicBezTo>
                      <a:pt x="317" y="0"/>
                      <a:pt x="317" y="0"/>
                      <a:pt x="317" y="0"/>
                    </a:cubicBezTo>
                    <a:cubicBezTo>
                      <a:pt x="322" y="0"/>
                      <a:pt x="327" y="5"/>
                      <a:pt x="327" y="10"/>
                    </a:cubicBezTo>
                    <a:cubicBezTo>
                      <a:pt x="327" y="15"/>
                      <a:pt x="322" y="20"/>
                      <a:pt x="317" y="20"/>
                    </a:cubicBezTo>
                    <a:lnTo>
                      <a:pt x="10" y="2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65" name="îṡļîďe">
                <a:extLst>
                  <a:ext uri="{FF2B5EF4-FFF2-40B4-BE49-F238E27FC236}">
                    <a16:creationId xmlns:a16="http://schemas.microsoft.com/office/drawing/2014/main" id="{5CA36E0A-E6F2-4190-9D9B-B126AE7E4895}"/>
                  </a:ext>
                </a:extLst>
              </p:cNvPr>
              <p:cNvSpPr/>
              <p:nvPr/>
            </p:nvSpPr>
            <p:spPr bwMode="auto">
              <a:xfrm>
                <a:off x="7158038" y="2566949"/>
                <a:ext cx="846138" cy="50800"/>
              </a:xfrm>
              <a:custGeom>
                <a:avLst/>
                <a:gdLst>
                  <a:gd name="T0" fmla="*/ 10 w 327"/>
                  <a:gd name="T1" fmla="*/ 20 h 20"/>
                  <a:gd name="T2" fmla="*/ 0 w 327"/>
                  <a:gd name="T3" fmla="*/ 10 h 20"/>
                  <a:gd name="T4" fmla="*/ 10 w 327"/>
                  <a:gd name="T5" fmla="*/ 0 h 20"/>
                  <a:gd name="T6" fmla="*/ 317 w 327"/>
                  <a:gd name="T7" fmla="*/ 0 h 20"/>
                  <a:gd name="T8" fmla="*/ 327 w 327"/>
                  <a:gd name="T9" fmla="*/ 10 h 20"/>
                  <a:gd name="T10" fmla="*/ 317 w 327"/>
                  <a:gd name="T11" fmla="*/ 20 h 20"/>
                  <a:gd name="T12" fmla="*/ 10 w 32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27" h="20">
                    <a:moveTo>
                      <a:pt x="10" y="20"/>
                    </a:moveTo>
                    <a:cubicBezTo>
                      <a:pt x="5" y="20"/>
                      <a:pt x="0" y="16"/>
                      <a:pt x="0" y="10"/>
                    </a:cubicBezTo>
                    <a:cubicBezTo>
                      <a:pt x="0" y="5"/>
                      <a:pt x="5" y="0"/>
                      <a:pt x="10" y="0"/>
                    </a:cubicBezTo>
                    <a:cubicBezTo>
                      <a:pt x="317" y="0"/>
                      <a:pt x="317" y="0"/>
                      <a:pt x="317" y="0"/>
                    </a:cubicBezTo>
                    <a:cubicBezTo>
                      <a:pt x="322" y="0"/>
                      <a:pt x="327" y="5"/>
                      <a:pt x="327" y="10"/>
                    </a:cubicBezTo>
                    <a:cubicBezTo>
                      <a:pt x="327" y="16"/>
                      <a:pt x="322" y="20"/>
                      <a:pt x="317" y="20"/>
                    </a:cubicBezTo>
                    <a:lnTo>
                      <a:pt x="10" y="2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sp>
            <p:nvSpPr>
              <p:cNvPr id="366" name="ïŝļíḓè">
                <a:extLst>
                  <a:ext uri="{FF2B5EF4-FFF2-40B4-BE49-F238E27FC236}">
                    <a16:creationId xmlns:a16="http://schemas.microsoft.com/office/drawing/2014/main" id="{6F465810-84E6-4BDF-AA2B-EB1A7382EE84}"/>
                  </a:ext>
                </a:extLst>
              </p:cNvPr>
              <p:cNvSpPr/>
              <p:nvPr/>
            </p:nvSpPr>
            <p:spPr bwMode="auto">
              <a:xfrm>
                <a:off x="7158038" y="2719349"/>
                <a:ext cx="846138" cy="49213"/>
              </a:xfrm>
              <a:custGeom>
                <a:avLst/>
                <a:gdLst>
                  <a:gd name="T0" fmla="*/ 10 w 327"/>
                  <a:gd name="T1" fmla="*/ 19 h 19"/>
                  <a:gd name="T2" fmla="*/ 0 w 327"/>
                  <a:gd name="T3" fmla="*/ 9 h 19"/>
                  <a:gd name="T4" fmla="*/ 10 w 327"/>
                  <a:gd name="T5" fmla="*/ 0 h 19"/>
                  <a:gd name="T6" fmla="*/ 317 w 327"/>
                  <a:gd name="T7" fmla="*/ 0 h 19"/>
                  <a:gd name="T8" fmla="*/ 327 w 327"/>
                  <a:gd name="T9" fmla="*/ 9 h 19"/>
                  <a:gd name="T10" fmla="*/ 317 w 327"/>
                  <a:gd name="T11" fmla="*/ 19 h 19"/>
                  <a:gd name="T12" fmla="*/ 10 w 327"/>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27" h="19">
                    <a:moveTo>
                      <a:pt x="10" y="19"/>
                    </a:moveTo>
                    <a:cubicBezTo>
                      <a:pt x="5" y="19"/>
                      <a:pt x="0" y="15"/>
                      <a:pt x="0" y="9"/>
                    </a:cubicBezTo>
                    <a:cubicBezTo>
                      <a:pt x="0" y="4"/>
                      <a:pt x="5" y="0"/>
                      <a:pt x="10" y="0"/>
                    </a:cubicBezTo>
                    <a:cubicBezTo>
                      <a:pt x="317" y="0"/>
                      <a:pt x="317" y="0"/>
                      <a:pt x="317" y="0"/>
                    </a:cubicBezTo>
                    <a:cubicBezTo>
                      <a:pt x="322" y="0"/>
                      <a:pt x="327" y="4"/>
                      <a:pt x="327" y="9"/>
                    </a:cubicBezTo>
                    <a:cubicBezTo>
                      <a:pt x="327" y="15"/>
                      <a:pt x="322" y="19"/>
                      <a:pt x="317" y="19"/>
                    </a:cubicBezTo>
                    <a:lnTo>
                      <a:pt x="10" y="19"/>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fontAlgn="base">
                  <a:spcBef>
                    <a:spcPct val="0"/>
                  </a:spcBef>
                  <a:spcAft>
                    <a:spcPct val="0"/>
                  </a:spcAft>
                </a:pPr>
                <a:endParaRPr>
                  <a:solidFill>
                    <a:prstClr val="black"/>
                  </a:solidFill>
                  <a:latin typeface="Arial" charset="0"/>
                  <a:ea typeface="宋体" pitchFamily="2" charset="-122"/>
                </a:endParaRPr>
              </a:p>
            </p:txBody>
          </p:sp>
        </p:grpSp>
        <p:sp>
          <p:nvSpPr>
            <p:cNvPr id="194" name="ïş1îḓe">
              <a:extLst>
                <a:ext uri="{FF2B5EF4-FFF2-40B4-BE49-F238E27FC236}">
                  <a16:creationId xmlns:a16="http://schemas.microsoft.com/office/drawing/2014/main" id="{240B961D-DE70-4A54-BE2F-B0CFF1101BCD}"/>
                </a:ext>
              </a:extLst>
            </p:cNvPr>
            <p:cNvSpPr txBox="1"/>
            <p:nvPr/>
          </p:nvSpPr>
          <p:spPr>
            <a:xfrm>
              <a:off x="1847527" y="4365104"/>
              <a:ext cx="1584176" cy="472009"/>
            </a:xfrm>
            <a:prstGeom prst="rect">
              <a:avLst/>
            </a:prstGeom>
            <a:noFill/>
          </p:spPr>
          <p:txBody>
            <a:bodyPr wrap="none" rtlCol="0">
              <a:prstTxWarp prst="textPlain">
                <a:avLst/>
              </a:prstTxWarp>
              <a:spAutoFit/>
            </a:bodyPr>
            <a:lstStyle/>
            <a:p>
              <a:pPr fontAlgn="base">
                <a:spcBef>
                  <a:spcPct val="0"/>
                </a:spcBef>
                <a:spcAft>
                  <a:spcPct val="0"/>
                </a:spcAft>
              </a:pPr>
              <a:r>
                <a:rPr lang="en-US" altLang="zh-CN" b="1" dirty="0">
                  <a:solidFill>
                    <a:prstClr val="white"/>
                  </a:solidFill>
                  <a:latin typeface="Arial" charset="0"/>
                  <a:ea typeface="宋体" pitchFamily="2" charset="-122"/>
                </a:rPr>
                <a:t>Business Background</a:t>
              </a:r>
              <a:endParaRPr lang="zh-CN" altLang="en-US" b="1" dirty="0">
                <a:solidFill>
                  <a:prstClr val="white"/>
                </a:solidFill>
                <a:latin typeface="Arial" charset="0"/>
                <a:ea typeface="宋体" pitchFamily="2" charset="-122"/>
              </a:endParaRPr>
            </a:p>
          </p:txBody>
        </p:sp>
      </p:grpSp>
      <p:sp>
        <p:nvSpPr>
          <p:cNvPr id="367" name="矩形 366">
            <a:extLst>
              <a:ext uri="{FF2B5EF4-FFF2-40B4-BE49-F238E27FC236}">
                <a16:creationId xmlns:a16="http://schemas.microsoft.com/office/drawing/2014/main" id="{582A3A7F-85F9-4EBA-AD4C-8AD53FE578BC}"/>
              </a:ext>
            </a:extLst>
          </p:cNvPr>
          <p:cNvSpPr/>
          <p:nvPr/>
        </p:nvSpPr>
        <p:spPr>
          <a:xfrm>
            <a:off x="5181521" y="2303219"/>
            <a:ext cx="5704455" cy="2947025"/>
          </a:xfrm>
          <a:prstGeom prst="rect">
            <a:avLst/>
          </a:prstGeom>
        </p:spPr>
        <p:txBody>
          <a:bodyPr wrap="square">
            <a:spAutoFit/>
          </a:bodyPr>
          <a:lstStyle/>
          <a:p>
            <a:pPr fontAlgn="base">
              <a:lnSpc>
                <a:spcPct val="150000"/>
              </a:lnSpc>
              <a:spcBef>
                <a:spcPct val="0"/>
              </a:spcBef>
              <a:spcAft>
                <a:spcPct val="0"/>
              </a:spcAft>
            </a:pPr>
            <a:r>
              <a:rPr lang="zh-CN" altLang="en-US" dirty="0">
                <a:solidFill>
                  <a:prstClr val="black"/>
                </a:solidFill>
                <a:latin typeface="Arial" charset="0"/>
                <a:ea typeface="宋体" pitchFamily="2" charset="-122"/>
              </a:rPr>
              <a:t>地震真的越来越频繁了吗？</a:t>
            </a:r>
          </a:p>
          <a:p>
            <a:pPr fontAlgn="base">
              <a:lnSpc>
                <a:spcPct val="150000"/>
              </a:lnSpc>
              <a:spcBef>
                <a:spcPct val="0"/>
              </a:spcBef>
              <a:spcAft>
                <a:spcPct val="0"/>
              </a:spcAft>
            </a:pPr>
            <a:r>
              <a:rPr lang="zh-CN" altLang="en-US" dirty="0">
                <a:solidFill>
                  <a:prstClr val="black"/>
                </a:solidFill>
                <a:latin typeface="Arial" charset="0"/>
                <a:ea typeface="宋体" pitchFamily="2" charset="-122"/>
              </a:rPr>
              <a:t>近年来，海地、印度尼西亚、智利、加利福尼亚州和汶川等地相继发生了大地震，可能会给人一种地震活动正在增加的印象。事实上，过去二十年的地震统计数据表明情况并非如此。平均每年大约有 </a:t>
            </a:r>
            <a:r>
              <a:rPr lang="en-US" altLang="zh-CN" dirty="0">
                <a:solidFill>
                  <a:prstClr val="black"/>
                </a:solidFill>
                <a:latin typeface="Arial" charset="0"/>
                <a:ea typeface="宋体" pitchFamily="2" charset="-122"/>
              </a:rPr>
              <a:t>15 </a:t>
            </a:r>
            <a:r>
              <a:rPr lang="zh-CN" altLang="en-US" dirty="0">
                <a:solidFill>
                  <a:prstClr val="black"/>
                </a:solidFill>
                <a:latin typeface="Arial" charset="0"/>
                <a:ea typeface="宋体" pitchFamily="2" charset="-122"/>
              </a:rPr>
              <a:t>次 </a:t>
            </a:r>
            <a:r>
              <a:rPr lang="en-US" altLang="zh-CN" dirty="0">
                <a:solidFill>
                  <a:prstClr val="black"/>
                </a:solidFill>
                <a:latin typeface="Arial" charset="0"/>
                <a:ea typeface="宋体" pitchFamily="2" charset="-122"/>
              </a:rPr>
              <a:t>7 </a:t>
            </a:r>
            <a:r>
              <a:rPr lang="zh-CN" altLang="en-US" dirty="0">
                <a:solidFill>
                  <a:prstClr val="black"/>
                </a:solidFill>
                <a:latin typeface="Arial" charset="0"/>
                <a:ea typeface="宋体" pitchFamily="2" charset="-122"/>
              </a:rPr>
              <a:t>级或更大的地震。与任何准随机现象一样，每年地震的数量与这个平均值略有不同，但总的来说，没有显著的变化。 </a:t>
            </a:r>
          </a:p>
        </p:txBody>
      </p:sp>
    </p:spTree>
    <p:extLst>
      <p:ext uri="{BB962C8B-B14F-4D97-AF65-F5344CB8AC3E}">
        <p14:creationId xmlns:p14="http://schemas.microsoft.com/office/powerpoint/2010/main" val="978634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537211" y="247784"/>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7.2 </a:t>
            </a:r>
            <a:r>
              <a:rPr lang="zh-CN" altLang="en-US" sz="1400" dirty="0">
                <a:solidFill>
                  <a:schemeClr val="bg1"/>
                </a:solidFill>
                <a:latin typeface="宋体" panose="02010600030101010101" pitchFamily="2" charset="-122"/>
                <a:ea typeface="宋体" panose="02010600030101010101" pitchFamily="2" charset="-122"/>
                <a:sym typeface="+mn-ea"/>
              </a:rPr>
              <a:t>数据故事的需求分析</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328255" y="389861"/>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数据分析</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0" name="矩形 189">
            <a:extLst>
              <a:ext uri="{FF2B5EF4-FFF2-40B4-BE49-F238E27FC236}">
                <a16:creationId xmlns:a16="http://schemas.microsoft.com/office/drawing/2014/main" id="{B2A41997-7AA2-4016-9FAE-950CDFE773E4}"/>
              </a:ext>
            </a:extLst>
          </p:cNvPr>
          <p:cNvSpPr/>
          <p:nvPr/>
        </p:nvSpPr>
        <p:spPr>
          <a:xfrm>
            <a:off x="515074" y="1211774"/>
            <a:ext cx="10549172" cy="5052217"/>
          </a:xfrm>
          <a:prstGeom prst="rect">
            <a:avLst/>
          </a:prstGeom>
        </p:spPr>
        <p:txBody>
          <a:bodyPr wrap="square">
            <a:spAutoFit/>
          </a:bodyPr>
          <a:lstStyle/>
          <a:p>
            <a:pPr marL="342900" indent="-342900" algn="just" fontAlgn="base">
              <a:lnSpc>
                <a:spcPct val="120000"/>
              </a:lnSpc>
              <a:spcBef>
                <a:spcPct val="0"/>
              </a:spcBef>
              <a:spcAft>
                <a:spcPct val="0"/>
              </a:spcAft>
              <a:buFont typeface="Wingdings" pitchFamily="2" charset="2"/>
              <a:buChar char=""/>
            </a:pPr>
            <a:r>
              <a:rPr lang="zh-CN" altLang="zh-CN" b="1" kern="100" dirty="0">
                <a:solidFill>
                  <a:srgbClr val="44546A"/>
                </a:solidFill>
                <a:latin typeface="Times New Roman" panose="02020603050405020304" pitchFamily="18" charset="0"/>
                <a:ea typeface="宋体" pitchFamily="2" charset="-122"/>
                <a:cs typeface="Times New Roman" panose="02020603050405020304" pitchFamily="18" charset="0"/>
              </a:rPr>
              <a:t>描述性分析</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主要回答</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是什么</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的问题，主要关注的是</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已发生了什么？</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。通常，描述性分析是数据理解的第一步，主要采用描述性统计分析方法。描述性分析是诊断性分析的基础。</a:t>
            </a:r>
            <a:endParaRPr lang="zh-CN" altLang="zh-CN" kern="100" dirty="0">
              <a:solidFill>
                <a:prstClr val="black"/>
              </a:solidFill>
              <a:cs typeface="Times New Roman" panose="02020603050405020304" pitchFamily="18" charset="0"/>
            </a:endParaRPr>
          </a:p>
          <a:p>
            <a:pPr marL="342900" indent="-342900" algn="just" fontAlgn="base">
              <a:lnSpc>
                <a:spcPct val="120000"/>
              </a:lnSpc>
              <a:spcBef>
                <a:spcPct val="0"/>
              </a:spcBef>
              <a:spcAft>
                <a:spcPct val="0"/>
              </a:spcAft>
              <a:buFont typeface="Wingdings" pitchFamily="2" charset="2"/>
              <a:buChar char=""/>
            </a:pPr>
            <a:r>
              <a:rPr lang="zh-CN" altLang="zh-CN" b="1" kern="100" dirty="0">
                <a:solidFill>
                  <a:srgbClr val="44546A"/>
                </a:solidFill>
                <a:latin typeface="Times New Roman" panose="02020603050405020304" pitchFamily="18" charset="0"/>
                <a:ea typeface="宋体" pitchFamily="2" charset="-122"/>
                <a:cs typeface="Times New Roman" panose="02020603050405020304" pitchFamily="18" charset="0"/>
              </a:rPr>
              <a:t>诊断性分析</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主要回答的是</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为什么</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的问题，主要关注的是</a:t>
            </a:r>
            <a:r>
              <a:rPr lang="en-US" altLang="zh-CN" kern="100" dirty="0">
                <a:solidFill>
                  <a:prstClr val="black"/>
                </a:solidFill>
                <a:latin typeface="Times New Roman" panose="02020603050405020304" pitchFamily="18" charset="0"/>
                <a:cs typeface="Times New Roman" panose="02020603050405020304" pitchFamily="18" charset="0"/>
              </a:rPr>
              <a:t> “</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为什么发生？</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。诊断性分析是对描述性分析的进一步理解，通常采用关联分析和因果分析法。描述性分析和诊断性分析是预测性分析的基础。</a:t>
            </a:r>
            <a:endParaRPr lang="zh-CN" altLang="zh-CN" kern="100" dirty="0">
              <a:solidFill>
                <a:prstClr val="black"/>
              </a:solidFill>
              <a:cs typeface="Times New Roman" panose="02020603050405020304" pitchFamily="18" charset="0"/>
            </a:endParaRPr>
          </a:p>
          <a:p>
            <a:pPr marL="342900" indent="-342900" algn="just" fontAlgn="base">
              <a:lnSpc>
                <a:spcPct val="120000"/>
              </a:lnSpc>
              <a:spcBef>
                <a:spcPct val="0"/>
              </a:spcBef>
              <a:spcAft>
                <a:spcPct val="0"/>
              </a:spcAft>
              <a:buFont typeface="Wingdings" pitchFamily="2" charset="2"/>
              <a:buChar char=""/>
            </a:pPr>
            <a:r>
              <a:rPr lang="zh-CN" altLang="zh-CN" b="1" kern="100" dirty="0">
                <a:solidFill>
                  <a:srgbClr val="44546A"/>
                </a:solidFill>
                <a:latin typeface="Times New Roman" panose="02020603050405020304" pitchFamily="18" charset="0"/>
                <a:ea typeface="宋体" pitchFamily="2" charset="-122"/>
                <a:cs typeface="Times New Roman" panose="02020603050405020304" pitchFamily="18" charset="0"/>
              </a:rPr>
              <a:t>预测性分析</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主要回答的是</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将要发生什么？</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，通常采用分类分析方法和趋势分析方法，预测性分析是规范性分析的基础。</a:t>
            </a:r>
            <a:endParaRPr lang="zh-CN" altLang="zh-CN" kern="100" dirty="0">
              <a:solidFill>
                <a:prstClr val="black"/>
              </a:solidFill>
              <a:cs typeface="Times New Roman" panose="02020603050405020304" pitchFamily="18" charset="0"/>
            </a:endParaRPr>
          </a:p>
          <a:p>
            <a:pPr marL="342900" indent="-342900" algn="just" fontAlgn="base">
              <a:lnSpc>
                <a:spcPct val="120000"/>
              </a:lnSpc>
              <a:spcBef>
                <a:spcPct val="0"/>
              </a:spcBef>
              <a:spcAft>
                <a:spcPct val="0"/>
              </a:spcAft>
              <a:buFont typeface="Wingdings" pitchFamily="2" charset="2"/>
              <a:buChar char=""/>
            </a:pPr>
            <a:r>
              <a:rPr lang="zh-CN" altLang="zh-CN" b="1" kern="100" dirty="0">
                <a:solidFill>
                  <a:srgbClr val="44546A"/>
                </a:solidFill>
                <a:latin typeface="Times New Roman" panose="02020603050405020304" pitchFamily="18" charset="0"/>
                <a:ea typeface="宋体" pitchFamily="2" charset="-122"/>
                <a:cs typeface="Times New Roman" panose="02020603050405020304" pitchFamily="18" charset="0"/>
              </a:rPr>
              <a:t>规范性分析</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主要关注的是</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模拟与优化</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的问题，即</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如何从即将发生的事情中受惠</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以及</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如何优化将要发生的事情</a:t>
            </a:r>
            <a:r>
              <a:rPr lang="en-US" altLang="zh-CN" kern="100" dirty="0">
                <a:solidFill>
                  <a:prstClr val="black"/>
                </a:solidFill>
                <a:latin typeface="Times New Roman" panose="02020603050405020304" pitchFamily="18" charset="0"/>
                <a:cs typeface="Times New Roman" panose="02020603050405020304" pitchFamily="18" charset="0"/>
              </a:rPr>
              <a:t>”</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通常采用运筹学、模拟与仿真技术进行规范性分析，规范性分析是数据分析的最高阶段。在这一步骤中，数据科学家需要按照受众的需求进行有效的数据分析，并从分析结果中获取有价值的数据洞察，数据分析环节是生成数据故事的基石。</a:t>
            </a:r>
            <a:endParaRPr lang="en-US" altLang="zh-CN" kern="100" dirty="0">
              <a:solidFill>
                <a:prstClr val="black"/>
              </a:solidFill>
              <a:latin typeface="Times New Roman" panose="02020603050405020304" pitchFamily="18" charset="0"/>
              <a:ea typeface="宋体" pitchFamily="2" charset="-122"/>
              <a:cs typeface="Times New Roman" panose="02020603050405020304" pitchFamily="18" charset="0"/>
            </a:endParaRPr>
          </a:p>
          <a:p>
            <a:pPr algn="just" fontAlgn="base">
              <a:lnSpc>
                <a:spcPct val="120000"/>
              </a:lnSpc>
              <a:spcBef>
                <a:spcPct val="0"/>
              </a:spcBef>
              <a:spcAft>
                <a:spcPct val="0"/>
              </a:spcAft>
            </a:pPr>
            <a:endParaRPr lang="en-US" altLang="zh-CN" kern="100" dirty="0">
              <a:solidFill>
                <a:prstClr val="black"/>
              </a:solidFill>
              <a:latin typeface="Times New Roman" panose="02020603050405020304" pitchFamily="18" charset="0"/>
              <a:ea typeface="宋体" pitchFamily="2" charset="-122"/>
              <a:cs typeface="Times New Roman" panose="02020603050405020304" pitchFamily="18" charset="0"/>
            </a:endParaRPr>
          </a:p>
          <a:p>
            <a:pPr algn="just" fontAlgn="base">
              <a:lnSpc>
                <a:spcPct val="120000"/>
              </a:lnSpc>
              <a:spcBef>
                <a:spcPct val="0"/>
              </a:spcBef>
              <a:spcAft>
                <a:spcPct val="0"/>
              </a:spcAft>
            </a:pPr>
            <a:r>
              <a:rPr lang="zh-CN" altLang="zh-CN" b="1" kern="100" dirty="0">
                <a:solidFill>
                  <a:srgbClr val="44546A"/>
                </a:solidFill>
                <a:latin typeface="Times New Roman" panose="02020603050405020304" pitchFamily="18" charset="0"/>
                <a:ea typeface="宋体" pitchFamily="2" charset="-122"/>
                <a:cs typeface="Times New Roman" panose="02020603050405020304" pitchFamily="18" charset="0"/>
              </a:rPr>
              <a:t>本案例旨在回答“大地震是不是发生得越来越频繁”的问题</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，分析过程是通过对收集到的历史数据进行统计以获得反映客观现象的结果，属于</a:t>
            </a:r>
            <a:r>
              <a:rPr lang="zh-CN" altLang="zh-CN" b="1" kern="100" dirty="0">
                <a:solidFill>
                  <a:srgbClr val="44546A"/>
                </a:solidFill>
                <a:latin typeface="Times New Roman" panose="02020603050405020304" pitchFamily="18" charset="0"/>
                <a:ea typeface="宋体" pitchFamily="2" charset="-122"/>
                <a:cs typeface="Times New Roman" panose="02020603050405020304" pitchFamily="18" charset="0"/>
              </a:rPr>
              <a:t>描述性分析的范畴</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。在</a:t>
            </a:r>
            <a:r>
              <a:rPr lang="en-US" altLang="zh-CN" kern="100" dirty="0">
                <a:solidFill>
                  <a:prstClr val="black"/>
                </a:solidFill>
                <a:latin typeface="Times New Roman" panose="02020603050405020304" pitchFamily="18" charset="0"/>
                <a:cs typeface="Times New Roman" panose="02020603050405020304" pitchFamily="18" charset="0"/>
              </a:rPr>
              <a:t>Tableau</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的工作表中展开分析，发现虽然地震的总体数量呈上升趋势，但大地震的数量上升趋势不明显。</a:t>
            </a:r>
            <a:endParaRPr lang="zh-CN" altLang="zh-CN" kern="100" dirty="0">
              <a:solidFill>
                <a:prstClr val="black"/>
              </a:solidFill>
              <a:cs typeface="Times New Roman" panose="02020603050405020304" pitchFamily="18" charset="0"/>
            </a:endParaRPr>
          </a:p>
        </p:txBody>
      </p:sp>
    </p:spTree>
    <p:extLst>
      <p:ext uri="{BB962C8B-B14F-4D97-AF65-F5344CB8AC3E}">
        <p14:creationId xmlns:p14="http://schemas.microsoft.com/office/powerpoint/2010/main" val="1677258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3"/>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4"/>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5"/>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7.2 </a:t>
            </a:r>
            <a:r>
              <a:rPr lang="zh-CN" altLang="en-US" sz="1400" dirty="0">
                <a:solidFill>
                  <a:schemeClr val="bg1"/>
                </a:solidFill>
                <a:latin typeface="宋体" panose="02010600030101010101" pitchFamily="2" charset="-122"/>
                <a:ea typeface="宋体" panose="02010600030101010101" pitchFamily="2" charset="-122"/>
                <a:sym typeface="+mn-ea"/>
              </a:rPr>
              <a:t>数据故事的需求分析</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40152" y="434975"/>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故事化目的</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33" name="矩形 32">
            <a:extLst>
              <a:ext uri="{FF2B5EF4-FFF2-40B4-BE49-F238E27FC236}">
                <a16:creationId xmlns:a16="http://schemas.microsoft.com/office/drawing/2014/main" id="{B1C87FD7-AC24-41D7-AF1D-612D8FC1151B}"/>
              </a:ext>
            </a:extLst>
          </p:cNvPr>
          <p:cNvSpPr/>
          <p:nvPr/>
        </p:nvSpPr>
        <p:spPr>
          <a:xfrm>
            <a:off x="1545590" y="2060848"/>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zh-CN" altLang="en-US" sz="2400" b="1" dirty="0">
                <a:solidFill>
                  <a:prstClr val="white"/>
                </a:solidFill>
                <a:latin typeface="Arial"/>
                <a:ea typeface="宋体"/>
              </a:rPr>
              <a:t>向受众解释数据分析的结果。</a:t>
            </a:r>
          </a:p>
        </p:txBody>
      </p:sp>
      <p:sp>
        <p:nvSpPr>
          <p:cNvPr id="34" name="矩形 33">
            <a:extLst>
              <a:ext uri="{FF2B5EF4-FFF2-40B4-BE49-F238E27FC236}">
                <a16:creationId xmlns:a16="http://schemas.microsoft.com/office/drawing/2014/main" id="{B5AECAE7-375F-4FD1-90AA-2CA5A46922FC}"/>
              </a:ext>
            </a:extLst>
          </p:cNvPr>
          <p:cNvSpPr/>
          <p:nvPr/>
        </p:nvSpPr>
        <p:spPr>
          <a:xfrm>
            <a:off x="6584423" y="3152586"/>
            <a:ext cx="4408121"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zh-CN" altLang="en-US" sz="2400" b="1" dirty="0">
                <a:solidFill>
                  <a:prstClr val="white"/>
                </a:solidFill>
                <a:latin typeface="Arial"/>
                <a:ea typeface="宋体"/>
              </a:rPr>
              <a:t>说服受众接受数据分析的结果 。</a:t>
            </a:r>
          </a:p>
        </p:txBody>
      </p:sp>
      <p:sp>
        <p:nvSpPr>
          <p:cNvPr id="35" name="矩形 34">
            <a:extLst>
              <a:ext uri="{FF2B5EF4-FFF2-40B4-BE49-F238E27FC236}">
                <a16:creationId xmlns:a16="http://schemas.microsoft.com/office/drawing/2014/main" id="{7BAA9F30-4B43-452A-8EA9-0969E58E0263}"/>
              </a:ext>
            </a:extLst>
          </p:cNvPr>
          <p:cNvSpPr/>
          <p:nvPr/>
        </p:nvSpPr>
        <p:spPr>
          <a:xfrm>
            <a:off x="1528223" y="4237284"/>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pPr>
            <a:r>
              <a:rPr lang="zh-CN" altLang="en-US" sz="2400" b="1" dirty="0">
                <a:solidFill>
                  <a:prstClr val="white"/>
                </a:solidFill>
                <a:latin typeface="Arial"/>
                <a:ea typeface="宋体"/>
              </a:rPr>
              <a:t>使受众信任数据分析的结果 。</a:t>
            </a:r>
          </a:p>
        </p:txBody>
      </p:sp>
      <p:grpSp>
        <p:nvGrpSpPr>
          <p:cNvPr id="36" name="2c609717-2a1b-40cf-ba34-bc8fd6ca02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A23F462-D979-48AB-8E33-B1A8F62C4CAE}"/>
              </a:ext>
            </a:extLst>
          </p:cNvPr>
          <p:cNvGrpSpPr>
            <a:grpSpLocks noChangeAspect="1"/>
          </p:cNvGrpSpPr>
          <p:nvPr>
            <p:custDataLst>
              <p:tags r:id="rId1"/>
            </p:custDataLst>
          </p:nvPr>
        </p:nvGrpSpPr>
        <p:grpSpPr>
          <a:xfrm>
            <a:off x="1214555" y="1521050"/>
            <a:ext cx="7001544" cy="4235000"/>
            <a:chOff x="1214555" y="1521050"/>
            <a:chExt cx="7001544" cy="4235000"/>
          </a:xfrm>
        </p:grpSpPr>
        <p:sp>
          <p:nvSpPr>
            <p:cNvPr id="37" name="îšlîdé">
              <a:extLst>
                <a:ext uri="{FF2B5EF4-FFF2-40B4-BE49-F238E27FC236}">
                  <a16:creationId xmlns:a16="http://schemas.microsoft.com/office/drawing/2014/main" id="{8F8B7CC8-9236-4D32-AA84-F399375C446F}"/>
                </a:ext>
              </a:extLst>
            </p:cNvPr>
            <p:cNvSpPr/>
            <p:nvPr/>
          </p:nvSpPr>
          <p:spPr>
            <a:xfrm rot="10800000">
              <a:off x="6098599" y="1521050"/>
              <a:ext cx="2117500" cy="2117500"/>
            </a:xfrm>
            <a:custGeom>
              <a:avLst/>
              <a:gdLst>
                <a:gd name="connsiteX0" fmla="*/ 1221434 w 2442868"/>
                <a:gd name="connsiteY0" fmla="*/ 2442868 h 2442868"/>
                <a:gd name="connsiteX1" fmla="*/ 0 w 2442868"/>
                <a:gd name="connsiteY1" fmla="*/ 1221434 h 2442868"/>
                <a:gd name="connsiteX2" fmla="*/ 1 w 2442868"/>
                <a:gd name="connsiteY2" fmla="*/ 1221434 h 2442868"/>
                <a:gd name="connsiteX3" fmla="*/ 1221435 w 2442868"/>
                <a:gd name="connsiteY3" fmla="*/ 0 h 2442868"/>
                <a:gd name="connsiteX4" fmla="*/ 1493563 w 2442868"/>
                <a:gd name="connsiteY4" fmla="*/ 0 h 2442868"/>
                <a:gd name="connsiteX5" fmla="*/ 1396545 w 2442868"/>
                <a:gd name="connsiteY5" fmla="*/ 4899 h 2442868"/>
                <a:gd name="connsiteX6" fmla="*/ 544335 w 2442868"/>
                <a:gd name="connsiteY6" fmla="*/ 949265 h 2442868"/>
                <a:gd name="connsiteX7" fmla="*/ 544334 w 2442868"/>
                <a:gd name="connsiteY7" fmla="*/ 949265 h 2442868"/>
                <a:gd name="connsiteX8" fmla="*/ 1493601 w 2442868"/>
                <a:gd name="connsiteY8" fmla="*/ 1898532 h 2442868"/>
                <a:gd name="connsiteX9" fmla="*/ 2442868 w 2442868"/>
                <a:gd name="connsiteY9" fmla="*/ 949265 h 2442868"/>
                <a:gd name="connsiteX10" fmla="*/ 2442868 w 2442868"/>
                <a:gd name="connsiteY10" fmla="*/ 1221434 h 2442868"/>
                <a:gd name="connsiteX11" fmla="*/ 1221434 w 2442868"/>
                <a:gd name="connsiteY11" fmla="*/ 2442868 h 24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868" h="2442868">
                  <a:moveTo>
                    <a:pt x="1221434" y="2442868"/>
                  </a:moveTo>
                  <a:cubicBezTo>
                    <a:pt x="546855" y="2442868"/>
                    <a:pt x="0" y="1896013"/>
                    <a:pt x="0" y="1221434"/>
                  </a:cubicBezTo>
                  <a:lnTo>
                    <a:pt x="1" y="1221434"/>
                  </a:lnTo>
                  <a:cubicBezTo>
                    <a:pt x="1" y="546855"/>
                    <a:pt x="546856" y="0"/>
                    <a:pt x="1221435" y="0"/>
                  </a:cubicBezTo>
                  <a:lnTo>
                    <a:pt x="1493563" y="0"/>
                  </a:lnTo>
                  <a:lnTo>
                    <a:pt x="1396545" y="4899"/>
                  </a:lnTo>
                  <a:cubicBezTo>
                    <a:pt x="917871" y="53511"/>
                    <a:pt x="544335" y="457766"/>
                    <a:pt x="544335" y="949265"/>
                  </a:cubicBezTo>
                  <a:lnTo>
                    <a:pt x="544334" y="949265"/>
                  </a:lnTo>
                  <a:cubicBezTo>
                    <a:pt x="544334" y="1473531"/>
                    <a:pt x="969335" y="1898532"/>
                    <a:pt x="1493601" y="1898532"/>
                  </a:cubicBezTo>
                  <a:cubicBezTo>
                    <a:pt x="2017867" y="1898532"/>
                    <a:pt x="2442868" y="1473531"/>
                    <a:pt x="2442868" y="949265"/>
                  </a:cubicBezTo>
                  <a:lnTo>
                    <a:pt x="2442868" y="1221434"/>
                  </a:lnTo>
                  <a:cubicBezTo>
                    <a:pt x="2442868" y="1896013"/>
                    <a:pt x="1896013" y="2442868"/>
                    <a:pt x="1221434" y="2442868"/>
                  </a:cubicBezTo>
                  <a:close/>
                </a:path>
              </a:pathLst>
            </a:custGeom>
            <a:solidFill>
              <a:sysClr val="window" lastClr="FFFFFF">
                <a:lumMod val="85000"/>
              </a:sysClr>
            </a:solidFill>
            <a:ln w="48000" cap="flat" cmpd="thickThin" algn="ctr">
              <a:noFill/>
              <a:prstDash val="solid"/>
            </a:ln>
            <a:effectLst/>
          </p:spPr>
          <p:txBody>
            <a:bodyPr wrap="square" lIns="91440" tIns="45720" rIns="91440" bIns="45720" anchor="ctr">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Arial"/>
                <a:ea typeface="宋体"/>
                <a:cs typeface="+mn-cs"/>
              </a:endParaRPr>
            </a:p>
          </p:txBody>
        </p:sp>
        <p:sp>
          <p:nvSpPr>
            <p:cNvPr id="38" name="íṥľíḍe">
              <a:extLst>
                <a:ext uri="{FF2B5EF4-FFF2-40B4-BE49-F238E27FC236}">
                  <a16:creationId xmlns:a16="http://schemas.microsoft.com/office/drawing/2014/main" id="{DA5B4C75-D476-42C2-9B95-282A19792DCB}"/>
                </a:ext>
              </a:extLst>
            </p:cNvPr>
            <p:cNvSpPr/>
            <p:nvPr/>
          </p:nvSpPr>
          <p:spPr bwMode="auto">
            <a:xfrm>
              <a:off x="5081544" y="2627986"/>
              <a:ext cx="476186" cy="537419"/>
            </a:xfrm>
            <a:custGeom>
              <a:avLst/>
              <a:gdLst>
                <a:gd name="connsiteX0" fmla="*/ 70443 w 476186"/>
                <a:gd name="connsiteY0" fmla="*/ 350275 h 537419"/>
                <a:gd name="connsiteX1" fmla="*/ 81168 w 476186"/>
                <a:gd name="connsiteY1" fmla="*/ 357142 h 537419"/>
                <a:gd name="connsiteX2" fmla="*/ 78076 w 476186"/>
                <a:gd name="connsiteY2" fmla="*/ 381127 h 537419"/>
                <a:gd name="connsiteX3" fmla="*/ 34014 w 476186"/>
                <a:gd name="connsiteY3" fmla="*/ 435288 h 537419"/>
                <a:gd name="connsiteX4" fmla="*/ 238093 w 476186"/>
                <a:gd name="connsiteY4" fmla="*/ 503375 h 537419"/>
                <a:gd name="connsiteX5" fmla="*/ 442173 w 476186"/>
                <a:gd name="connsiteY5" fmla="*/ 435288 h 537419"/>
                <a:gd name="connsiteX6" fmla="*/ 398110 w 476186"/>
                <a:gd name="connsiteY6" fmla="*/ 381127 h 537419"/>
                <a:gd name="connsiteX7" fmla="*/ 394245 w 476186"/>
                <a:gd name="connsiteY7" fmla="*/ 357142 h 537419"/>
                <a:gd name="connsiteX8" fmla="*/ 418209 w 476186"/>
                <a:gd name="connsiteY8" fmla="*/ 353273 h 537419"/>
                <a:gd name="connsiteX9" fmla="*/ 476186 w 476186"/>
                <a:gd name="connsiteY9" fmla="*/ 435288 h 537419"/>
                <a:gd name="connsiteX10" fmla="*/ 238093 w 476186"/>
                <a:gd name="connsiteY10" fmla="*/ 537419 h 537419"/>
                <a:gd name="connsiteX11" fmla="*/ 0 w 476186"/>
                <a:gd name="connsiteY11" fmla="*/ 435288 h 537419"/>
                <a:gd name="connsiteX12" fmla="*/ 57977 w 476186"/>
                <a:gd name="connsiteY12" fmla="*/ 353273 h 537419"/>
                <a:gd name="connsiteX13" fmla="*/ 70443 w 476186"/>
                <a:gd name="connsiteY13" fmla="*/ 350275 h 537419"/>
                <a:gd name="connsiteX14" fmla="*/ 114324 w 476186"/>
                <a:gd name="connsiteY14" fmla="*/ 241350 h 537419"/>
                <a:gd name="connsiteX15" fmla="*/ 105042 w 476186"/>
                <a:gd name="connsiteY15" fmla="*/ 272292 h 537419"/>
                <a:gd name="connsiteX16" fmla="*/ 90344 w 476186"/>
                <a:gd name="connsiteY16" fmla="*/ 285442 h 537419"/>
                <a:gd name="connsiteX17" fmla="*/ 88797 w 476186"/>
                <a:gd name="connsiteY17" fmla="*/ 286216 h 537419"/>
                <a:gd name="connsiteX18" fmla="*/ 238094 w 476186"/>
                <a:gd name="connsiteY18" fmla="*/ 374402 h 537419"/>
                <a:gd name="connsiteX19" fmla="*/ 390485 w 476186"/>
                <a:gd name="connsiteY19" fmla="*/ 279254 h 537419"/>
                <a:gd name="connsiteX20" fmla="*/ 282187 w 476186"/>
                <a:gd name="connsiteY20" fmla="*/ 297819 h 537419"/>
                <a:gd name="connsiteX21" fmla="*/ 269036 w 476186"/>
                <a:gd name="connsiteY21" fmla="*/ 297819 h 537419"/>
                <a:gd name="connsiteX22" fmla="*/ 114324 w 476186"/>
                <a:gd name="connsiteY22" fmla="*/ 241350 h 537419"/>
                <a:gd name="connsiteX23" fmla="*/ 238094 w 476186"/>
                <a:gd name="connsiteY23" fmla="*/ 34036 h 537419"/>
                <a:gd name="connsiteX24" fmla="*/ 67911 w 476186"/>
                <a:gd name="connsiteY24" fmla="*/ 204219 h 537419"/>
                <a:gd name="connsiteX25" fmla="*/ 80288 w 476186"/>
                <a:gd name="connsiteY25" fmla="*/ 268424 h 537419"/>
                <a:gd name="connsiteX26" fmla="*/ 85703 w 476186"/>
                <a:gd name="connsiteY26" fmla="*/ 269198 h 537419"/>
                <a:gd name="connsiteX27" fmla="*/ 89570 w 476186"/>
                <a:gd name="connsiteY27" fmla="*/ 265330 h 537419"/>
                <a:gd name="connsiteX28" fmla="*/ 101174 w 476186"/>
                <a:gd name="connsiteY28" fmla="*/ 222011 h 537419"/>
                <a:gd name="connsiteX29" fmla="*/ 107362 w 476186"/>
                <a:gd name="connsiteY29" fmla="*/ 215822 h 537419"/>
                <a:gd name="connsiteX30" fmla="*/ 116645 w 476186"/>
                <a:gd name="connsiteY30" fmla="*/ 218916 h 537419"/>
                <a:gd name="connsiteX31" fmla="*/ 269810 w 476186"/>
                <a:gd name="connsiteY31" fmla="*/ 280801 h 537419"/>
                <a:gd name="connsiteX32" fmla="*/ 398994 w 476186"/>
                <a:gd name="connsiteY32" fmla="*/ 258368 h 537419"/>
                <a:gd name="connsiteX33" fmla="*/ 408277 w 476186"/>
                <a:gd name="connsiteY33" fmla="*/ 204219 h 537419"/>
                <a:gd name="connsiteX34" fmla="*/ 238094 w 476186"/>
                <a:gd name="connsiteY34" fmla="*/ 34036 h 537419"/>
                <a:gd name="connsiteX35" fmla="*/ 238094 w 476186"/>
                <a:gd name="connsiteY35" fmla="*/ 0 h 537419"/>
                <a:gd name="connsiteX36" fmla="*/ 442313 w 476186"/>
                <a:gd name="connsiteY36" fmla="*/ 204219 h 537419"/>
                <a:gd name="connsiteX37" fmla="*/ 238094 w 476186"/>
                <a:gd name="connsiteY37" fmla="*/ 408438 h 537419"/>
                <a:gd name="connsiteX38" fmla="*/ 33874 w 476186"/>
                <a:gd name="connsiteY38" fmla="*/ 204219 h 537419"/>
                <a:gd name="connsiteX39" fmla="*/ 238094 w 476186"/>
                <a:gd name="connsiteY39" fmla="*/ 0 h 53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6186" h="537419">
                  <a:moveTo>
                    <a:pt x="70443" y="350275"/>
                  </a:moveTo>
                  <a:cubicBezTo>
                    <a:pt x="74598" y="350952"/>
                    <a:pt x="78463" y="353273"/>
                    <a:pt x="81168" y="357142"/>
                  </a:cubicBezTo>
                  <a:cubicBezTo>
                    <a:pt x="87353" y="364879"/>
                    <a:pt x="85033" y="375711"/>
                    <a:pt x="78076" y="381127"/>
                  </a:cubicBezTo>
                  <a:cubicBezTo>
                    <a:pt x="46382" y="403565"/>
                    <a:pt x="34014" y="415945"/>
                    <a:pt x="34014" y="435288"/>
                  </a:cubicBezTo>
                  <a:cubicBezTo>
                    <a:pt x="34014" y="484806"/>
                    <a:pt x="91218" y="503375"/>
                    <a:pt x="238093" y="503375"/>
                  </a:cubicBezTo>
                  <a:cubicBezTo>
                    <a:pt x="384969" y="503375"/>
                    <a:pt x="442173" y="484806"/>
                    <a:pt x="442173" y="435288"/>
                  </a:cubicBezTo>
                  <a:cubicBezTo>
                    <a:pt x="442173" y="415945"/>
                    <a:pt x="429031" y="403565"/>
                    <a:pt x="398110" y="381127"/>
                  </a:cubicBezTo>
                  <a:cubicBezTo>
                    <a:pt x="390380" y="375711"/>
                    <a:pt x="388834" y="364879"/>
                    <a:pt x="394245" y="357142"/>
                  </a:cubicBezTo>
                  <a:cubicBezTo>
                    <a:pt x="399656" y="349405"/>
                    <a:pt x="410479" y="347857"/>
                    <a:pt x="418209" y="353273"/>
                  </a:cubicBezTo>
                  <a:cubicBezTo>
                    <a:pt x="445265" y="373390"/>
                    <a:pt x="476186" y="395828"/>
                    <a:pt x="476186" y="435288"/>
                  </a:cubicBezTo>
                  <a:cubicBezTo>
                    <a:pt x="476186" y="529682"/>
                    <a:pt x="353275" y="537419"/>
                    <a:pt x="238093" y="537419"/>
                  </a:cubicBezTo>
                  <a:cubicBezTo>
                    <a:pt x="122912" y="537419"/>
                    <a:pt x="0" y="529682"/>
                    <a:pt x="0" y="435288"/>
                  </a:cubicBezTo>
                  <a:cubicBezTo>
                    <a:pt x="0" y="395828"/>
                    <a:pt x="30921" y="373390"/>
                    <a:pt x="57977" y="353273"/>
                  </a:cubicBezTo>
                  <a:cubicBezTo>
                    <a:pt x="61843" y="350565"/>
                    <a:pt x="66288" y="349598"/>
                    <a:pt x="70443" y="350275"/>
                  </a:cubicBezTo>
                  <a:close/>
                  <a:moveTo>
                    <a:pt x="114324" y="241350"/>
                  </a:moveTo>
                  <a:cubicBezTo>
                    <a:pt x="112004" y="250632"/>
                    <a:pt x="108909" y="263009"/>
                    <a:pt x="105042" y="272292"/>
                  </a:cubicBezTo>
                  <a:cubicBezTo>
                    <a:pt x="101174" y="280801"/>
                    <a:pt x="94985" y="283895"/>
                    <a:pt x="90344" y="285442"/>
                  </a:cubicBezTo>
                  <a:cubicBezTo>
                    <a:pt x="89570" y="285442"/>
                    <a:pt x="89570" y="285442"/>
                    <a:pt x="88797" y="286216"/>
                  </a:cubicBezTo>
                  <a:cubicBezTo>
                    <a:pt x="117419" y="338818"/>
                    <a:pt x="173888" y="374402"/>
                    <a:pt x="238094" y="374402"/>
                  </a:cubicBezTo>
                  <a:cubicBezTo>
                    <a:pt x="304620" y="374402"/>
                    <a:pt x="362637" y="335724"/>
                    <a:pt x="390485" y="279254"/>
                  </a:cubicBezTo>
                  <a:cubicBezTo>
                    <a:pt x="363410" y="287763"/>
                    <a:pt x="320865" y="297819"/>
                    <a:pt x="282187" y="297819"/>
                  </a:cubicBezTo>
                  <a:cubicBezTo>
                    <a:pt x="277545" y="297819"/>
                    <a:pt x="272904" y="297819"/>
                    <a:pt x="269036" y="297819"/>
                  </a:cubicBezTo>
                  <a:cubicBezTo>
                    <a:pt x="181624" y="291631"/>
                    <a:pt x="134437" y="259141"/>
                    <a:pt x="114324" y="241350"/>
                  </a:cubicBezTo>
                  <a:close/>
                  <a:moveTo>
                    <a:pt x="238094" y="34036"/>
                  </a:moveTo>
                  <a:cubicBezTo>
                    <a:pt x="143720" y="34036"/>
                    <a:pt x="67911" y="110618"/>
                    <a:pt x="67911" y="204219"/>
                  </a:cubicBezTo>
                  <a:cubicBezTo>
                    <a:pt x="67911" y="227426"/>
                    <a:pt x="72552" y="249085"/>
                    <a:pt x="80288" y="268424"/>
                  </a:cubicBezTo>
                  <a:cubicBezTo>
                    <a:pt x="82608" y="269198"/>
                    <a:pt x="84156" y="269198"/>
                    <a:pt x="85703" y="269198"/>
                  </a:cubicBezTo>
                  <a:cubicBezTo>
                    <a:pt x="86476" y="269198"/>
                    <a:pt x="88023" y="268424"/>
                    <a:pt x="89570" y="265330"/>
                  </a:cubicBezTo>
                  <a:cubicBezTo>
                    <a:pt x="96533" y="249859"/>
                    <a:pt x="101174" y="222784"/>
                    <a:pt x="101174" y="222011"/>
                  </a:cubicBezTo>
                  <a:cubicBezTo>
                    <a:pt x="101947" y="218916"/>
                    <a:pt x="104268" y="216596"/>
                    <a:pt x="107362" y="215822"/>
                  </a:cubicBezTo>
                  <a:cubicBezTo>
                    <a:pt x="110457" y="215049"/>
                    <a:pt x="114324" y="215822"/>
                    <a:pt x="116645" y="218916"/>
                  </a:cubicBezTo>
                  <a:cubicBezTo>
                    <a:pt x="116645" y="218916"/>
                    <a:pt x="158417" y="272292"/>
                    <a:pt x="269810" y="280801"/>
                  </a:cubicBezTo>
                  <a:cubicBezTo>
                    <a:pt x="315450" y="283895"/>
                    <a:pt x="372693" y="266877"/>
                    <a:pt x="398994" y="258368"/>
                  </a:cubicBezTo>
                  <a:cubicBezTo>
                    <a:pt x="405182" y="241350"/>
                    <a:pt x="408277" y="223558"/>
                    <a:pt x="408277" y="204219"/>
                  </a:cubicBezTo>
                  <a:cubicBezTo>
                    <a:pt x="408277" y="110618"/>
                    <a:pt x="331694" y="34036"/>
                    <a:pt x="238094" y="34036"/>
                  </a:cubicBezTo>
                  <a:close/>
                  <a:moveTo>
                    <a:pt x="238094" y="0"/>
                  </a:moveTo>
                  <a:cubicBezTo>
                    <a:pt x="351033" y="0"/>
                    <a:pt x="442313" y="91280"/>
                    <a:pt x="442313" y="204219"/>
                  </a:cubicBezTo>
                  <a:cubicBezTo>
                    <a:pt x="442313" y="317158"/>
                    <a:pt x="351033" y="408438"/>
                    <a:pt x="238094" y="408438"/>
                  </a:cubicBezTo>
                  <a:cubicBezTo>
                    <a:pt x="125154" y="408438"/>
                    <a:pt x="33874" y="317158"/>
                    <a:pt x="33874" y="204219"/>
                  </a:cubicBezTo>
                  <a:cubicBezTo>
                    <a:pt x="33874" y="91280"/>
                    <a:pt x="125154" y="0"/>
                    <a:pt x="238094" y="0"/>
                  </a:cubicBezTo>
                  <a:close/>
                </a:path>
              </a:pathLst>
            </a:custGeom>
            <a:solidFill>
              <a:srgbClr val="5B9BD5"/>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wrap="square" lIns="91440" tIns="45720" rIns="91440" bIns="45720" anchor="ctr">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39" name="ïşļíḓé">
              <a:extLst>
                <a:ext uri="{FF2B5EF4-FFF2-40B4-BE49-F238E27FC236}">
                  <a16:creationId xmlns:a16="http://schemas.microsoft.com/office/drawing/2014/main" id="{A4E10B28-8508-4F4E-AC10-33893D4CF292}"/>
                </a:ext>
              </a:extLst>
            </p:cNvPr>
            <p:cNvSpPr/>
            <p:nvPr/>
          </p:nvSpPr>
          <p:spPr bwMode="auto">
            <a:xfrm>
              <a:off x="6706432" y="4318683"/>
              <a:ext cx="565334" cy="433134"/>
            </a:xfrm>
            <a:custGeom>
              <a:avLst/>
              <a:gdLst>
                <a:gd name="T0" fmla="*/ 633 w 718"/>
                <a:gd name="T1" fmla="*/ 0 h 549"/>
                <a:gd name="T2" fmla="*/ 549 w 718"/>
                <a:gd name="T3" fmla="*/ 84 h 549"/>
                <a:gd name="T4" fmla="*/ 578 w 718"/>
                <a:gd name="T5" fmla="*/ 148 h 549"/>
                <a:gd name="T6" fmla="*/ 475 w 718"/>
                <a:gd name="T7" fmla="*/ 302 h 549"/>
                <a:gd name="T8" fmla="*/ 443 w 718"/>
                <a:gd name="T9" fmla="*/ 296 h 549"/>
                <a:gd name="T10" fmla="*/ 369 w 718"/>
                <a:gd name="T11" fmla="*/ 340 h 549"/>
                <a:gd name="T12" fmla="*/ 310 w 718"/>
                <a:gd name="T13" fmla="*/ 305 h 549"/>
                <a:gd name="T14" fmla="*/ 316 w 718"/>
                <a:gd name="T15" fmla="*/ 275 h 549"/>
                <a:gd name="T16" fmla="*/ 232 w 718"/>
                <a:gd name="T17" fmla="*/ 190 h 549"/>
                <a:gd name="T18" fmla="*/ 147 w 718"/>
                <a:gd name="T19" fmla="*/ 275 h 549"/>
                <a:gd name="T20" fmla="*/ 176 w 718"/>
                <a:gd name="T21" fmla="*/ 338 h 549"/>
                <a:gd name="T22" fmla="*/ 133 w 718"/>
                <a:gd name="T23" fmla="*/ 396 h 549"/>
                <a:gd name="T24" fmla="*/ 84 w 718"/>
                <a:gd name="T25" fmla="*/ 380 h 549"/>
                <a:gd name="T26" fmla="*/ 0 w 718"/>
                <a:gd name="T27" fmla="*/ 465 h 549"/>
                <a:gd name="T28" fmla="*/ 84 w 718"/>
                <a:gd name="T29" fmla="*/ 549 h 549"/>
                <a:gd name="T30" fmla="*/ 168 w 718"/>
                <a:gd name="T31" fmla="*/ 465 h 549"/>
                <a:gd name="T32" fmla="*/ 148 w 718"/>
                <a:gd name="T33" fmla="*/ 411 h 549"/>
                <a:gd name="T34" fmla="*/ 194 w 718"/>
                <a:gd name="T35" fmla="*/ 350 h 549"/>
                <a:gd name="T36" fmla="*/ 232 w 718"/>
                <a:gd name="T37" fmla="*/ 359 h 549"/>
                <a:gd name="T38" fmla="*/ 300 w 718"/>
                <a:gd name="T39" fmla="*/ 324 h 549"/>
                <a:gd name="T40" fmla="*/ 361 w 718"/>
                <a:gd name="T41" fmla="*/ 360 h 549"/>
                <a:gd name="T42" fmla="*/ 359 w 718"/>
                <a:gd name="T43" fmla="*/ 380 h 549"/>
                <a:gd name="T44" fmla="*/ 443 w 718"/>
                <a:gd name="T45" fmla="*/ 465 h 549"/>
                <a:gd name="T46" fmla="*/ 528 w 718"/>
                <a:gd name="T47" fmla="*/ 380 h 549"/>
                <a:gd name="T48" fmla="*/ 494 w 718"/>
                <a:gd name="T49" fmla="*/ 313 h 549"/>
                <a:gd name="T50" fmla="*/ 596 w 718"/>
                <a:gd name="T51" fmla="*/ 160 h 549"/>
                <a:gd name="T52" fmla="*/ 633 w 718"/>
                <a:gd name="T53" fmla="*/ 169 h 549"/>
                <a:gd name="T54" fmla="*/ 718 w 718"/>
                <a:gd name="T55" fmla="*/ 84 h 549"/>
                <a:gd name="T56" fmla="*/ 633 w 718"/>
                <a:gd name="T57" fmla="*/ 0 h 549"/>
                <a:gd name="T58" fmla="*/ 84 w 718"/>
                <a:gd name="T59" fmla="*/ 507 h 549"/>
                <a:gd name="T60" fmla="*/ 42 w 718"/>
                <a:gd name="T61" fmla="*/ 465 h 549"/>
                <a:gd name="T62" fmla="*/ 84 w 718"/>
                <a:gd name="T63" fmla="*/ 422 h 549"/>
                <a:gd name="T64" fmla="*/ 126 w 718"/>
                <a:gd name="T65" fmla="*/ 465 h 549"/>
                <a:gd name="T66" fmla="*/ 84 w 718"/>
                <a:gd name="T67" fmla="*/ 507 h 549"/>
                <a:gd name="T68" fmla="*/ 232 w 718"/>
                <a:gd name="T69" fmla="*/ 317 h 549"/>
                <a:gd name="T70" fmla="*/ 190 w 718"/>
                <a:gd name="T71" fmla="*/ 275 h 549"/>
                <a:gd name="T72" fmla="*/ 232 w 718"/>
                <a:gd name="T73" fmla="*/ 233 h 549"/>
                <a:gd name="T74" fmla="*/ 274 w 718"/>
                <a:gd name="T75" fmla="*/ 275 h 549"/>
                <a:gd name="T76" fmla="*/ 232 w 718"/>
                <a:gd name="T77" fmla="*/ 317 h 549"/>
                <a:gd name="T78" fmla="*/ 443 w 718"/>
                <a:gd name="T79" fmla="*/ 422 h 549"/>
                <a:gd name="T80" fmla="*/ 401 w 718"/>
                <a:gd name="T81" fmla="*/ 380 h 549"/>
                <a:gd name="T82" fmla="*/ 443 w 718"/>
                <a:gd name="T83" fmla="*/ 338 h 549"/>
                <a:gd name="T84" fmla="*/ 486 w 718"/>
                <a:gd name="T85" fmla="*/ 380 h 549"/>
                <a:gd name="T86" fmla="*/ 443 w 718"/>
                <a:gd name="T87" fmla="*/ 422 h 549"/>
                <a:gd name="T88" fmla="*/ 633 w 718"/>
                <a:gd name="T89" fmla="*/ 127 h 549"/>
                <a:gd name="T90" fmla="*/ 591 w 718"/>
                <a:gd name="T91" fmla="*/ 84 h 549"/>
                <a:gd name="T92" fmla="*/ 633 w 718"/>
                <a:gd name="T93" fmla="*/ 42 h 549"/>
                <a:gd name="T94" fmla="*/ 675 w 718"/>
                <a:gd name="T95" fmla="*/ 84 h 549"/>
                <a:gd name="T96" fmla="*/ 633 w 718"/>
                <a:gd name="T97" fmla="*/ 12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549">
                  <a:moveTo>
                    <a:pt x="633" y="0"/>
                  </a:moveTo>
                  <a:cubicBezTo>
                    <a:pt x="587" y="0"/>
                    <a:pt x="549" y="38"/>
                    <a:pt x="549" y="84"/>
                  </a:cubicBezTo>
                  <a:cubicBezTo>
                    <a:pt x="549" y="110"/>
                    <a:pt x="561" y="132"/>
                    <a:pt x="578" y="148"/>
                  </a:cubicBezTo>
                  <a:cubicBezTo>
                    <a:pt x="475" y="302"/>
                    <a:pt x="475" y="302"/>
                    <a:pt x="475" y="302"/>
                  </a:cubicBezTo>
                  <a:cubicBezTo>
                    <a:pt x="466" y="298"/>
                    <a:pt x="455" y="296"/>
                    <a:pt x="443" y="296"/>
                  </a:cubicBezTo>
                  <a:cubicBezTo>
                    <a:pt x="411" y="296"/>
                    <a:pt x="383" y="314"/>
                    <a:pt x="369" y="340"/>
                  </a:cubicBezTo>
                  <a:cubicBezTo>
                    <a:pt x="310" y="305"/>
                    <a:pt x="310" y="305"/>
                    <a:pt x="310" y="305"/>
                  </a:cubicBezTo>
                  <a:cubicBezTo>
                    <a:pt x="314" y="296"/>
                    <a:pt x="316" y="285"/>
                    <a:pt x="316" y="275"/>
                  </a:cubicBezTo>
                  <a:cubicBezTo>
                    <a:pt x="316" y="228"/>
                    <a:pt x="278" y="190"/>
                    <a:pt x="232" y="190"/>
                  </a:cubicBezTo>
                  <a:cubicBezTo>
                    <a:pt x="185" y="190"/>
                    <a:pt x="147" y="228"/>
                    <a:pt x="147" y="275"/>
                  </a:cubicBezTo>
                  <a:cubicBezTo>
                    <a:pt x="147" y="300"/>
                    <a:pt x="159" y="322"/>
                    <a:pt x="176" y="338"/>
                  </a:cubicBezTo>
                  <a:cubicBezTo>
                    <a:pt x="133" y="396"/>
                    <a:pt x="133" y="396"/>
                    <a:pt x="133" y="396"/>
                  </a:cubicBezTo>
                  <a:cubicBezTo>
                    <a:pt x="119" y="386"/>
                    <a:pt x="102" y="380"/>
                    <a:pt x="84" y="380"/>
                  </a:cubicBezTo>
                  <a:cubicBezTo>
                    <a:pt x="38" y="380"/>
                    <a:pt x="0" y="418"/>
                    <a:pt x="0" y="465"/>
                  </a:cubicBezTo>
                  <a:cubicBezTo>
                    <a:pt x="0" y="511"/>
                    <a:pt x="38" y="549"/>
                    <a:pt x="84" y="549"/>
                  </a:cubicBezTo>
                  <a:cubicBezTo>
                    <a:pt x="130" y="549"/>
                    <a:pt x="168" y="511"/>
                    <a:pt x="168" y="465"/>
                  </a:cubicBezTo>
                  <a:cubicBezTo>
                    <a:pt x="168" y="444"/>
                    <a:pt x="160" y="425"/>
                    <a:pt x="148" y="411"/>
                  </a:cubicBezTo>
                  <a:cubicBezTo>
                    <a:pt x="194" y="350"/>
                    <a:pt x="194" y="350"/>
                    <a:pt x="194" y="350"/>
                  </a:cubicBezTo>
                  <a:cubicBezTo>
                    <a:pt x="205" y="355"/>
                    <a:pt x="218" y="359"/>
                    <a:pt x="232" y="359"/>
                  </a:cubicBezTo>
                  <a:cubicBezTo>
                    <a:pt x="260" y="359"/>
                    <a:pt x="285" y="345"/>
                    <a:pt x="300" y="324"/>
                  </a:cubicBezTo>
                  <a:cubicBezTo>
                    <a:pt x="361" y="360"/>
                    <a:pt x="361" y="360"/>
                    <a:pt x="361" y="360"/>
                  </a:cubicBezTo>
                  <a:cubicBezTo>
                    <a:pt x="360" y="367"/>
                    <a:pt x="359" y="373"/>
                    <a:pt x="359" y="380"/>
                  </a:cubicBezTo>
                  <a:cubicBezTo>
                    <a:pt x="359" y="427"/>
                    <a:pt x="397" y="465"/>
                    <a:pt x="443" y="465"/>
                  </a:cubicBezTo>
                  <a:cubicBezTo>
                    <a:pt x="490" y="465"/>
                    <a:pt x="528" y="427"/>
                    <a:pt x="528" y="380"/>
                  </a:cubicBezTo>
                  <a:cubicBezTo>
                    <a:pt x="528" y="352"/>
                    <a:pt x="514" y="328"/>
                    <a:pt x="494" y="313"/>
                  </a:cubicBezTo>
                  <a:cubicBezTo>
                    <a:pt x="596" y="160"/>
                    <a:pt x="596" y="160"/>
                    <a:pt x="596" y="160"/>
                  </a:cubicBezTo>
                  <a:cubicBezTo>
                    <a:pt x="607" y="165"/>
                    <a:pt x="620" y="169"/>
                    <a:pt x="633" y="169"/>
                  </a:cubicBezTo>
                  <a:cubicBezTo>
                    <a:pt x="680" y="169"/>
                    <a:pt x="718" y="131"/>
                    <a:pt x="718" y="84"/>
                  </a:cubicBezTo>
                  <a:cubicBezTo>
                    <a:pt x="718" y="38"/>
                    <a:pt x="680" y="0"/>
                    <a:pt x="633" y="0"/>
                  </a:cubicBezTo>
                  <a:close/>
                  <a:moveTo>
                    <a:pt x="84" y="507"/>
                  </a:moveTo>
                  <a:cubicBezTo>
                    <a:pt x="61" y="507"/>
                    <a:pt x="42" y="488"/>
                    <a:pt x="42" y="465"/>
                  </a:cubicBezTo>
                  <a:cubicBezTo>
                    <a:pt x="42" y="441"/>
                    <a:pt x="61" y="422"/>
                    <a:pt x="84" y="422"/>
                  </a:cubicBezTo>
                  <a:cubicBezTo>
                    <a:pt x="107" y="422"/>
                    <a:pt x="126" y="441"/>
                    <a:pt x="126" y="465"/>
                  </a:cubicBezTo>
                  <a:cubicBezTo>
                    <a:pt x="126" y="488"/>
                    <a:pt x="107" y="507"/>
                    <a:pt x="84" y="507"/>
                  </a:cubicBezTo>
                  <a:close/>
                  <a:moveTo>
                    <a:pt x="232" y="317"/>
                  </a:moveTo>
                  <a:cubicBezTo>
                    <a:pt x="209" y="317"/>
                    <a:pt x="190" y="298"/>
                    <a:pt x="190" y="275"/>
                  </a:cubicBezTo>
                  <a:cubicBezTo>
                    <a:pt x="190" y="251"/>
                    <a:pt x="209" y="233"/>
                    <a:pt x="232" y="233"/>
                  </a:cubicBezTo>
                  <a:cubicBezTo>
                    <a:pt x="255" y="233"/>
                    <a:pt x="274" y="251"/>
                    <a:pt x="274" y="275"/>
                  </a:cubicBezTo>
                  <a:cubicBezTo>
                    <a:pt x="274" y="298"/>
                    <a:pt x="255" y="317"/>
                    <a:pt x="232" y="317"/>
                  </a:cubicBezTo>
                  <a:close/>
                  <a:moveTo>
                    <a:pt x="443" y="422"/>
                  </a:moveTo>
                  <a:cubicBezTo>
                    <a:pt x="420" y="422"/>
                    <a:pt x="401" y="403"/>
                    <a:pt x="401" y="380"/>
                  </a:cubicBezTo>
                  <a:cubicBezTo>
                    <a:pt x="401" y="357"/>
                    <a:pt x="420" y="338"/>
                    <a:pt x="443" y="338"/>
                  </a:cubicBezTo>
                  <a:cubicBezTo>
                    <a:pt x="467" y="338"/>
                    <a:pt x="486" y="357"/>
                    <a:pt x="486" y="380"/>
                  </a:cubicBezTo>
                  <a:cubicBezTo>
                    <a:pt x="486" y="403"/>
                    <a:pt x="467" y="422"/>
                    <a:pt x="443" y="422"/>
                  </a:cubicBezTo>
                  <a:close/>
                  <a:moveTo>
                    <a:pt x="633" y="127"/>
                  </a:moveTo>
                  <a:cubicBezTo>
                    <a:pt x="610" y="127"/>
                    <a:pt x="591" y="108"/>
                    <a:pt x="591" y="84"/>
                  </a:cubicBezTo>
                  <a:cubicBezTo>
                    <a:pt x="591" y="61"/>
                    <a:pt x="610" y="42"/>
                    <a:pt x="633" y="42"/>
                  </a:cubicBezTo>
                  <a:cubicBezTo>
                    <a:pt x="657" y="42"/>
                    <a:pt x="675" y="61"/>
                    <a:pt x="675" y="84"/>
                  </a:cubicBezTo>
                  <a:cubicBezTo>
                    <a:pt x="675" y="108"/>
                    <a:pt x="657" y="127"/>
                    <a:pt x="633" y="127"/>
                  </a:cubicBezTo>
                  <a:close/>
                </a:path>
              </a:pathLst>
            </a:custGeom>
            <a:solidFill>
              <a:srgbClr val="5B9BD5"/>
            </a:solidFill>
            <a:ln>
              <a:noFill/>
            </a:ln>
          </p:spPr>
          <p:txBody>
            <a:bodyPr wrap="square" lIns="91440" tIns="45720" rIns="91440" bIns="45720" anchor="ctr">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40" name="ï$ľiḑe">
              <a:extLst>
                <a:ext uri="{FF2B5EF4-FFF2-40B4-BE49-F238E27FC236}">
                  <a16:creationId xmlns:a16="http://schemas.microsoft.com/office/drawing/2014/main" id="{D99B5011-0E21-44B5-B541-E050FC4A17D9}"/>
                </a:ext>
              </a:extLst>
            </p:cNvPr>
            <p:cNvSpPr/>
            <p:nvPr/>
          </p:nvSpPr>
          <p:spPr bwMode="auto">
            <a:xfrm>
              <a:off x="6698484" y="2664141"/>
              <a:ext cx="581227" cy="465106"/>
            </a:xfrm>
            <a:custGeom>
              <a:avLst/>
              <a:gdLst>
                <a:gd name="connsiteX0" fmla="*/ 329149 w 581227"/>
                <a:gd name="connsiteY0" fmla="*/ 135751 h 465106"/>
                <a:gd name="connsiteX1" fmla="*/ 329149 w 581227"/>
                <a:gd name="connsiteY1" fmla="*/ 271295 h 465106"/>
                <a:gd name="connsiteX2" fmla="*/ 406425 w 581227"/>
                <a:gd name="connsiteY2" fmla="*/ 271295 h 465106"/>
                <a:gd name="connsiteX3" fmla="*/ 290511 w 581227"/>
                <a:gd name="connsiteY3" fmla="*/ 465106 h 465106"/>
                <a:gd name="connsiteX4" fmla="*/ 290511 w 581227"/>
                <a:gd name="connsiteY4" fmla="*/ 329976 h 465106"/>
                <a:gd name="connsiteX5" fmla="*/ 213234 w 581227"/>
                <a:gd name="connsiteY5" fmla="*/ 329976 h 465106"/>
                <a:gd name="connsiteX6" fmla="*/ 310184 w 581227"/>
                <a:gd name="connsiteY6" fmla="*/ 0 h 465106"/>
                <a:gd name="connsiteX7" fmla="*/ 464786 w 581227"/>
                <a:gd name="connsiteY7" fmla="*/ 155230 h 465106"/>
                <a:gd name="connsiteX8" fmla="*/ 465275 w 581227"/>
                <a:gd name="connsiteY8" fmla="*/ 155230 h 465106"/>
                <a:gd name="connsiteX9" fmla="*/ 581227 w 581227"/>
                <a:gd name="connsiteY9" fmla="*/ 271774 h 465106"/>
                <a:gd name="connsiteX10" fmla="*/ 465275 w 581227"/>
                <a:gd name="connsiteY10" fmla="*/ 387829 h 465106"/>
                <a:gd name="connsiteX11" fmla="*/ 462829 w 581227"/>
                <a:gd name="connsiteY11" fmla="*/ 387829 h 465106"/>
                <a:gd name="connsiteX12" fmla="*/ 425157 w 581227"/>
                <a:gd name="connsiteY12" fmla="*/ 387829 h 465106"/>
                <a:gd name="connsiteX13" fmla="*/ 406076 w 581227"/>
                <a:gd name="connsiteY13" fmla="*/ 368732 h 465106"/>
                <a:gd name="connsiteX14" fmla="*/ 425157 w 581227"/>
                <a:gd name="connsiteY14" fmla="*/ 349144 h 465106"/>
                <a:gd name="connsiteX15" fmla="*/ 464297 w 581227"/>
                <a:gd name="connsiteY15" fmla="*/ 349144 h 465106"/>
                <a:gd name="connsiteX16" fmla="*/ 466254 w 581227"/>
                <a:gd name="connsiteY16" fmla="*/ 349144 h 465106"/>
                <a:gd name="connsiteX17" fmla="*/ 467232 w 581227"/>
                <a:gd name="connsiteY17" fmla="*/ 349144 h 465106"/>
                <a:gd name="connsiteX18" fmla="*/ 542577 w 581227"/>
                <a:gd name="connsiteY18" fmla="*/ 271774 h 465106"/>
                <a:gd name="connsiteX19" fmla="*/ 465275 w 581227"/>
                <a:gd name="connsiteY19" fmla="*/ 193915 h 465106"/>
                <a:gd name="connsiteX20" fmla="*/ 447662 w 581227"/>
                <a:gd name="connsiteY20" fmla="*/ 196363 h 465106"/>
                <a:gd name="connsiteX21" fmla="*/ 430050 w 581227"/>
                <a:gd name="connsiteY21" fmla="*/ 191466 h 465106"/>
                <a:gd name="connsiteX22" fmla="*/ 424179 w 581227"/>
                <a:gd name="connsiteY22" fmla="*/ 174327 h 465106"/>
                <a:gd name="connsiteX23" fmla="*/ 426136 w 581227"/>
                <a:gd name="connsiteY23" fmla="*/ 155230 h 465106"/>
                <a:gd name="connsiteX24" fmla="*/ 310184 w 581227"/>
                <a:gd name="connsiteY24" fmla="*/ 38685 h 465106"/>
                <a:gd name="connsiteX25" fmla="*/ 194721 w 581227"/>
                <a:gd name="connsiteY25" fmla="*/ 144946 h 465106"/>
                <a:gd name="connsiteX26" fmla="*/ 185914 w 581227"/>
                <a:gd name="connsiteY26" fmla="*/ 159637 h 465106"/>
                <a:gd name="connsiteX27" fmla="*/ 168790 w 581227"/>
                <a:gd name="connsiteY27" fmla="*/ 161596 h 465106"/>
                <a:gd name="connsiteX28" fmla="*/ 135522 w 581227"/>
                <a:gd name="connsiteY28" fmla="*/ 155230 h 465106"/>
                <a:gd name="connsiteX29" fmla="*/ 38650 w 581227"/>
                <a:gd name="connsiteY29" fmla="*/ 252187 h 465106"/>
                <a:gd name="connsiteX30" fmla="*/ 133075 w 581227"/>
                <a:gd name="connsiteY30" fmla="*/ 349144 h 465106"/>
                <a:gd name="connsiteX31" fmla="*/ 134543 w 581227"/>
                <a:gd name="connsiteY31" fmla="*/ 349144 h 465106"/>
                <a:gd name="connsiteX32" fmla="*/ 144328 w 581227"/>
                <a:gd name="connsiteY32" fmla="*/ 349144 h 465106"/>
                <a:gd name="connsiteX33" fmla="*/ 175151 w 581227"/>
                <a:gd name="connsiteY33" fmla="*/ 349144 h 465106"/>
                <a:gd name="connsiteX34" fmla="*/ 194721 w 581227"/>
                <a:gd name="connsiteY34" fmla="*/ 368732 h 465106"/>
                <a:gd name="connsiteX35" fmla="*/ 175151 w 581227"/>
                <a:gd name="connsiteY35" fmla="*/ 387829 h 465106"/>
                <a:gd name="connsiteX36" fmla="*/ 137968 w 581227"/>
                <a:gd name="connsiteY36" fmla="*/ 387829 h 465106"/>
                <a:gd name="connsiteX37" fmla="*/ 135522 w 581227"/>
                <a:gd name="connsiteY37" fmla="*/ 387829 h 465106"/>
                <a:gd name="connsiteX38" fmla="*/ 0 w 581227"/>
                <a:gd name="connsiteY38" fmla="*/ 252187 h 465106"/>
                <a:gd name="connsiteX39" fmla="*/ 135522 w 581227"/>
                <a:gd name="connsiteY39" fmla="*/ 116544 h 465106"/>
                <a:gd name="connsiteX40" fmla="*/ 159984 w 581227"/>
                <a:gd name="connsiteY40" fmla="*/ 118503 h 465106"/>
                <a:gd name="connsiteX41" fmla="*/ 310184 w 581227"/>
                <a:gd name="connsiteY41" fmla="*/ 0 h 46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227" h="465106">
                  <a:moveTo>
                    <a:pt x="329149" y="135751"/>
                  </a:moveTo>
                  <a:lnTo>
                    <a:pt x="329149" y="271295"/>
                  </a:lnTo>
                  <a:lnTo>
                    <a:pt x="406425" y="271295"/>
                  </a:lnTo>
                  <a:lnTo>
                    <a:pt x="290511" y="465106"/>
                  </a:lnTo>
                  <a:lnTo>
                    <a:pt x="290511" y="329976"/>
                  </a:lnTo>
                  <a:lnTo>
                    <a:pt x="213234" y="329976"/>
                  </a:lnTo>
                  <a:close/>
                  <a:moveTo>
                    <a:pt x="310184" y="0"/>
                  </a:moveTo>
                  <a:cubicBezTo>
                    <a:pt x="395313" y="0"/>
                    <a:pt x="464786" y="69535"/>
                    <a:pt x="464786" y="155230"/>
                  </a:cubicBezTo>
                  <a:cubicBezTo>
                    <a:pt x="465275" y="155230"/>
                    <a:pt x="465275" y="155230"/>
                    <a:pt x="465275" y="155230"/>
                  </a:cubicBezTo>
                  <a:cubicBezTo>
                    <a:pt x="529367" y="155230"/>
                    <a:pt x="581227" y="207626"/>
                    <a:pt x="581227" y="271774"/>
                  </a:cubicBezTo>
                  <a:cubicBezTo>
                    <a:pt x="581227" y="335923"/>
                    <a:pt x="529367" y="387829"/>
                    <a:pt x="465275" y="387829"/>
                  </a:cubicBezTo>
                  <a:cubicBezTo>
                    <a:pt x="464297" y="387829"/>
                    <a:pt x="463318" y="387829"/>
                    <a:pt x="462829" y="387829"/>
                  </a:cubicBezTo>
                  <a:lnTo>
                    <a:pt x="425157" y="387829"/>
                  </a:lnTo>
                  <a:cubicBezTo>
                    <a:pt x="414394" y="387829"/>
                    <a:pt x="406076" y="379505"/>
                    <a:pt x="406076" y="368732"/>
                  </a:cubicBezTo>
                  <a:cubicBezTo>
                    <a:pt x="406076" y="357958"/>
                    <a:pt x="414394" y="349144"/>
                    <a:pt x="425157" y="349144"/>
                  </a:cubicBezTo>
                  <a:cubicBezTo>
                    <a:pt x="464297" y="349144"/>
                    <a:pt x="464297" y="349144"/>
                    <a:pt x="464297" y="349144"/>
                  </a:cubicBezTo>
                  <a:cubicBezTo>
                    <a:pt x="464786" y="349144"/>
                    <a:pt x="465765" y="349144"/>
                    <a:pt x="466254" y="349144"/>
                  </a:cubicBezTo>
                  <a:cubicBezTo>
                    <a:pt x="466743" y="349144"/>
                    <a:pt x="467232" y="349144"/>
                    <a:pt x="467232" y="349144"/>
                  </a:cubicBezTo>
                  <a:cubicBezTo>
                    <a:pt x="509308" y="347675"/>
                    <a:pt x="542577" y="313397"/>
                    <a:pt x="542577" y="271774"/>
                  </a:cubicBezTo>
                  <a:cubicBezTo>
                    <a:pt x="542577" y="228682"/>
                    <a:pt x="507840" y="193915"/>
                    <a:pt x="465275" y="193915"/>
                  </a:cubicBezTo>
                  <a:cubicBezTo>
                    <a:pt x="459894" y="193915"/>
                    <a:pt x="454023" y="194894"/>
                    <a:pt x="447662" y="196363"/>
                  </a:cubicBezTo>
                  <a:cubicBezTo>
                    <a:pt x="441302" y="197832"/>
                    <a:pt x="434942" y="195873"/>
                    <a:pt x="430050" y="191466"/>
                  </a:cubicBezTo>
                  <a:cubicBezTo>
                    <a:pt x="425646" y="187059"/>
                    <a:pt x="423200" y="180693"/>
                    <a:pt x="424179" y="174327"/>
                  </a:cubicBezTo>
                  <a:cubicBezTo>
                    <a:pt x="425157" y="167961"/>
                    <a:pt x="426136" y="161596"/>
                    <a:pt x="426136" y="155230"/>
                  </a:cubicBezTo>
                  <a:cubicBezTo>
                    <a:pt x="426136" y="91081"/>
                    <a:pt x="374275" y="38685"/>
                    <a:pt x="310184" y="38685"/>
                  </a:cubicBezTo>
                  <a:cubicBezTo>
                    <a:pt x="249517" y="38685"/>
                    <a:pt x="200102" y="84225"/>
                    <a:pt x="194721" y="144946"/>
                  </a:cubicBezTo>
                  <a:cubicBezTo>
                    <a:pt x="194231" y="150823"/>
                    <a:pt x="190807" y="156209"/>
                    <a:pt x="185914" y="159637"/>
                  </a:cubicBezTo>
                  <a:cubicBezTo>
                    <a:pt x="181022" y="162575"/>
                    <a:pt x="174661" y="163554"/>
                    <a:pt x="168790" y="161596"/>
                  </a:cubicBezTo>
                  <a:cubicBezTo>
                    <a:pt x="157538" y="157188"/>
                    <a:pt x="146774" y="155230"/>
                    <a:pt x="135522" y="155230"/>
                  </a:cubicBezTo>
                  <a:cubicBezTo>
                    <a:pt x="82193" y="155230"/>
                    <a:pt x="38650" y="198811"/>
                    <a:pt x="38650" y="252187"/>
                  </a:cubicBezTo>
                  <a:cubicBezTo>
                    <a:pt x="38650" y="305073"/>
                    <a:pt x="80726" y="347675"/>
                    <a:pt x="133075" y="349144"/>
                  </a:cubicBezTo>
                  <a:cubicBezTo>
                    <a:pt x="133565" y="349144"/>
                    <a:pt x="134054" y="349144"/>
                    <a:pt x="134543" y="349144"/>
                  </a:cubicBezTo>
                  <a:cubicBezTo>
                    <a:pt x="144328" y="349144"/>
                    <a:pt x="144328" y="349144"/>
                    <a:pt x="144328" y="349144"/>
                  </a:cubicBezTo>
                  <a:cubicBezTo>
                    <a:pt x="175151" y="349144"/>
                    <a:pt x="175151" y="349144"/>
                    <a:pt x="175151" y="349144"/>
                  </a:cubicBezTo>
                  <a:cubicBezTo>
                    <a:pt x="185914" y="349144"/>
                    <a:pt x="194721" y="357958"/>
                    <a:pt x="194721" y="368732"/>
                  </a:cubicBezTo>
                  <a:cubicBezTo>
                    <a:pt x="194721" y="379505"/>
                    <a:pt x="185914" y="387829"/>
                    <a:pt x="175151" y="387829"/>
                  </a:cubicBezTo>
                  <a:cubicBezTo>
                    <a:pt x="137968" y="387829"/>
                    <a:pt x="137968" y="387829"/>
                    <a:pt x="137968" y="387829"/>
                  </a:cubicBezTo>
                  <a:cubicBezTo>
                    <a:pt x="137479" y="387829"/>
                    <a:pt x="136500" y="387829"/>
                    <a:pt x="135522" y="387829"/>
                  </a:cubicBezTo>
                  <a:cubicBezTo>
                    <a:pt x="60667" y="387829"/>
                    <a:pt x="0" y="327108"/>
                    <a:pt x="0" y="252187"/>
                  </a:cubicBezTo>
                  <a:cubicBezTo>
                    <a:pt x="0" y="177265"/>
                    <a:pt x="60667" y="116544"/>
                    <a:pt x="135522" y="116544"/>
                  </a:cubicBezTo>
                  <a:cubicBezTo>
                    <a:pt x="143839" y="116544"/>
                    <a:pt x="151667" y="117034"/>
                    <a:pt x="159984" y="118503"/>
                  </a:cubicBezTo>
                  <a:cubicBezTo>
                    <a:pt x="176129" y="49458"/>
                    <a:pt x="237286" y="0"/>
                    <a:pt x="310184" y="0"/>
                  </a:cubicBezTo>
                  <a:close/>
                </a:path>
              </a:pathLst>
            </a:custGeom>
            <a:solidFill>
              <a:srgbClr val="5B9BD5"/>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wrap="square" lIns="91440" tIns="45720" rIns="91440" bIns="45720" anchor="ctr">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41" name="ïŝlîďè">
              <a:extLst>
                <a:ext uri="{FF2B5EF4-FFF2-40B4-BE49-F238E27FC236}">
                  <a16:creationId xmlns:a16="http://schemas.microsoft.com/office/drawing/2014/main" id="{FC96F493-3AAB-4092-9FBB-3E7E38DFB12C}"/>
                </a:ext>
              </a:extLst>
            </p:cNvPr>
            <p:cNvSpPr/>
            <p:nvPr/>
          </p:nvSpPr>
          <p:spPr bwMode="auto">
            <a:xfrm>
              <a:off x="5045770" y="4261387"/>
              <a:ext cx="547729" cy="547729"/>
            </a:xfrm>
            <a:custGeom>
              <a:avLst/>
              <a:gdLst>
                <a:gd name="connsiteX0" fmla="*/ 228130 w 547729"/>
                <a:gd name="connsiteY0" fmla="*/ 383189 h 547729"/>
                <a:gd name="connsiteX1" fmla="*/ 319630 w 547729"/>
                <a:gd name="connsiteY1" fmla="*/ 383189 h 547729"/>
                <a:gd name="connsiteX2" fmla="*/ 328637 w 547729"/>
                <a:gd name="connsiteY2" fmla="*/ 392264 h 547729"/>
                <a:gd name="connsiteX3" fmla="*/ 319630 w 547729"/>
                <a:gd name="connsiteY3" fmla="*/ 401816 h 547729"/>
                <a:gd name="connsiteX4" fmla="*/ 228130 w 547729"/>
                <a:gd name="connsiteY4" fmla="*/ 401816 h 547729"/>
                <a:gd name="connsiteX5" fmla="*/ 218648 w 547729"/>
                <a:gd name="connsiteY5" fmla="*/ 392264 h 547729"/>
                <a:gd name="connsiteX6" fmla="*/ 228130 w 547729"/>
                <a:gd name="connsiteY6" fmla="*/ 383189 h 547729"/>
                <a:gd name="connsiteX7" fmla="*/ 392280 w 547729"/>
                <a:gd name="connsiteY7" fmla="*/ 374111 h 547729"/>
                <a:gd name="connsiteX8" fmla="*/ 373763 w 547729"/>
                <a:gd name="connsiteY8" fmla="*/ 392059 h 547729"/>
                <a:gd name="connsiteX9" fmla="*/ 392280 w 547729"/>
                <a:gd name="connsiteY9" fmla="*/ 410479 h 547729"/>
                <a:gd name="connsiteX10" fmla="*/ 410796 w 547729"/>
                <a:gd name="connsiteY10" fmla="*/ 392059 h 547729"/>
                <a:gd name="connsiteX11" fmla="*/ 392280 w 547729"/>
                <a:gd name="connsiteY11" fmla="*/ 374111 h 547729"/>
                <a:gd name="connsiteX12" fmla="*/ 155021 w 547729"/>
                <a:gd name="connsiteY12" fmla="*/ 374111 h 547729"/>
                <a:gd name="connsiteX13" fmla="*/ 136496 w 547729"/>
                <a:gd name="connsiteY13" fmla="*/ 392059 h 547729"/>
                <a:gd name="connsiteX14" fmla="*/ 155021 w 547729"/>
                <a:gd name="connsiteY14" fmla="*/ 410479 h 547729"/>
                <a:gd name="connsiteX15" fmla="*/ 173545 w 547729"/>
                <a:gd name="connsiteY15" fmla="*/ 392059 h 547729"/>
                <a:gd name="connsiteX16" fmla="*/ 155021 w 547729"/>
                <a:gd name="connsiteY16" fmla="*/ 374111 h 547729"/>
                <a:gd name="connsiteX17" fmla="*/ 392280 w 547729"/>
                <a:gd name="connsiteY17" fmla="*/ 355691 h 547729"/>
                <a:gd name="connsiteX18" fmla="*/ 429312 w 547729"/>
                <a:gd name="connsiteY18" fmla="*/ 392059 h 547729"/>
                <a:gd name="connsiteX19" fmla="*/ 392280 w 547729"/>
                <a:gd name="connsiteY19" fmla="*/ 428426 h 547729"/>
                <a:gd name="connsiteX20" fmla="*/ 355247 w 547729"/>
                <a:gd name="connsiteY20" fmla="*/ 392059 h 547729"/>
                <a:gd name="connsiteX21" fmla="*/ 392280 w 547729"/>
                <a:gd name="connsiteY21" fmla="*/ 355691 h 547729"/>
                <a:gd name="connsiteX22" fmla="*/ 155021 w 547729"/>
                <a:gd name="connsiteY22" fmla="*/ 355691 h 547729"/>
                <a:gd name="connsiteX23" fmla="*/ 191594 w 547729"/>
                <a:gd name="connsiteY23" fmla="*/ 392059 h 547729"/>
                <a:gd name="connsiteX24" fmla="*/ 155021 w 547729"/>
                <a:gd name="connsiteY24" fmla="*/ 428426 h 547729"/>
                <a:gd name="connsiteX25" fmla="*/ 117972 w 547729"/>
                <a:gd name="connsiteY25" fmla="*/ 392059 h 547729"/>
                <a:gd name="connsiteX26" fmla="*/ 155021 w 547729"/>
                <a:gd name="connsiteY26" fmla="*/ 355691 h 547729"/>
                <a:gd name="connsiteX27" fmla="*/ 228130 w 547729"/>
                <a:gd name="connsiteY27" fmla="*/ 346821 h 547729"/>
                <a:gd name="connsiteX28" fmla="*/ 319630 w 547729"/>
                <a:gd name="connsiteY28" fmla="*/ 346821 h 547729"/>
                <a:gd name="connsiteX29" fmla="*/ 328637 w 547729"/>
                <a:gd name="connsiteY29" fmla="*/ 355913 h 547729"/>
                <a:gd name="connsiteX30" fmla="*/ 319630 w 547729"/>
                <a:gd name="connsiteY30" fmla="*/ 365005 h 547729"/>
                <a:gd name="connsiteX31" fmla="*/ 228130 w 547729"/>
                <a:gd name="connsiteY31" fmla="*/ 365005 h 547729"/>
                <a:gd name="connsiteX32" fmla="*/ 218648 w 547729"/>
                <a:gd name="connsiteY32" fmla="*/ 355913 h 547729"/>
                <a:gd name="connsiteX33" fmla="*/ 228130 w 547729"/>
                <a:gd name="connsiteY33" fmla="*/ 346821 h 547729"/>
                <a:gd name="connsiteX34" fmla="*/ 200804 w 547729"/>
                <a:gd name="connsiteY34" fmla="*/ 192038 h 547729"/>
                <a:gd name="connsiteX35" fmla="*/ 209778 w 547729"/>
                <a:gd name="connsiteY35" fmla="*/ 201012 h 547729"/>
                <a:gd name="connsiteX36" fmla="*/ 200804 w 547729"/>
                <a:gd name="connsiteY36" fmla="*/ 209986 h 547729"/>
                <a:gd name="connsiteX37" fmla="*/ 154991 w 547729"/>
                <a:gd name="connsiteY37" fmla="*/ 255799 h 547729"/>
                <a:gd name="connsiteX38" fmla="*/ 146017 w 547729"/>
                <a:gd name="connsiteY38" fmla="*/ 264773 h 547729"/>
                <a:gd name="connsiteX39" fmla="*/ 137043 w 547729"/>
                <a:gd name="connsiteY39" fmla="*/ 255799 h 547729"/>
                <a:gd name="connsiteX40" fmla="*/ 200804 w 547729"/>
                <a:gd name="connsiteY40" fmla="*/ 192038 h 547729"/>
                <a:gd name="connsiteX41" fmla="*/ 146066 w 547729"/>
                <a:gd name="connsiteY41" fmla="*/ 173223 h 547729"/>
                <a:gd name="connsiteX42" fmla="*/ 118660 w 547729"/>
                <a:gd name="connsiteY42" fmla="*/ 200647 h 547729"/>
                <a:gd name="connsiteX43" fmla="*/ 118660 w 547729"/>
                <a:gd name="connsiteY43" fmla="*/ 273461 h 547729"/>
                <a:gd name="connsiteX44" fmla="*/ 146066 w 547729"/>
                <a:gd name="connsiteY44" fmla="*/ 300884 h 547729"/>
                <a:gd name="connsiteX45" fmla="*/ 401692 w 547729"/>
                <a:gd name="connsiteY45" fmla="*/ 300884 h 547729"/>
                <a:gd name="connsiteX46" fmla="*/ 429098 w 547729"/>
                <a:gd name="connsiteY46" fmla="*/ 273461 h 547729"/>
                <a:gd name="connsiteX47" fmla="*/ 429098 w 547729"/>
                <a:gd name="connsiteY47" fmla="*/ 200647 h 547729"/>
                <a:gd name="connsiteX48" fmla="*/ 401692 w 547729"/>
                <a:gd name="connsiteY48" fmla="*/ 173223 h 547729"/>
                <a:gd name="connsiteX49" fmla="*/ 146066 w 547729"/>
                <a:gd name="connsiteY49" fmla="*/ 173223 h 547729"/>
                <a:gd name="connsiteX50" fmla="*/ 146066 w 547729"/>
                <a:gd name="connsiteY50" fmla="*/ 154783 h 547729"/>
                <a:gd name="connsiteX51" fmla="*/ 401692 w 547729"/>
                <a:gd name="connsiteY51" fmla="*/ 154783 h 547729"/>
                <a:gd name="connsiteX52" fmla="*/ 447053 w 547729"/>
                <a:gd name="connsiteY52" fmla="*/ 200647 h 547729"/>
                <a:gd name="connsiteX53" fmla="*/ 447053 w 547729"/>
                <a:gd name="connsiteY53" fmla="*/ 273461 h 547729"/>
                <a:gd name="connsiteX54" fmla="*/ 401692 w 547729"/>
                <a:gd name="connsiteY54" fmla="*/ 319324 h 547729"/>
                <a:gd name="connsiteX55" fmla="*/ 146066 w 547729"/>
                <a:gd name="connsiteY55" fmla="*/ 319324 h 547729"/>
                <a:gd name="connsiteX56" fmla="*/ 100232 w 547729"/>
                <a:gd name="connsiteY56" fmla="*/ 273461 h 547729"/>
                <a:gd name="connsiteX57" fmla="*/ 100232 w 547729"/>
                <a:gd name="connsiteY57" fmla="*/ 200647 h 547729"/>
                <a:gd name="connsiteX58" fmla="*/ 146066 w 547729"/>
                <a:gd name="connsiteY58" fmla="*/ 154783 h 547729"/>
                <a:gd name="connsiteX59" fmla="*/ 127599 w 547729"/>
                <a:gd name="connsiteY59" fmla="*/ 73251 h 547729"/>
                <a:gd name="connsiteX60" fmla="*/ 72778 w 547729"/>
                <a:gd name="connsiteY60" fmla="*/ 127598 h 547729"/>
                <a:gd name="connsiteX61" fmla="*/ 72778 w 547729"/>
                <a:gd name="connsiteY61" fmla="*/ 182419 h 547729"/>
                <a:gd name="connsiteX62" fmla="*/ 54820 w 547729"/>
                <a:gd name="connsiteY62" fmla="*/ 182419 h 547729"/>
                <a:gd name="connsiteX63" fmla="*/ 36389 w 547729"/>
                <a:gd name="connsiteY63" fmla="*/ 200850 h 547729"/>
                <a:gd name="connsiteX64" fmla="*/ 36389 w 547729"/>
                <a:gd name="connsiteY64" fmla="*/ 292059 h 547729"/>
                <a:gd name="connsiteX65" fmla="*/ 54820 w 547729"/>
                <a:gd name="connsiteY65" fmla="*/ 310490 h 547729"/>
                <a:gd name="connsiteX66" fmla="*/ 73251 w 547729"/>
                <a:gd name="connsiteY66" fmla="*/ 310490 h 547729"/>
                <a:gd name="connsiteX67" fmla="*/ 73251 w 547729"/>
                <a:gd name="connsiteY67" fmla="*/ 462191 h 547729"/>
                <a:gd name="connsiteX68" fmla="*/ 118620 w 547729"/>
                <a:gd name="connsiteY68" fmla="*/ 510867 h 547729"/>
                <a:gd name="connsiteX69" fmla="*/ 163988 w 547729"/>
                <a:gd name="connsiteY69" fmla="*/ 462191 h 547729"/>
                <a:gd name="connsiteX70" fmla="*/ 163988 w 547729"/>
                <a:gd name="connsiteY70" fmla="*/ 456047 h 547729"/>
                <a:gd name="connsiteX71" fmla="*/ 383269 w 547729"/>
                <a:gd name="connsiteY71" fmla="*/ 456047 h 547729"/>
                <a:gd name="connsiteX72" fmla="*/ 383269 w 547729"/>
                <a:gd name="connsiteY72" fmla="*/ 462191 h 547729"/>
                <a:gd name="connsiteX73" fmla="*/ 429110 w 547729"/>
                <a:gd name="connsiteY73" fmla="*/ 510867 h 547729"/>
                <a:gd name="connsiteX74" fmla="*/ 474478 w 547729"/>
                <a:gd name="connsiteY74" fmla="*/ 462191 h 547729"/>
                <a:gd name="connsiteX75" fmla="*/ 474478 w 547729"/>
                <a:gd name="connsiteY75" fmla="*/ 310490 h 547729"/>
                <a:gd name="connsiteX76" fmla="*/ 492909 w 547729"/>
                <a:gd name="connsiteY76" fmla="*/ 310490 h 547729"/>
                <a:gd name="connsiteX77" fmla="*/ 510867 w 547729"/>
                <a:gd name="connsiteY77" fmla="*/ 292059 h 547729"/>
                <a:gd name="connsiteX78" fmla="*/ 510867 w 547729"/>
                <a:gd name="connsiteY78" fmla="*/ 200850 h 547729"/>
                <a:gd name="connsiteX79" fmla="*/ 492909 w 547729"/>
                <a:gd name="connsiteY79" fmla="*/ 182419 h 547729"/>
                <a:gd name="connsiteX80" fmla="*/ 474478 w 547729"/>
                <a:gd name="connsiteY80" fmla="*/ 182419 h 547729"/>
                <a:gd name="connsiteX81" fmla="*/ 474478 w 547729"/>
                <a:gd name="connsiteY81" fmla="*/ 127598 h 547729"/>
                <a:gd name="connsiteX82" fmla="*/ 419658 w 547729"/>
                <a:gd name="connsiteY82" fmla="*/ 73251 h 547729"/>
                <a:gd name="connsiteX83" fmla="*/ 127599 w 547729"/>
                <a:gd name="connsiteY83" fmla="*/ 73251 h 547729"/>
                <a:gd name="connsiteX84" fmla="*/ 109641 w 547729"/>
                <a:gd name="connsiteY84" fmla="*/ 0 h 547729"/>
                <a:gd name="connsiteX85" fmla="*/ 438089 w 547729"/>
                <a:gd name="connsiteY85" fmla="*/ 0 h 547729"/>
                <a:gd name="connsiteX86" fmla="*/ 510867 w 547729"/>
                <a:gd name="connsiteY86" fmla="*/ 72778 h 547729"/>
                <a:gd name="connsiteX87" fmla="*/ 510867 w 547729"/>
                <a:gd name="connsiteY87" fmla="*/ 149337 h 547729"/>
                <a:gd name="connsiteX88" fmla="*/ 547729 w 547729"/>
                <a:gd name="connsiteY88" fmla="*/ 200850 h 547729"/>
                <a:gd name="connsiteX89" fmla="*/ 547729 w 547729"/>
                <a:gd name="connsiteY89" fmla="*/ 292059 h 547729"/>
                <a:gd name="connsiteX90" fmla="*/ 510867 w 547729"/>
                <a:gd name="connsiteY90" fmla="*/ 343571 h 547729"/>
                <a:gd name="connsiteX91" fmla="*/ 510867 w 547729"/>
                <a:gd name="connsiteY91" fmla="*/ 462191 h 547729"/>
                <a:gd name="connsiteX92" fmla="*/ 429110 w 547729"/>
                <a:gd name="connsiteY92" fmla="*/ 547729 h 547729"/>
                <a:gd name="connsiteX93" fmla="*/ 352551 w 547729"/>
                <a:gd name="connsiteY93" fmla="*/ 492436 h 547729"/>
                <a:gd name="connsiteX94" fmla="*/ 195179 w 547729"/>
                <a:gd name="connsiteY94" fmla="*/ 492436 h 547729"/>
                <a:gd name="connsiteX95" fmla="*/ 118620 w 547729"/>
                <a:gd name="connsiteY95" fmla="*/ 547729 h 547729"/>
                <a:gd name="connsiteX96" fmla="*/ 36389 w 547729"/>
                <a:gd name="connsiteY96" fmla="*/ 462191 h 547729"/>
                <a:gd name="connsiteX97" fmla="*/ 36389 w 547729"/>
                <a:gd name="connsiteY97" fmla="*/ 343571 h 547729"/>
                <a:gd name="connsiteX98" fmla="*/ 0 w 547729"/>
                <a:gd name="connsiteY98" fmla="*/ 292059 h 547729"/>
                <a:gd name="connsiteX99" fmla="*/ 0 w 547729"/>
                <a:gd name="connsiteY99" fmla="*/ 200850 h 547729"/>
                <a:gd name="connsiteX100" fmla="*/ 36389 w 547729"/>
                <a:gd name="connsiteY100" fmla="*/ 149337 h 547729"/>
                <a:gd name="connsiteX101" fmla="*/ 36389 w 547729"/>
                <a:gd name="connsiteY101" fmla="*/ 72778 h 547729"/>
                <a:gd name="connsiteX102" fmla="*/ 109641 w 547729"/>
                <a:gd name="connsiteY102" fmla="*/ 0 h 5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47729" h="547729">
                  <a:moveTo>
                    <a:pt x="228130" y="383189"/>
                  </a:moveTo>
                  <a:cubicBezTo>
                    <a:pt x="228130" y="383189"/>
                    <a:pt x="228130" y="383189"/>
                    <a:pt x="319630" y="383189"/>
                  </a:cubicBezTo>
                  <a:cubicBezTo>
                    <a:pt x="324370" y="383189"/>
                    <a:pt x="328637" y="387488"/>
                    <a:pt x="328637" y="392264"/>
                  </a:cubicBezTo>
                  <a:cubicBezTo>
                    <a:pt x="328637" y="397518"/>
                    <a:pt x="324370" y="401816"/>
                    <a:pt x="319630" y="401816"/>
                  </a:cubicBezTo>
                  <a:cubicBezTo>
                    <a:pt x="319630" y="401816"/>
                    <a:pt x="319630" y="401816"/>
                    <a:pt x="228130" y="401816"/>
                  </a:cubicBezTo>
                  <a:cubicBezTo>
                    <a:pt x="222915" y="401816"/>
                    <a:pt x="218648" y="397518"/>
                    <a:pt x="218648" y="392264"/>
                  </a:cubicBezTo>
                  <a:cubicBezTo>
                    <a:pt x="218648" y="387488"/>
                    <a:pt x="222915" y="383189"/>
                    <a:pt x="228130" y="383189"/>
                  </a:cubicBezTo>
                  <a:close/>
                  <a:moveTo>
                    <a:pt x="392280" y="374111"/>
                  </a:moveTo>
                  <a:cubicBezTo>
                    <a:pt x="381835" y="374111"/>
                    <a:pt x="373763" y="382140"/>
                    <a:pt x="373763" y="392059"/>
                  </a:cubicBezTo>
                  <a:cubicBezTo>
                    <a:pt x="373763" y="401977"/>
                    <a:pt x="381835" y="410479"/>
                    <a:pt x="392280" y="410479"/>
                  </a:cubicBezTo>
                  <a:cubicBezTo>
                    <a:pt x="402250" y="410479"/>
                    <a:pt x="410796" y="401977"/>
                    <a:pt x="410796" y="392059"/>
                  </a:cubicBezTo>
                  <a:cubicBezTo>
                    <a:pt x="410796" y="382140"/>
                    <a:pt x="402250" y="374111"/>
                    <a:pt x="392280" y="374111"/>
                  </a:cubicBezTo>
                  <a:close/>
                  <a:moveTo>
                    <a:pt x="155021" y="374111"/>
                  </a:moveTo>
                  <a:cubicBezTo>
                    <a:pt x="144571" y="374111"/>
                    <a:pt x="136496" y="382140"/>
                    <a:pt x="136496" y="392059"/>
                  </a:cubicBezTo>
                  <a:cubicBezTo>
                    <a:pt x="136496" y="401977"/>
                    <a:pt x="144571" y="410479"/>
                    <a:pt x="155021" y="410479"/>
                  </a:cubicBezTo>
                  <a:cubicBezTo>
                    <a:pt x="164995" y="410479"/>
                    <a:pt x="173545" y="401977"/>
                    <a:pt x="173545" y="392059"/>
                  </a:cubicBezTo>
                  <a:cubicBezTo>
                    <a:pt x="173545" y="382140"/>
                    <a:pt x="164995" y="374111"/>
                    <a:pt x="155021" y="374111"/>
                  </a:cubicBezTo>
                  <a:close/>
                  <a:moveTo>
                    <a:pt x="392280" y="355691"/>
                  </a:moveTo>
                  <a:cubicBezTo>
                    <a:pt x="412695" y="355691"/>
                    <a:pt x="429312" y="372222"/>
                    <a:pt x="429312" y="392059"/>
                  </a:cubicBezTo>
                  <a:cubicBezTo>
                    <a:pt x="429312" y="412368"/>
                    <a:pt x="412695" y="428426"/>
                    <a:pt x="392280" y="428426"/>
                  </a:cubicBezTo>
                  <a:cubicBezTo>
                    <a:pt x="371864" y="428426"/>
                    <a:pt x="355247" y="412368"/>
                    <a:pt x="355247" y="392059"/>
                  </a:cubicBezTo>
                  <a:cubicBezTo>
                    <a:pt x="355247" y="372222"/>
                    <a:pt x="371864" y="355691"/>
                    <a:pt x="392280" y="355691"/>
                  </a:cubicBezTo>
                  <a:close/>
                  <a:moveTo>
                    <a:pt x="155021" y="355691"/>
                  </a:moveTo>
                  <a:cubicBezTo>
                    <a:pt x="175445" y="355691"/>
                    <a:pt x="191594" y="372222"/>
                    <a:pt x="191594" y="392059"/>
                  </a:cubicBezTo>
                  <a:cubicBezTo>
                    <a:pt x="191594" y="412368"/>
                    <a:pt x="175445" y="428426"/>
                    <a:pt x="155021" y="428426"/>
                  </a:cubicBezTo>
                  <a:cubicBezTo>
                    <a:pt x="134597" y="428426"/>
                    <a:pt x="117972" y="412368"/>
                    <a:pt x="117972" y="392059"/>
                  </a:cubicBezTo>
                  <a:cubicBezTo>
                    <a:pt x="117972" y="372222"/>
                    <a:pt x="134597" y="355691"/>
                    <a:pt x="155021" y="355691"/>
                  </a:cubicBezTo>
                  <a:close/>
                  <a:moveTo>
                    <a:pt x="228130" y="346821"/>
                  </a:moveTo>
                  <a:cubicBezTo>
                    <a:pt x="228130" y="346821"/>
                    <a:pt x="228130" y="346821"/>
                    <a:pt x="319630" y="346821"/>
                  </a:cubicBezTo>
                  <a:cubicBezTo>
                    <a:pt x="324370" y="346821"/>
                    <a:pt x="328637" y="350649"/>
                    <a:pt x="328637" y="355913"/>
                  </a:cubicBezTo>
                  <a:cubicBezTo>
                    <a:pt x="328637" y="361177"/>
                    <a:pt x="324370" y="365005"/>
                    <a:pt x="319630" y="365005"/>
                  </a:cubicBezTo>
                  <a:cubicBezTo>
                    <a:pt x="319630" y="365005"/>
                    <a:pt x="319630" y="365005"/>
                    <a:pt x="228130" y="365005"/>
                  </a:cubicBezTo>
                  <a:cubicBezTo>
                    <a:pt x="222915" y="365005"/>
                    <a:pt x="218648" y="361177"/>
                    <a:pt x="218648" y="355913"/>
                  </a:cubicBezTo>
                  <a:cubicBezTo>
                    <a:pt x="218648" y="350649"/>
                    <a:pt x="222915" y="346821"/>
                    <a:pt x="228130" y="346821"/>
                  </a:cubicBezTo>
                  <a:close/>
                  <a:moveTo>
                    <a:pt x="200804" y="192038"/>
                  </a:moveTo>
                  <a:cubicBezTo>
                    <a:pt x="205527" y="192038"/>
                    <a:pt x="209778" y="195817"/>
                    <a:pt x="209778" y="201012"/>
                  </a:cubicBezTo>
                  <a:cubicBezTo>
                    <a:pt x="209778" y="206207"/>
                    <a:pt x="205527" y="209986"/>
                    <a:pt x="200804" y="209986"/>
                  </a:cubicBezTo>
                  <a:cubicBezTo>
                    <a:pt x="175772" y="209986"/>
                    <a:pt x="154991" y="230295"/>
                    <a:pt x="154991" y="255799"/>
                  </a:cubicBezTo>
                  <a:cubicBezTo>
                    <a:pt x="154991" y="260522"/>
                    <a:pt x="151212" y="264773"/>
                    <a:pt x="146017" y="264773"/>
                  </a:cubicBezTo>
                  <a:cubicBezTo>
                    <a:pt x="140822" y="264773"/>
                    <a:pt x="137043" y="260522"/>
                    <a:pt x="137043" y="255799"/>
                  </a:cubicBezTo>
                  <a:cubicBezTo>
                    <a:pt x="137043" y="220377"/>
                    <a:pt x="165382" y="192038"/>
                    <a:pt x="200804" y="192038"/>
                  </a:cubicBezTo>
                  <a:close/>
                  <a:moveTo>
                    <a:pt x="146066" y="173223"/>
                  </a:moveTo>
                  <a:cubicBezTo>
                    <a:pt x="130945" y="173223"/>
                    <a:pt x="118660" y="185516"/>
                    <a:pt x="118660" y="200647"/>
                  </a:cubicBezTo>
                  <a:cubicBezTo>
                    <a:pt x="118660" y="200647"/>
                    <a:pt x="118660" y="200647"/>
                    <a:pt x="118660" y="273461"/>
                  </a:cubicBezTo>
                  <a:cubicBezTo>
                    <a:pt x="118660" y="288591"/>
                    <a:pt x="130945" y="300884"/>
                    <a:pt x="146066" y="300884"/>
                  </a:cubicBezTo>
                  <a:cubicBezTo>
                    <a:pt x="146066" y="300884"/>
                    <a:pt x="146066" y="300884"/>
                    <a:pt x="401692" y="300884"/>
                  </a:cubicBezTo>
                  <a:cubicBezTo>
                    <a:pt x="416813" y="300884"/>
                    <a:pt x="429098" y="288591"/>
                    <a:pt x="429098" y="273461"/>
                  </a:cubicBezTo>
                  <a:lnTo>
                    <a:pt x="429098" y="200647"/>
                  </a:lnTo>
                  <a:cubicBezTo>
                    <a:pt x="429098" y="185516"/>
                    <a:pt x="416813" y="173223"/>
                    <a:pt x="401692" y="173223"/>
                  </a:cubicBezTo>
                  <a:cubicBezTo>
                    <a:pt x="401692" y="173223"/>
                    <a:pt x="401692" y="173223"/>
                    <a:pt x="146066" y="173223"/>
                  </a:cubicBezTo>
                  <a:close/>
                  <a:moveTo>
                    <a:pt x="146066" y="154783"/>
                  </a:moveTo>
                  <a:cubicBezTo>
                    <a:pt x="146066" y="154783"/>
                    <a:pt x="146066" y="154783"/>
                    <a:pt x="401692" y="154783"/>
                  </a:cubicBezTo>
                  <a:cubicBezTo>
                    <a:pt x="426735" y="154783"/>
                    <a:pt x="447053" y="175587"/>
                    <a:pt x="447053" y="200647"/>
                  </a:cubicBezTo>
                  <a:cubicBezTo>
                    <a:pt x="447053" y="200647"/>
                    <a:pt x="447053" y="200647"/>
                    <a:pt x="447053" y="273461"/>
                  </a:cubicBezTo>
                  <a:cubicBezTo>
                    <a:pt x="447053" y="298993"/>
                    <a:pt x="426735" y="319324"/>
                    <a:pt x="401692" y="319324"/>
                  </a:cubicBezTo>
                  <a:cubicBezTo>
                    <a:pt x="401692" y="319324"/>
                    <a:pt x="401692" y="319324"/>
                    <a:pt x="146066" y="319324"/>
                  </a:cubicBezTo>
                  <a:cubicBezTo>
                    <a:pt x="121023" y="319324"/>
                    <a:pt x="100232" y="298993"/>
                    <a:pt x="100232" y="273461"/>
                  </a:cubicBezTo>
                  <a:cubicBezTo>
                    <a:pt x="100232" y="273461"/>
                    <a:pt x="100232" y="273461"/>
                    <a:pt x="100232" y="200647"/>
                  </a:cubicBezTo>
                  <a:cubicBezTo>
                    <a:pt x="100232" y="175587"/>
                    <a:pt x="121023" y="154783"/>
                    <a:pt x="146066" y="154783"/>
                  </a:cubicBezTo>
                  <a:close/>
                  <a:moveTo>
                    <a:pt x="127599" y="73251"/>
                  </a:moveTo>
                  <a:cubicBezTo>
                    <a:pt x="91209" y="73251"/>
                    <a:pt x="72778" y="91209"/>
                    <a:pt x="72778" y="127598"/>
                  </a:cubicBezTo>
                  <a:cubicBezTo>
                    <a:pt x="72778" y="127598"/>
                    <a:pt x="72778" y="127598"/>
                    <a:pt x="72778" y="182419"/>
                  </a:cubicBezTo>
                  <a:cubicBezTo>
                    <a:pt x="72778" y="182419"/>
                    <a:pt x="72778" y="182419"/>
                    <a:pt x="54820" y="182419"/>
                  </a:cubicBezTo>
                  <a:cubicBezTo>
                    <a:pt x="44423" y="182419"/>
                    <a:pt x="36389" y="190453"/>
                    <a:pt x="36389" y="200850"/>
                  </a:cubicBezTo>
                  <a:cubicBezTo>
                    <a:pt x="36389" y="200850"/>
                    <a:pt x="36389" y="200850"/>
                    <a:pt x="36389" y="292059"/>
                  </a:cubicBezTo>
                  <a:cubicBezTo>
                    <a:pt x="36389" y="301984"/>
                    <a:pt x="44423" y="310490"/>
                    <a:pt x="54820" y="310490"/>
                  </a:cubicBezTo>
                  <a:cubicBezTo>
                    <a:pt x="54820" y="310490"/>
                    <a:pt x="54820" y="310490"/>
                    <a:pt x="73251" y="310490"/>
                  </a:cubicBezTo>
                  <a:cubicBezTo>
                    <a:pt x="73251" y="310490"/>
                    <a:pt x="73251" y="310490"/>
                    <a:pt x="73251" y="462191"/>
                  </a:cubicBezTo>
                  <a:cubicBezTo>
                    <a:pt x="73251" y="489128"/>
                    <a:pt x="93572" y="510867"/>
                    <a:pt x="118620" y="510867"/>
                  </a:cubicBezTo>
                  <a:cubicBezTo>
                    <a:pt x="143667" y="510867"/>
                    <a:pt x="163988" y="489128"/>
                    <a:pt x="163988" y="462191"/>
                  </a:cubicBezTo>
                  <a:cubicBezTo>
                    <a:pt x="163988" y="462191"/>
                    <a:pt x="163988" y="462191"/>
                    <a:pt x="163988" y="456047"/>
                  </a:cubicBezTo>
                  <a:cubicBezTo>
                    <a:pt x="163988" y="456047"/>
                    <a:pt x="163988" y="456047"/>
                    <a:pt x="383269" y="456047"/>
                  </a:cubicBezTo>
                  <a:cubicBezTo>
                    <a:pt x="383269" y="456047"/>
                    <a:pt x="383269" y="456047"/>
                    <a:pt x="383269" y="462191"/>
                  </a:cubicBezTo>
                  <a:cubicBezTo>
                    <a:pt x="383269" y="489128"/>
                    <a:pt x="404063" y="510867"/>
                    <a:pt x="429110" y="510867"/>
                  </a:cubicBezTo>
                  <a:cubicBezTo>
                    <a:pt x="454157" y="510867"/>
                    <a:pt x="474478" y="489128"/>
                    <a:pt x="474478" y="462191"/>
                  </a:cubicBezTo>
                  <a:cubicBezTo>
                    <a:pt x="474478" y="462191"/>
                    <a:pt x="474478" y="462191"/>
                    <a:pt x="474478" y="310490"/>
                  </a:cubicBezTo>
                  <a:cubicBezTo>
                    <a:pt x="474478" y="310490"/>
                    <a:pt x="474478" y="310490"/>
                    <a:pt x="492909" y="310490"/>
                  </a:cubicBezTo>
                  <a:cubicBezTo>
                    <a:pt x="502833" y="310490"/>
                    <a:pt x="510867" y="301984"/>
                    <a:pt x="510867" y="292059"/>
                  </a:cubicBezTo>
                  <a:lnTo>
                    <a:pt x="510867" y="200850"/>
                  </a:lnTo>
                  <a:cubicBezTo>
                    <a:pt x="510867" y="190453"/>
                    <a:pt x="502833" y="182419"/>
                    <a:pt x="492909" y="182419"/>
                  </a:cubicBezTo>
                  <a:cubicBezTo>
                    <a:pt x="492909" y="182419"/>
                    <a:pt x="492909" y="182419"/>
                    <a:pt x="474478" y="182419"/>
                  </a:cubicBezTo>
                  <a:cubicBezTo>
                    <a:pt x="474478" y="182419"/>
                    <a:pt x="474478" y="182419"/>
                    <a:pt x="474478" y="127598"/>
                  </a:cubicBezTo>
                  <a:cubicBezTo>
                    <a:pt x="474478" y="91209"/>
                    <a:pt x="456047" y="73251"/>
                    <a:pt x="419658" y="73251"/>
                  </a:cubicBezTo>
                  <a:cubicBezTo>
                    <a:pt x="383269" y="73251"/>
                    <a:pt x="164461" y="73251"/>
                    <a:pt x="127599" y="73251"/>
                  </a:cubicBezTo>
                  <a:close/>
                  <a:moveTo>
                    <a:pt x="109641" y="0"/>
                  </a:moveTo>
                  <a:cubicBezTo>
                    <a:pt x="109641" y="0"/>
                    <a:pt x="109641" y="0"/>
                    <a:pt x="438089" y="0"/>
                  </a:cubicBezTo>
                  <a:cubicBezTo>
                    <a:pt x="478259" y="0"/>
                    <a:pt x="510867" y="32608"/>
                    <a:pt x="510867" y="72778"/>
                  </a:cubicBezTo>
                  <a:cubicBezTo>
                    <a:pt x="510867" y="72778"/>
                    <a:pt x="510867" y="72778"/>
                    <a:pt x="510867" y="149337"/>
                  </a:cubicBezTo>
                  <a:cubicBezTo>
                    <a:pt x="532134" y="156899"/>
                    <a:pt x="547729" y="176748"/>
                    <a:pt x="547729" y="200850"/>
                  </a:cubicBezTo>
                  <a:cubicBezTo>
                    <a:pt x="547729" y="200850"/>
                    <a:pt x="547729" y="200850"/>
                    <a:pt x="547729" y="292059"/>
                  </a:cubicBezTo>
                  <a:cubicBezTo>
                    <a:pt x="547729" y="315689"/>
                    <a:pt x="532134" y="336010"/>
                    <a:pt x="510867" y="343571"/>
                  </a:cubicBezTo>
                  <a:cubicBezTo>
                    <a:pt x="510867" y="343571"/>
                    <a:pt x="510867" y="343571"/>
                    <a:pt x="510867" y="462191"/>
                  </a:cubicBezTo>
                  <a:cubicBezTo>
                    <a:pt x="510867" y="509450"/>
                    <a:pt x="474006" y="547729"/>
                    <a:pt x="429110" y="547729"/>
                  </a:cubicBezTo>
                  <a:cubicBezTo>
                    <a:pt x="394138" y="547729"/>
                    <a:pt x="364365" y="524572"/>
                    <a:pt x="352551" y="492436"/>
                  </a:cubicBezTo>
                  <a:cubicBezTo>
                    <a:pt x="352551" y="492436"/>
                    <a:pt x="352551" y="492436"/>
                    <a:pt x="195179" y="492436"/>
                  </a:cubicBezTo>
                  <a:cubicBezTo>
                    <a:pt x="183364" y="524572"/>
                    <a:pt x="153591" y="547729"/>
                    <a:pt x="118620" y="547729"/>
                  </a:cubicBezTo>
                  <a:cubicBezTo>
                    <a:pt x="73251" y="547729"/>
                    <a:pt x="36389" y="509450"/>
                    <a:pt x="36389" y="462191"/>
                  </a:cubicBezTo>
                  <a:cubicBezTo>
                    <a:pt x="36389" y="462191"/>
                    <a:pt x="36389" y="462191"/>
                    <a:pt x="36389" y="343571"/>
                  </a:cubicBezTo>
                  <a:cubicBezTo>
                    <a:pt x="15123" y="336010"/>
                    <a:pt x="0" y="315689"/>
                    <a:pt x="0" y="292059"/>
                  </a:cubicBezTo>
                  <a:cubicBezTo>
                    <a:pt x="0" y="292059"/>
                    <a:pt x="0" y="292059"/>
                    <a:pt x="0" y="200850"/>
                  </a:cubicBezTo>
                  <a:cubicBezTo>
                    <a:pt x="0" y="176748"/>
                    <a:pt x="15123" y="156899"/>
                    <a:pt x="36389" y="149337"/>
                  </a:cubicBezTo>
                  <a:cubicBezTo>
                    <a:pt x="36389" y="149337"/>
                    <a:pt x="36389" y="149337"/>
                    <a:pt x="36389" y="72778"/>
                  </a:cubicBezTo>
                  <a:cubicBezTo>
                    <a:pt x="36389" y="32608"/>
                    <a:pt x="69470" y="0"/>
                    <a:pt x="109641" y="0"/>
                  </a:cubicBezTo>
                  <a:close/>
                </a:path>
              </a:pathLst>
            </a:custGeom>
            <a:solidFill>
              <a:srgbClr val="5B9BD5"/>
            </a:solidFill>
            <a:ln>
              <a:noFill/>
            </a:ln>
            <a:extLst>
              <a:ext uri="{91240B29-F687-4f45-9708-019B960494DF}">
                <a14:hiddenLine xmlns="" xmlns:lc="http://schemas.openxmlformats.org/drawingml/2006/lockedCanva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wrap="square" lIns="91440" tIns="45720" rIns="91440" bIns="45720" anchor="ctr">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42" name="i$ļidê">
              <a:extLst>
                <a:ext uri="{FF2B5EF4-FFF2-40B4-BE49-F238E27FC236}">
                  <a16:creationId xmlns:a16="http://schemas.microsoft.com/office/drawing/2014/main" id="{479495F4-9BA5-4CE5-94F6-2F8DAED1B79D}"/>
                </a:ext>
              </a:extLst>
            </p:cNvPr>
            <p:cNvSpPr/>
            <p:nvPr/>
          </p:nvSpPr>
          <p:spPr>
            <a:xfrm rot="10800000" flipV="1">
              <a:off x="6098599" y="3638550"/>
              <a:ext cx="2117500" cy="2117500"/>
            </a:xfrm>
            <a:custGeom>
              <a:avLst/>
              <a:gdLst>
                <a:gd name="connsiteX0" fmla="*/ 1221434 w 2442868"/>
                <a:gd name="connsiteY0" fmla="*/ 2442868 h 2442868"/>
                <a:gd name="connsiteX1" fmla="*/ 0 w 2442868"/>
                <a:gd name="connsiteY1" fmla="*/ 1221434 h 2442868"/>
                <a:gd name="connsiteX2" fmla="*/ 1 w 2442868"/>
                <a:gd name="connsiteY2" fmla="*/ 1221434 h 2442868"/>
                <a:gd name="connsiteX3" fmla="*/ 1221435 w 2442868"/>
                <a:gd name="connsiteY3" fmla="*/ 0 h 2442868"/>
                <a:gd name="connsiteX4" fmla="*/ 1493563 w 2442868"/>
                <a:gd name="connsiteY4" fmla="*/ 0 h 2442868"/>
                <a:gd name="connsiteX5" fmla="*/ 1396545 w 2442868"/>
                <a:gd name="connsiteY5" fmla="*/ 4899 h 2442868"/>
                <a:gd name="connsiteX6" fmla="*/ 544335 w 2442868"/>
                <a:gd name="connsiteY6" fmla="*/ 949265 h 2442868"/>
                <a:gd name="connsiteX7" fmla="*/ 544334 w 2442868"/>
                <a:gd name="connsiteY7" fmla="*/ 949265 h 2442868"/>
                <a:gd name="connsiteX8" fmla="*/ 1493601 w 2442868"/>
                <a:gd name="connsiteY8" fmla="*/ 1898532 h 2442868"/>
                <a:gd name="connsiteX9" fmla="*/ 2442868 w 2442868"/>
                <a:gd name="connsiteY9" fmla="*/ 949265 h 2442868"/>
                <a:gd name="connsiteX10" fmla="*/ 2442868 w 2442868"/>
                <a:gd name="connsiteY10" fmla="*/ 1221434 h 2442868"/>
                <a:gd name="connsiteX11" fmla="*/ 1221434 w 2442868"/>
                <a:gd name="connsiteY11" fmla="*/ 2442868 h 24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868" h="2442868">
                  <a:moveTo>
                    <a:pt x="1221434" y="2442868"/>
                  </a:moveTo>
                  <a:cubicBezTo>
                    <a:pt x="546855" y="2442868"/>
                    <a:pt x="0" y="1896013"/>
                    <a:pt x="0" y="1221434"/>
                  </a:cubicBezTo>
                  <a:lnTo>
                    <a:pt x="1" y="1221434"/>
                  </a:lnTo>
                  <a:cubicBezTo>
                    <a:pt x="1" y="546855"/>
                    <a:pt x="546856" y="0"/>
                    <a:pt x="1221435" y="0"/>
                  </a:cubicBezTo>
                  <a:lnTo>
                    <a:pt x="1493563" y="0"/>
                  </a:lnTo>
                  <a:lnTo>
                    <a:pt x="1396545" y="4899"/>
                  </a:lnTo>
                  <a:cubicBezTo>
                    <a:pt x="917871" y="53511"/>
                    <a:pt x="544335" y="457766"/>
                    <a:pt x="544335" y="949265"/>
                  </a:cubicBezTo>
                  <a:lnTo>
                    <a:pt x="544334" y="949265"/>
                  </a:lnTo>
                  <a:cubicBezTo>
                    <a:pt x="544334" y="1473531"/>
                    <a:pt x="969335" y="1898532"/>
                    <a:pt x="1493601" y="1898532"/>
                  </a:cubicBezTo>
                  <a:cubicBezTo>
                    <a:pt x="2017867" y="1898532"/>
                    <a:pt x="2442868" y="1473531"/>
                    <a:pt x="2442868" y="949265"/>
                  </a:cubicBezTo>
                  <a:lnTo>
                    <a:pt x="2442868" y="1221434"/>
                  </a:lnTo>
                  <a:cubicBezTo>
                    <a:pt x="2442868" y="1896013"/>
                    <a:pt x="1896013" y="2442868"/>
                    <a:pt x="1221434" y="2442868"/>
                  </a:cubicBezTo>
                  <a:close/>
                </a:path>
              </a:pathLst>
            </a:custGeom>
            <a:solidFill>
              <a:sysClr val="window" lastClr="FFFFFF">
                <a:lumMod val="85000"/>
              </a:sysClr>
            </a:solidFill>
            <a:ln w="48000" cap="flat" cmpd="thickThin" algn="ctr">
              <a:noFill/>
              <a:prstDash val="solid"/>
            </a:ln>
            <a:effectLst/>
          </p:spPr>
          <p:txBody>
            <a:bodyPr wrap="square" lIns="91440" tIns="45720" rIns="91440" bIns="45720" anchor="ctr">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Arial"/>
                <a:ea typeface="宋体"/>
                <a:cs typeface="+mn-cs"/>
              </a:endParaRPr>
            </a:p>
          </p:txBody>
        </p:sp>
        <p:sp>
          <p:nvSpPr>
            <p:cNvPr id="43" name="ísľiḑé">
              <a:extLst>
                <a:ext uri="{FF2B5EF4-FFF2-40B4-BE49-F238E27FC236}">
                  <a16:creationId xmlns:a16="http://schemas.microsoft.com/office/drawing/2014/main" id="{08976BA7-F64E-4CDD-A02C-C2E005C5197A}"/>
                </a:ext>
              </a:extLst>
            </p:cNvPr>
            <p:cNvSpPr/>
            <p:nvPr/>
          </p:nvSpPr>
          <p:spPr>
            <a:xfrm rot="10800000" flipH="1">
              <a:off x="3975901" y="1521050"/>
              <a:ext cx="2117500" cy="2117500"/>
            </a:xfrm>
            <a:custGeom>
              <a:avLst/>
              <a:gdLst>
                <a:gd name="connsiteX0" fmla="*/ 1221434 w 2442868"/>
                <a:gd name="connsiteY0" fmla="*/ 2442868 h 2442868"/>
                <a:gd name="connsiteX1" fmla="*/ 0 w 2442868"/>
                <a:gd name="connsiteY1" fmla="*/ 1221434 h 2442868"/>
                <a:gd name="connsiteX2" fmla="*/ 1 w 2442868"/>
                <a:gd name="connsiteY2" fmla="*/ 1221434 h 2442868"/>
                <a:gd name="connsiteX3" fmla="*/ 1221435 w 2442868"/>
                <a:gd name="connsiteY3" fmla="*/ 0 h 2442868"/>
                <a:gd name="connsiteX4" fmla="*/ 1493563 w 2442868"/>
                <a:gd name="connsiteY4" fmla="*/ 0 h 2442868"/>
                <a:gd name="connsiteX5" fmla="*/ 1396545 w 2442868"/>
                <a:gd name="connsiteY5" fmla="*/ 4899 h 2442868"/>
                <a:gd name="connsiteX6" fmla="*/ 544335 w 2442868"/>
                <a:gd name="connsiteY6" fmla="*/ 949265 h 2442868"/>
                <a:gd name="connsiteX7" fmla="*/ 544334 w 2442868"/>
                <a:gd name="connsiteY7" fmla="*/ 949265 h 2442868"/>
                <a:gd name="connsiteX8" fmla="*/ 1493601 w 2442868"/>
                <a:gd name="connsiteY8" fmla="*/ 1898532 h 2442868"/>
                <a:gd name="connsiteX9" fmla="*/ 2442868 w 2442868"/>
                <a:gd name="connsiteY9" fmla="*/ 949265 h 2442868"/>
                <a:gd name="connsiteX10" fmla="*/ 2442868 w 2442868"/>
                <a:gd name="connsiteY10" fmla="*/ 1221434 h 2442868"/>
                <a:gd name="connsiteX11" fmla="*/ 1221434 w 2442868"/>
                <a:gd name="connsiteY11" fmla="*/ 2442868 h 24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868" h="2442868">
                  <a:moveTo>
                    <a:pt x="1221434" y="2442868"/>
                  </a:moveTo>
                  <a:cubicBezTo>
                    <a:pt x="546855" y="2442868"/>
                    <a:pt x="0" y="1896013"/>
                    <a:pt x="0" y="1221434"/>
                  </a:cubicBezTo>
                  <a:lnTo>
                    <a:pt x="1" y="1221434"/>
                  </a:lnTo>
                  <a:cubicBezTo>
                    <a:pt x="1" y="546855"/>
                    <a:pt x="546856" y="0"/>
                    <a:pt x="1221435" y="0"/>
                  </a:cubicBezTo>
                  <a:lnTo>
                    <a:pt x="1493563" y="0"/>
                  </a:lnTo>
                  <a:lnTo>
                    <a:pt x="1396545" y="4899"/>
                  </a:lnTo>
                  <a:cubicBezTo>
                    <a:pt x="917871" y="53511"/>
                    <a:pt x="544335" y="457766"/>
                    <a:pt x="544335" y="949265"/>
                  </a:cubicBezTo>
                  <a:lnTo>
                    <a:pt x="544334" y="949265"/>
                  </a:lnTo>
                  <a:cubicBezTo>
                    <a:pt x="544334" y="1473531"/>
                    <a:pt x="969335" y="1898532"/>
                    <a:pt x="1493601" y="1898532"/>
                  </a:cubicBezTo>
                  <a:cubicBezTo>
                    <a:pt x="2017867" y="1898532"/>
                    <a:pt x="2442868" y="1473531"/>
                    <a:pt x="2442868" y="949265"/>
                  </a:cubicBezTo>
                  <a:lnTo>
                    <a:pt x="2442868" y="1221434"/>
                  </a:lnTo>
                  <a:cubicBezTo>
                    <a:pt x="2442868" y="1896013"/>
                    <a:pt x="1896013" y="2442868"/>
                    <a:pt x="1221434" y="2442868"/>
                  </a:cubicBezTo>
                  <a:close/>
                </a:path>
              </a:pathLst>
            </a:custGeom>
            <a:solidFill>
              <a:sysClr val="window" lastClr="FFFFFF">
                <a:lumMod val="85000"/>
              </a:sysClr>
            </a:solidFill>
            <a:ln w="48000" cap="flat" cmpd="thickThin" algn="ctr">
              <a:noFill/>
              <a:prstDash val="solid"/>
            </a:ln>
            <a:effectLst/>
          </p:spPr>
          <p:txBody>
            <a:bodyPr wrap="square" lIns="91440" tIns="45720" rIns="91440" bIns="45720" anchor="ctr">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Arial"/>
                <a:ea typeface="宋体"/>
                <a:cs typeface="+mn-cs"/>
              </a:endParaRPr>
            </a:p>
          </p:txBody>
        </p:sp>
        <p:sp>
          <p:nvSpPr>
            <p:cNvPr id="44" name="ïṣ1îḓe">
              <a:extLst>
                <a:ext uri="{FF2B5EF4-FFF2-40B4-BE49-F238E27FC236}">
                  <a16:creationId xmlns:a16="http://schemas.microsoft.com/office/drawing/2014/main" id="{38ADCEB2-18B6-491B-B798-97C9BF560FE0}"/>
                </a:ext>
              </a:extLst>
            </p:cNvPr>
            <p:cNvSpPr/>
            <p:nvPr/>
          </p:nvSpPr>
          <p:spPr>
            <a:xfrm rot="10800000" flipH="1" flipV="1">
              <a:off x="3975901" y="3638550"/>
              <a:ext cx="2117500" cy="2117500"/>
            </a:xfrm>
            <a:custGeom>
              <a:avLst/>
              <a:gdLst>
                <a:gd name="connsiteX0" fmla="*/ 1221434 w 2442868"/>
                <a:gd name="connsiteY0" fmla="*/ 2442868 h 2442868"/>
                <a:gd name="connsiteX1" fmla="*/ 0 w 2442868"/>
                <a:gd name="connsiteY1" fmla="*/ 1221434 h 2442868"/>
                <a:gd name="connsiteX2" fmla="*/ 1 w 2442868"/>
                <a:gd name="connsiteY2" fmla="*/ 1221434 h 2442868"/>
                <a:gd name="connsiteX3" fmla="*/ 1221435 w 2442868"/>
                <a:gd name="connsiteY3" fmla="*/ 0 h 2442868"/>
                <a:gd name="connsiteX4" fmla="*/ 1493563 w 2442868"/>
                <a:gd name="connsiteY4" fmla="*/ 0 h 2442868"/>
                <a:gd name="connsiteX5" fmla="*/ 1396545 w 2442868"/>
                <a:gd name="connsiteY5" fmla="*/ 4899 h 2442868"/>
                <a:gd name="connsiteX6" fmla="*/ 544335 w 2442868"/>
                <a:gd name="connsiteY6" fmla="*/ 949265 h 2442868"/>
                <a:gd name="connsiteX7" fmla="*/ 544334 w 2442868"/>
                <a:gd name="connsiteY7" fmla="*/ 949265 h 2442868"/>
                <a:gd name="connsiteX8" fmla="*/ 1493601 w 2442868"/>
                <a:gd name="connsiteY8" fmla="*/ 1898532 h 2442868"/>
                <a:gd name="connsiteX9" fmla="*/ 2442868 w 2442868"/>
                <a:gd name="connsiteY9" fmla="*/ 949265 h 2442868"/>
                <a:gd name="connsiteX10" fmla="*/ 2442868 w 2442868"/>
                <a:gd name="connsiteY10" fmla="*/ 1221434 h 2442868"/>
                <a:gd name="connsiteX11" fmla="*/ 1221434 w 2442868"/>
                <a:gd name="connsiteY11" fmla="*/ 2442868 h 24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868" h="2442868">
                  <a:moveTo>
                    <a:pt x="1221434" y="2442868"/>
                  </a:moveTo>
                  <a:cubicBezTo>
                    <a:pt x="546855" y="2442868"/>
                    <a:pt x="0" y="1896013"/>
                    <a:pt x="0" y="1221434"/>
                  </a:cubicBezTo>
                  <a:lnTo>
                    <a:pt x="1" y="1221434"/>
                  </a:lnTo>
                  <a:cubicBezTo>
                    <a:pt x="1" y="546855"/>
                    <a:pt x="546856" y="0"/>
                    <a:pt x="1221435" y="0"/>
                  </a:cubicBezTo>
                  <a:lnTo>
                    <a:pt x="1493563" y="0"/>
                  </a:lnTo>
                  <a:lnTo>
                    <a:pt x="1396545" y="4899"/>
                  </a:lnTo>
                  <a:cubicBezTo>
                    <a:pt x="917871" y="53511"/>
                    <a:pt x="544335" y="457766"/>
                    <a:pt x="544335" y="949265"/>
                  </a:cubicBezTo>
                  <a:lnTo>
                    <a:pt x="544334" y="949265"/>
                  </a:lnTo>
                  <a:cubicBezTo>
                    <a:pt x="544334" y="1473531"/>
                    <a:pt x="969335" y="1898532"/>
                    <a:pt x="1493601" y="1898532"/>
                  </a:cubicBezTo>
                  <a:cubicBezTo>
                    <a:pt x="2017867" y="1898532"/>
                    <a:pt x="2442868" y="1473531"/>
                    <a:pt x="2442868" y="949265"/>
                  </a:cubicBezTo>
                  <a:lnTo>
                    <a:pt x="2442868" y="1221434"/>
                  </a:lnTo>
                  <a:cubicBezTo>
                    <a:pt x="2442868" y="1896013"/>
                    <a:pt x="1896013" y="2442868"/>
                    <a:pt x="1221434" y="2442868"/>
                  </a:cubicBezTo>
                  <a:close/>
                </a:path>
              </a:pathLst>
            </a:custGeom>
            <a:solidFill>
              <a:sysClr val="window" lastClr="FFFFFF">
                <a:lumMod val="85000"/>
              </a:sysClr>
            </a:solidFill>
            <a:ln w="48000" cap="flat" cmpd="thickThin" algn="ctr">
              <a:noFill/>
              <a:prstDash val="solid"/>
            </a:ln>
            <a:effectLst/>
          </p:spPr>
          <p:txBody>
            <a:bodyPr wrap="square" lIns="91440" tIns="45720" rIns="91440" bIns="45720" anchor="ctr">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Arial"/>
                <a:ea typeface="宋体"/>
                <a:cs typeface="+mn-cs"/>
              </a:endParaRPr>
            </a:p>
          </p:txBody>
        </p:sp>
        <p:sp>
          <p:nvSpPr>
            <p:cNvPr id="45" name="îṧlïḍé">
              <a:extLst>
                <a:ext uri="{FF2B5EF4-FFF2-40B4-BE49-F238E27FC236}">
                  <a16:creationId xmlns:a16="http://schemas.microsoft.com/office/drawing/2014/main" id="{0052234B-EAF4-465C-926A-99E23B1639E8}"/>
                </a:ext>
              </a:extLst>
            </p:cNvPr>
            <p:cNvSpPr/>
            <p:nvPr/>
          </p:nvSpPr>
          <p:spPr>
            <a:xfrm>
              <a:off x="5443037" y="2985587"/>
              <a:ext cx="1305926" cy="1305926"/>
            </a:xfrm>
            <a:prstGeom prst="ellipse">
              <a:avLst/>
            </a:prstGeom>
            <a:pattFill prst="pct5">
              <a:fgClr>
                <a:srgbClr val="E4E6EA"/>
              </a:fgClr>
              <a:bgClr>
                <a:srgbClr val="ADB5BF"/>
              </a:bgClr>
            </a:pattFill>
            <a:ln w="28575" cap="flat" cmpd="sng" algn="ctr">
              <a:solidFill>
                <a:sysClr val="window" lastClr="FFFFFF">
                  <a:lumMod val="85000"/>
                </a:sysClr>
              </a:solidFill>
              <a:prstDash val="solid"/>
              <a:miter lim="800000"/>
            </a:ln>
            <a:effectLst/>
          </p:spPr>
          <p:txBody>
            <a:bodyPr wrap="square" lIns="91440" tIns="45720" rIns="91440" bIns="45720" rtlCol="0" anchor="ctr">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宋体"/>
                <a:cs typeface="+mn-cs"/>
              </a:endParaRPr>
            </a:p>
          </p:txBody>
        </p:sp>
        <p:sp>
          <p:nvSpPr>
            <p:cNvPr id="46" name="isḻiḑé">
              <a:extLst>
                <a:ext uri="{FF2B5EF4-FFF2-40B4-BE49-F238E27FC236}">
                  <a16:creationId xmlns:a16="http://schemas.microsoft.com/office/drawing/2014/main" id="{97A85831-5107-4166-9F8F-9D8E076826F5}"/>
                </a:ext>
              </a:extLst>
            </p:cNvPr>
            <p:cNvSpPr txBox="1"/>
            <p:nvPr/>
          </p:nvSpPr>
          <p:spPr bwMode="auto">
            <a:xfrm>
              <a:off x="1214555" y="1525672"/>
              <a:ext cx="2416184" cy="9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charset="0"/>
                  <a:ea typeface="宋体" pitchFamily="2" charset="-122"/>
                </a:rPr>
                <a:t>向受众解释数据分析的结果 </a:t>
              </a:r>
              <a:endParaRPr kumimoji="0" lang="en-US" altLang="zh-CN" sz="2400" b="1" i="0" u="none" strike="noStrike" kern="1200" cap="none" spc="0" normalizeH="0" baseline="0" noProof="0" dirty="0">
                <a:ln>
                  <a:noFill/>
                </a:ln>
                <a:solidFill>
                  <a:prstClr val="black"/>
                </a:solidFill>
                <a:effectLst/>
                <a:uLnTx/>
                <a:uFillTx/>
                <a:latin typeface="Arial" charset="0"/>
                <a:ea typeface="宋体" pitchFamily="2" charset="-122"/>
              </a:endParaRPr>
            </a:p>
          </p:txBody>
        </p:sp>
      </p:grpSp>
      <p:sp>
        <p:nvSpPr>
          <p:cNvPr id="49" name="isḻiḑé">
            <a:extLst>
              <a:ext uri="{FF2B5EF4-FFF2-40B4-BE49-F238E27FC236}">
                <a16:creationId xmlns:a16="http://schemas.microsoft.com/office/drawing/2014/main" id="{4C6C6BB9-2168-4DE1-8A6D-586BFE3DF34F}"/>
              </a:ext>
            </a:extLst>
          </p:cNvPr>
          <p:cNvSpPr txBox="1"/>
          <p:nvPr/>
        </p:nvSpPr>
        <p:spPr bwMode="auto">
          <a:xfrm>
            <a:off x="1032060" y="4193881"/>
            <a:ext cx="2416184" cy="9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fontAlgn="base">
              <a:spcBef>
                <a:spcPct val="0"/>
              </a:spcBef>
              <a:spcAft>
                <a:spcPct val="0"/>
              </a:spcAft>
            </a:pPr>
            <a:r>
              <a:rPr lang="zh-CN" altLang="en-US" sz="2400" b="1" dirty="0">
                <a:solidFill>
                  <a:prstClr val="black"/>
                </a:solidFill>
                <a:latin typeface="Arial" charset="0"/>
                <a:ea typeface="宋体" pitchFamily="2" charset="-122"/>
              </a:rPr>
              <a:t>说服受众接受数据分析的结果 </a:t>
            </a:r>
            <a:endParaRPr lang="en-US" altLang="zh-CN" sz="2400" b="1" dirty="0">
              <a:solidFill>
                <a:prstClr val="black"/>
              </a:solidFill>
              <a:latin typeface="Arial" charset="0"/>
              <a:ea typeface="宋体" pitchFamily="2" charset="-122"/>
            </a:endParaRPr>
          </a:p>
        </p:txBody>
      </p:sp>
      <p:sp>
        <p:nvSpPr>
          <p:cNvPr id="50" name="isḻiḑé">
            <a:extLst>
              <a:ext uri="{FF2B5EF4-FFF2-40B4-BE49-F238E27FC236}">
                <a16:creationId xmlns:a16="http://schemas.microsoft.com/office/drawing/2014/main" id="{094FB5E1-5206-4F62-B438-7CA3B4EAE865}"/>
              </a:ext>
            </a:extLst>
          </p:cNvPr>
          <p:cNvSpPr txBox="1"/>
          <p:nvPr/>
        </p:nvSpPr>
        <p:spPr bwMode="auto">
          <a:xfrm>
            <a:off x="9102716" y="1658470"/>
            <a:ext cx="2416184" cy="9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fontAlgn="base">
              <a:spcBef>
                <a:spcPct val="0"/>
              </a:spcBef>
              <a:spcAft>
                <a:spcPct val="0"/>
              </a:spcAft>
            </a:pPr>
            <a:r>
              <a:rPr lang="zh-CN" altLang="en-US" sz="2400" b="1" dirty="0">
                <a:solidFill>
                  <a:prstClr val="black"/>
                </a:solidFill>
                <a:latin typeface="Arial" charset="0"/>
                <a:ea typeface="宋体" pitchFamily="2" charset="-122"/>
              </a:rPr>
              <a:t>使受众信任数据分析的结果</a:t>
            </a:r>
          </a:p>
        </p:txBody>
      </p:sp>
      <p:sp>
        <p:nvSpPr>
          <p:cNvPr id="51" name="isḻiḑé">
            <a:extLst>
              <a:ext uri="{FF2B5EF4-FFF2-40B4-BE49-F238E27FC236}">
                <a16:creationId xmlns:a16="http://schemas.microsoft.com/office/drawing/2014/main" id="{2B706899-23AF-4C48-AE32-280ECA332D41}"/>
              </a:ext>
            </a:extLst>
          </p:cNvPr>
          <p:cNvSpPr txBox="1"/>
          <p:nvPr/>
        </p:nvSpPr>
        <p:spPr bwMode="auto">
          <a:xfrm>
            <a:off x="9102716" y="4179340"/>
            <a:ext cx="2416184" cy="9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fontAlgn="base">
              <a:spcBef>
                <a:spcPct val="0"/>
              </a:spcBef>
              <a:spcAft>
                <a:spcPct val="0"/>
              </a:spcAft>
            </a:pPr>
            <a:r>
              <a:rPr lang="zh-CN" altLang="en-US" sz="2400" b="1" dirty="0">
                <a:solidFill>
                  <a:prstClr val="black"/>
                </a:solidFill>
                <a:latin typeface="Arial" charset="0"/>
                <a:ea typeface="宋体" pitchFamily="2" charset="-122"/>
              </a:rPr>
              <a:t>使受众获取有价值的数据洞察 </a:t>
            </a:r>
          </a:p>
        </p:txBody>
      </p:sp>
    </p:spTree>
    <p:extLst>
      <p:ext uri="{BB962C8B-B14F-4D97-AF65-F5344CB8AC3E}">
        <p14:creationId xmlns:p14="http://schemas.microsoft.com/office/powerpoint/2010/main" val="78992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13</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513315" y="2479812"/>
            <a:ext cx="6085959"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7.3 </a:t>
            </a:r>
            <a:r>
              <a:rPr lang="zh-CN" altLang="en-US" sz="4800" kern="0" dirty="0">
                <a:ln/>
                <a:solidFill>
                  <a:srgbClr val="44546A"/>
                </a:solidFill>
                <a:effectLst>
                  <a:reflection blurRad="6350" stA="53000" endA="300" endPos="35500" dir="5400000" sy="-90000" algn="bl" rotWithShape="0"/>
                </a:effectLst>
              </a:rPr>
              <a:t>数据故事的设计</a:t>
            </a:r>
          </a:p>
        </p:txBody>
      </p:sp>
      <p:sp>
        <p:nvSpPr>
          <p:cNvPr id="8" name="副标题 6">
            <a:extLst>
              <a:ext uri="{FF2B5EF4-FFF2-40B4-BE49-F238E27FC236}">
                <a16:creationId xmlns:a16="http://schemas.microsoft.com/office/drawing/2014/main" id="{D1435A29-FBBA-4E32-AB8B-7125AF6373AE}"/>
              </a:ext>
            </a:extLst>
          </p:cNvPr>
          <p:cNvSpPr txBox="1">
            <a:spLocks/>
          </p:cNvSpPr>
          <p:nvPr/>
        </p:nvSpPr>
        <p:spPr bwMode="auto">
          <a:xfrm>
            <a:off x="3935760" y="4077072"/>
            <a:ext cx="432048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▲7.2</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 数据故事的需求分析</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 </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▼7.4</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 数据故事的生成</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3722776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7.3 </a:t>
            </a:r>
            <a:r>
              <a:rPr lang="zh-CN" altLang="en-US" sz="1400" dirty="0">
                <a:solidFill>
                  <a:schemeClr val="bg1"/>
                </a:solidFill>
                <a:latin typeface="宋体" panose="02010600030101010101" pitchFamily="2" charset="-122"/>
                <a:ea typeface="宋体" panose="02010600030101010101" pitchFamily="2" charset="-122"/>
                <a:sym typeface="+mn-ea"/>
              </a:rPr>
              <a:t>数据故事的设计</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数据故事的类型</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25" name="矩形 24">
            <a:extLst>
              <a:ext uri="{FF2B5EF4-FFF2-40B4-BE49-F238E27FC236}">
                <a16:creationId xmlns:a16="http://schemas.microsoft.com/office/drawing/2014/main" id="{D3AA40DB-72B3-46CE-A2E8-615DA564C978}"/>
              </a:ext>
            </a:extLst>
          </p:cNvPr>
          <p:cNvSpPr/>
          <p:nvPr/>
        </p:nvSpPr>
        <p:spPr>
          <a:xfrm>
            <a:off x="3294529" y="2655373"/>
            <a:ext cx="7887820" cy="784170"/>
          </a:xfrm>
          <a:prstGeom prst="rect">
            <a:avLst/>
          </a:prstGeom>
          <a:solidFill>
            <a:srgbClr val="1F487C"/>
          </a:solidFill>
          <a:ln w="48000" cap="flat" cmpd="thickThin"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26" name="矩形 25">
            <a:extLst>
              <a:ext uri="{FF2B5EF4-FFF2-40B4-BE49-F238E27FC236}">
                <a16:creationId xmlns:a16="http://schemas.microsoft.com/office/drawing/2014/main" id="{4487AC99-3616-46AB-8E55-9792B733F8A6}"/>
              </a:ext>
            </a:extLst>
          </p:cNvPr>
          <p:cNvSpPr/>
          <p:nvPr/>
        </p:nvSpPr>
        <p:spPr>
          <a:xfrm>
            <a:off x="2805091" y="3486333"/>
            <a:ext cx="8377258" cy="784170"/>
          </a:xfrm>
          <a:prstGeom prst="rect">
            <a:avLst/>
          </a:prstGeom>
          <a:solidFill>
            <a:srgbClr val="5B9BD5"/>
          </a:solidFill>
          <a:ln w="48000" cap="flat" cmpd="thickThin"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27" name="矩形 26">
            <a:extLst>
              <a:ext uri="{FF2B5EF4-FFF2-40B4-BE49-F238E27FC236}">
                <a16:creationId xmlns:a16="http://schemas.microsoft.com/office/drawing/2014/main" id="{138C50AF-0F9D-4F6B-9F82-5D091366F130}"/>
              </a:ext>
            </a:extLst>
          </p:cNvPr>
          <p:cNvSpPr/>
          <p:nvPr/>
        </p:nvSpPr>
        <p:spPr>
          <a:xfrm>
            <a:off x="2689411" y="4317294"/>
            <a:ext cx="8492937" cy="784170"/>
          </a:xfrm>
          <a:prstGeom prst="rect">
            <a:avLst/>
          </a:prstGeom>
          <a:solidFill>
            <a:srgbClr val="1F487C"/>
          </a:solidFill>
          <a:ln w="48000" cap="flat" cmpd="thickThin"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28" name="矩形 27">
            <a:extLst>
              <a:ext uri="{FF2B5EF4-FFF2-40B4-BE49-F238E27FC236}">
                <a16:creationId xmlns:a16="http://schemas.microsoft.com/office/drawing/2014/main" id="{9D46D474-0D0D-4E3C-85FE-771A6C396834}"/>
              </a:ext>
            </a:extLst>
          </p:cNvPr>
          <p:cNvSpPr/>
          <p:nvPr/>
        </p:nvSpPr>
        <p:spPr>
          <a:xfrm>
            <a:off x="2420471" y="5148253"/>
            <a:ext cx="8761878" cy="784170"/>
          </a:xfrm>
          <a:prstGeom prst="rect">
            <a:avLst/>
          </a:prstGeom>
          <a:solidFill>
            <a:srgbClr val="5B9BD5"/>
          </a:solidFill>
          <a:ln w="48000" cap="flat" cmpd="thickThin"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grpSp>
        <p:nvGrpSpPr>
          <p:cNvPr id="29" name="组合 28">
            <a:extLst>
              <a:ext uri="{FF2B5EF4-FFF2-40B4-BE49-F238E27FC236}">
                <a16:creationId xmlns:a16="http://schemas.microsoft.com/office/drawing/2014/main" id="{3210873D-D9B5-4819-A4F6-EED4837CF0AA}"/>
              </a:ext>
            </a:extLst>
          </p:cNvPr>
          <p:cNvGrpSpPr>
            <a:grpSpLocks noChangeAspect="1"/>
          </p:cNvGrpSpPr>
          <p:nvPr/>
        </p:nvGrpSpPr>
        <p:grpSpPr>
          <a:xfrm>
            <a:off x="352297" y="1247775"/>
            <a:ext cx="3865802" cy="5040000"/>
            <a:chOff x="8774113" y="21602700"/>
            <a:chExt cx="679450" cy="885826"/>
          </a:xfrm>
          <a:solidFill>
            <a:srgbClr val="1F487C"/>
          </a:solidFill>
          <a:scene3d>
            <a:camera prst="orthographicFront">
              <a:rot lat="0" lon="0" rev="0"/>
            </a:camera>
            <a:lightRig rig="contrasting" dir="t">
              <a:rot lat="0" lon="0" rev="1500000"/>
            </a:lightRig>
          </a:scene3d>
        </p:grpSpPr>
        <p:sp>
          <p:nvSpPr>
            <p:cNvPr id="31" name="Freeform 1417">
              <a:extLst>
                <a:ext uri="{FF2B5EF4-FFF2-40B4-BE49-F238E27FC236}">
                  <a16:creationId xmlns:a16="http://schemas.microsoft.com/office/drawing/2014/main" id="{64908C0E-C4B3-4A25-B587-EEB8A038F9BD}"/>
                </a:ext>
              </a:extLst>
            </p:cNvPr>
            <p:cNvSpPr>
              <a:spLocks/>
            </p:cNvSpPr>
            <p:nvPr/>
          </p:nvSpPr>
          <p:spPr bwMode="auto">
            <a:xfrm>
              <a:off x="8972551" y="21602700"/>
              <a:ext cx="296863" cy="266700"/>
            </a:xfrm>
            <a:custGeom>
              <a:avLst/>
              <a:gdLst>
                <a:gd name="T0" fmla="*/ 16 w 79"/>
                <a:gd name="T1" fmla="*/ 60 h 71"/>
                <a:gd name="T2" fmla="*/ 37 w 79"/>
                <a:gd name="T3" fmla="*/ 60 h 71"/>
                <a:gd name="T4" fmla="*/ 68 w 79"/>
                <a:gd name="T5" fmla="*/ 68 h 71"/>
                <a:gd name="T6" fmla="*/ 63 w 79"/>
                <a:gd name="T7" fmla="*/ 49 h 71"/>
                <a:gd name="T8" fmla="*/ 21 w 79"/>
                <a:gd name="T9" fmla="*/ 6 h 71"/>
                <a:gd name="T10" fmla="*/ 16 w 79"/>
                <a:gd name="T11" fmla="*/ 10 h 71"/>
                <a:gd name="T12" fmla="*/ 18 w 79"/>
                <a:gd name="T13" fmla="*/ 23 h 71"/>
                <a:gd name="T14" fmla="*/ 15 w 79"/>
                <a:gd name="T15" fmla="*/ 33 h 71"/>
                <a:gd name="T16" fmla="*/ 16 w 79"/>
                <a:gd name="T17" fmla="*/ 43 h 71"/>
                <a:gd name="T18" fmla="*/ 17 w 79"/>
                <a:gd name="T19" fmla="*/ 53 h 71"/>
                <a:gd name="T20" fmla="*/ 16 w 79"/>
                <a:gd name="T21"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1">
                  <a:moveTo>
                    <a:pt x="16" y="60"/>
                  </a:moveTo>
                  <a:cubicBezTo>
                    <a:pt x="16" y="60"/>
                    <a:pt x="28" y="56"/>
                    <a:pt x="37" y="60"/>
                  </a:cubicBezTo>
                  <a:cubicBezTo>
                    <a:pt x="37" y="60"/>
                    <a:pt x="63" y="71"/>
                    <a:pt x="68" y="68"/>
                  </a:cubicBezTo>
                  <a:cubicBezTo>
                    <a:pt x="68" y="68"/>
                    <a:pt x="79" y="58"/>
                    <a:pt x="63" y="49"/>
                  </a:cubicBezTo>
                  <a:cubicBezTo>
                    <a:pt x="63" y="49"/>
                    <a:pt x="28" y="34"/>
                    <a:pt x="21" y="6"/>
                  </a:cubicBezTo>
                  <a:cubicBezTo>
                    <a:pt x="21" y="6"/>
                    <a:pt x="18" y="0"/>
                    <a:pt x="16" y="10"/>
                  </a:cubicBezTo>
                  <a:cubicBezTo>
                    <a:pt x="16" y="10"/>
                    <a:pt x="14" y="18"/>
                    <a:pt x="18" y="23"/>
                  </a:cubicBezTo>
                  <a:cubicBezTo>
                    <a:pt x="18" y="23"/>
                    <a:pt x="2" y="19"/>
                    <a:pt x="15" y="33"/>
                  </a:cubicBezTo>
                  <a:cubicBezTo>
                    <a:pt x="15" y="33"/>
                    <a:pt x="0" y="33"/>
                    <a:pt x="16" y="43"/>
                  </a:cubicBezTo>
                  <a:cubicBezTo>
                    <a:pt x="16" y="43"/>
                    <a:pt x="0" y="46"/>
                    <a:pt x="17" y="53"/>
                  </a:cubicBezTo>
                  <a:cubicBezTo>
                    <a:pt x="17" y="53"/>
                    <a:pt x="4" y="62"/>
                    <a:pt x="16" y="60"/>
                  </a:cubicBez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宋体" pitchFamily="2" charset="-122"/>
              </a:endParaRPr>
            </a:p>
          </p:txBody>
        </p:sp>
        <p:sp>
          <p:nvSpPr>
            <p:cNvPr id="32" name="Freeform 1418">
              <a:extLst>
                <a:ext uri="{FF2B5EF4-FFF2-40B4-BE49-F238E27FC236}">
                  <a16:creationId xmlns:a16="http://schemas.microsoft.com/office/drawing/2014/main" id="{D73344EC-86C8-4E95-AD6B-3D3C38144C92}"/>
                </a:ext>
              </a:extLst>
            </p:cNvPr>
            <p:cNvSpPr>
              <a:spLocks noEditPoints="1"/>
            </p:cNvSpPr>
            <p:nvPr/>
          </p:nvSpPr>
          <p:spPr bwMode="auto">
            <a:xfrm>
              <a:off x="8774113" y="21759863"/>
              <a:ext cx="679450" cy="728663"/>
            </a:xfrm>
            <a:custGeom>
              <a:avLst/>
              <a:gdLst>
                <a:gd name="T0" fmla="*/ 69 w 181"/>
                <a:gd name="T1" fmla="*/ 172 h 194"/>
                <a:gd name="T2" fmla="*/ 80 w 181"/>
                <a:gd name="T3" fmla="*/ 178 h 194"/>
                <a:gd name="T4" fmla="*/ 93 w 181"/>
                <a:gd name="T5" fmla="*/ 180 h 194"/>
                <a:gd name="T6" fmla="*/ 105 w 181"/>
                <a:gd name="T7" fmla="*/ 179 h 194"/>
                <a:gd name="T8" fmla="*/ 119 w 181"/>
                <a:gd name="T9" fmla="*/ 127 h 194"/>
                <a:gd name="T10" fmla="*/ 127 w 181"/>
                <a:gd name="T11" fmla="*/ 111 h 194"/>
                <a:gd name="T12" fmla="*/ 162 w 181"/>
                <a:gd name="T13" fmla="*/ 47 h 194"/>
                <a:gd name="T14" fmla="*/ 181 w 181"/>
                <a:gd name="T15" fmla="*/ 9 h 194"/>
                <a:gd name="T16" fmla="*/ 169 w 181"/>
                <a:gd name="T17" fmla="*/ 8 h 194"/>
                <a:gd name="T18" fmla="*/ 157 w 181"/>
                <a:gd name="T19" fmla="*/ 1 h 194"/>
                <a:gd name="T20" fmla="*/ 128 w 181"/>
                <a:gd name="T21" fmla="*/ 25 h 194"/>
                <a:gd name="T22" fmla="*/ 109 w 181"/>
                <a:gd name="T23" fmla="*/ 32 h 194"/>
                <a:gd name="T24" fmla="*/ 71 w 181"/>
                <a:gd name="T25" fmla="*/ 21 h 194"/>
                <a:gd name="T26" fmla="*/ 25 w 181"/>
                <a:gd name="T27" fmla="*/ 20 h 194"/>
                <a:gd name="T28" fmla="*/ 32 w 181"/>
                <a:gd name="T29" fmla="*/ 31 h 194"/>
                <a:gd name="T30" fmla="*/ 46 w 181"/>
                <a:gd name="T31" fmla="*/ 41 h 194"/>
                <a:gd name="T32" fmla="*/ 55 w 181"/>
                <a:gd name="T33" fmla="*/ 51 h 194"/>
                <a:gd name="T34" fmla="*/ 65 w 181"/>
                <a:gd name="T35" fmla="*/ 58 h 194"/>
                <a:gd name="T36" fmla="*/ 75 w 181"/>
                <a:gd name="T37" fmla="*/ 64 h 194"/>
                <a:gd name="T38" fmla="*/ 82 w 181"/>
                <a:gd name="T39" fmla="*/ 71 h 194"/>
                <a:gd name="T40" fmla="*/ 91 w 181"/>
                <a:gd name="T41" fmla="*/ 75 h 194"/>
                <a:gd name="T42" fmla="*/ 100 w 181"/>
                <a:gd name="T43" fmla="*/ 80 h 194"/>
                <a:gd name="T44" fmla="*/ 108 w 181"/>
                <a:gd name="T45" fmla="*/ 87 h 194"/>
                <a:gd name="T46" fmla="*/ 101 w 181"/>
                <a:gd name="T47" fmla="*/ 108 h 194"/>
                <a:gd name="T48" fmla="*/ 54 w 181"/>
                <a:gd name="T49" fmla="*/ 153 h 194"/>
                <a:gd name="T50" fmla="*/ 59 w 181"/>
                <a:gd name="T51" fmla="*/ 165 h 194"/>
                <a:gd name="T52" fmla="*/ 69 w 181"/>
                <a:gd name="T53" fmla="*/ 172 h 194"/>
                <a:gd name="T54" fmla="*/ 159 w 181"/>
                <a:gd name="T55" fmla="*/ 9 h 194"/>
                <a:gd name="T56" fmla="*/ 162 w 181"/>
                <a:gd name="T57" fmla="*/ 12 h 194"/>
                <a:gd name="T58" fmla="*/ 159 w 181"/>
                <a:gd name="T59" fmla="*/ 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194">
                  <a:moveTo>
                    <a:pt x="69" y="172"/>
                  </a:moveTo>
                  <a:cubicBezTo>
                    <a:pt x="68" y="187"/>
                    <a:pt x="80" y="178"/>
                    <a:pt x="80" y="178"/>
                  </a:cubicBezTo>
                  <a:cubicBezTo>
                    <a:pt x="84" y="193"/>
                    <a:pt x="93" y="180"/>
                    <a:pt x="93" y="180"/>
                  </a:cubicBezTo>
                  <a:cubicBezTo>
                    <a:pt x="101" y="194"/>
                    <a:pt x="105" y="179"/>
                    <a:pt x="105" y="179"/>
                  </a:cubicBezTo>
                  <a:cubicBezTo>
                    <a:pt x="117" y="149"/>
                    <a:pt x="119" y="127"/>
                    <a:pt x="119" y="127"/>
                  </a:cubicBezTo>
                  <a:cubicBezTo>
                    <a:pt x="120" y="113"/>
                    <a:pt x="127" y="111"/>
                    <a:pt x="127" y="111"/>
                  </a:cubicBezTo>
                  <a:cubicBezTo>
                    <a:pt x="170" y="88"/>
                    <a:pt x="162" y="47"/>
                    <a:pt x="162" y="47"/>
                  </a:cubicBezTo>
                  <a:cubicBezTo>
                    <a:pt x="157" y="18"/>
                    <a:pt x="181" y="9"/>
                    <a:pt x="181" y="9"/>
                  </a:cubicBezTo>
                  <a:cubicBezTo>
                    <a:pt x="177" y="8"/>
                    <a:pt x="169" y="8"/>
                    <a:pt x="169" y="8"/>
                  </a:cubicBezTo>
                  <a:cubicBezTo>
                    <a:pt x="164" y="0"/>
                    <a:pt x="157" y="1"/>
                    <a:pt x="157" y="1"/>
                  </a:cubicBezTo>
                  <a:cubicBezTo>
                    <a:pt x="147" y="1"/>
                    <a:pt x="128" y="25"/>
                    <a:pt x="128" y="25"/>
                  </a:cubicBezTo>
                  <a:cubicBezTo>
                    <a:pt x="118" y="37"/>
                    <a:pt x="109" y="32"/>
                    <a:pt x="109" y="32"/>
                  </a:cubicBezTo>
                  <a:cubicBezTo>
                    <a:pt x="82" y="18"/>
                    <a:pt x="71" y="21"/>
                    <a:pt x="71" y="21"/>
                  </a:cubicBezTo>
                  <a:cubicBezTo>
                    <a:pt x="45" y="28"/>
                    <a:pt x="25" y="20"/>
                    <a:pt x="25" y="20"/>
                  </a:cubicBezTo>
                  <a:cubicBezTo>
                    <a:pt x="0" y="16"/>
                    <a:pt x="32" y="31"/>
                    <a:pt x="32" y="31"/>
                  </a:cubicBezTo>
                  <a:cubicBezTo>
                    <a:pt x="14" y="37"/>
                    <a:pt x="46" y="41"/>
                    <a:pt x="46" y="41"/>
                  </a:cubicBezTo>
                  <a:cubicBezTo>
                    <a:pt x="26" y="53"/>
                    <a:pt x="55" y="51"/>
                    <a:pt x="55" y="51"/>
                  </a:cubicBezTo>
                  <a:cubicBezTo>
                    <a:pt x="35" y="62"/>
                    <a:pt x="65" y="58"/>
                    <a:pt x="65" y="58"/>
                  </a:cubicBezTo>
                  <a:cubicBezTo>
                    <a:pt x="51" y="73"/>
                    <a:pt x="75" y="64"/>
                    <a:pt x="75" y="64"/>
                  </a:cubicBezTo>
                  <a:cubicBezTo>
                    <a:pt x="62" y="82"/>
                    <a:pt x="82" y="71"/>
                    <a:pt x="82" y="71"/>
                  </a:cubicBezTo>
                  <a:cubicBezTo>
                    <a:pt x="75" y="89"/>
                    <a:pt x="91" y="75"/>
                    <a:pt x="91" y="75"/>
                  </a:cubicBezTo>
                  <a:cubicBezTo>
                    <a:pt x="82" y="92"/>
                    <a:pt x="100" y="80"/>
                    <a:pt x="100" y="80"/>
                  </a:cubicBezTo>
                  <a:cubicBezTo>
                    <a:pt x="93" y="99"/>
                    <a:pt x="108" y="87"/>
                    <a:pt x="108" y="87"/>
                  </a:cubicBezTo>
                  <a:cubicBezTo>
                    <a:pt x="101" y="93"/>
                    <a:pt x="101" y="108"/>
                    <a:pt x="101" y="108"/>
                  </a:cubicBezTo>
                  <a:cubicBezTo>
                    <a:pt x="104" y="121"/>
                    <a:pt x="54" y="153"/>
                    <a:pt x="54" y="153"/>
                  </a:cubicBezTo>
                  <a:cubicBezTo>
                    <a:pt x="42" y="165"/>
                    <a:pt x="59" y="165"/>
                    <a:pt x="59" y="165"/>
                  </a:cubicBezTo>
                  <a:cubicBezTo>
                    <a:pt x="52" y="179"/>
                    <a:pt x="69" y="172"/>
                    <a:pt x="69" y="172"/>
                  </a:cubicBezTo>
                  <a:close/>
                  <a:moveTo>
                    <a:pt x="159" y="9"/>
                  </a:moveTo>
                  <a:cubicBezTo>
                    <a:pt x="159" y="9"/>
                    <a:pt x="164" y="8"/>
                    <a:pt x="162" y="12"/>
                  </a:cubicBezTo>
                  <a:cubicBezTo>
                    <a:pt x="162" y="12"/>
                    <a:pt x="158" y="13"/>
                    <a:pt x="159" y="9"/>
                  </a:cubicBezTo>
                  <a:close/>
                </a:path>
              </a:pathLst>
            </a:custGeom>
            <a:grpFill/>
            <a:ln w="9525">
              <a:noFill/>
              <a:round/>
              <a:headEnd/>
              <a:tailEnd/>
            </a:ln>
            <a:effectLst>
              <a:outerShdw blurRad="149987" dist="250190" dir="8460000" algn="ctr">
                <a:srgbClr val="000000">
                  <a:alpha val="28000"/>
                </a:srgbClr>
              </a:outerShdw>
            </a:effectLst>
            <a:sp3d prstMaterial="metal">
              <a:bevelT w="88900" h="88900"/>
            </a:sp3d>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宋体" pitchFamily="2" charset="-122"/>
              </a:endParaRPr>
            </a:p>
          </p:txBody>
        </p:sp>
      </p:grpSp>
      <p:sp>
        <p:nvSpPr>
          <p:cNvPr id="34" name="矩形 33">
            <a:extLst>
              <a:ext uri="{FF2B5EF4-FFF2-40B4-BE49-F238E27FC236}">
                <a16:creationId xmlns:a16="http://schemas.microsoft.com/office/drawing/2014/main" id="{79C153BE-343C-4B4A-BDE9-B0B1469F0A83}"/>
              </a:ext>
            </a:extLst>
          </p:cNvPr>
          <p:cNvSpPr/>
          <p:nvPr/>
        </p:nvSpPr>
        <p:spPr>
          <a:xfrm>
            <a:off x="4716260" y="2778693"/>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solidFill>
                  <a:prstClr val="white"/>
                </a:solidFill>
                <a:latin typeface="Arial"/>
                <a:ea typeface="宋体"/>
              </a:rPr>
              <a:t>描述性数据故事 </a:t>
            </a:r>
          </a:p>
        </p:txBody>
      </p:sp>
      <p:sp>
        <p:nvSpPr>
          <p:cNvPr id="35" name="矩形 34">
            <a:extLst>
              <a:ext uri="{FF2B5EF4-FFF2-40B4-BE49-F238E27FC236}">
                <a16:creationId xmlns:a16="http://schemas.microsoft.com/office/drawing/2014/main" id="{97B5E929-12B2-4546-ACED-681A5DA5C8BE}"/>
              </a:ext>
            </a:extLst>
          </p:cNvPr>
          <p:cNvSpPr/>
          <p:nvPr/>
        </p:nvSpPr>
        <p:spPr>
          <a:xfrm>
            <a:off x="4727848" y="3609652"/>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solidFill>
                  <a:prstClr val="white"/>
                </a:solidFill>
                <a:latin typeface="Arial"/>
                <a:ea typeface="宋体"/>
              </a:rPr>
              <a:t>诊断性数据故事 </a:t>
            </a:r>
          </a:p>
        </p:txBody>
      </p:sp>
      <p:sp>
        <p:nvSpPr>
          <p:cNvPr id="36" name="矩形 35">
            <a:extLst>
              <a:ext uri="{FF2B5EF4-FFF2-40B4-BE49-F238E27FC236}">
                <a16:creationId xmlns:a16="http://schemas.microsoft.com/office/drawing/2014/main" id="{9C45D535-CFFB-44B3-875D-AD1EAE85EFA0}"/>
              </a:ext>
            </a:extLst>
          </p:cNvPr>
          <p:cNvSpPr/>
          <p:nvPr/>
        </p:nvSpPr>
        <p:spPr>
          <a:xfrm>
            <a:off x="4727848" y="4375886"/>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solidFill>
                  <a:prstClr val="white"/>
                </a:solidFill>
                <a:latin typeface="Arial"/>
                <a:ea typeface="宋体"/>
              </a:rPr>
              <a:t>预测性数据故事 </a:t>
            </a:r>
          </a:p>
        </p:txBody>
      </p:sp>
      <p:sp>
        <p:nvSpPr>
          <p:cNvPr id="37" name="矩形 36">
            <a:extLst>
              <a:ext uri="{FF2B5EF4-FFF2-40B4-BE49-F238E27FC236}">
                <a16:creationId xmlns:a16="http://schemas.microsoft.com/office/drawing/2014/main" id="{AC393CF2-9982-4D34-BF0C-3E4E7C98CA08}"/>
              </a:ext>
            </a:extLst>
          </p:cNvPr>
          <p:cNvSpPr/>
          <p:nvPr/>
        </p:nvSpPr>
        <p:spPr>
          <a:xfrm>
            <a:off x="4734013" y="5235749"/>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solidFill>
                  <a:prstClr val="white"/>
                </a:solidFill>
                <a:latin typeface="Arial"/>
                <a:ea typeface="宋体"/>
              </a:rPr>
              <a:t>规范性数据故事 </a:t>
            </a:r>
          </a:p>
        </p:txBody>
      </p:sp>
    </p:spTree>
    <p:extLst>
      <p:ext uri="{BB962C8B-B14F-4D97-AF65-F5344CB8AC3E}">
        <p14:creationId xmlns:p14="http://schemas.microsoft.com/office/powerpoint/2010/main" val="111082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7.3 </a:t>
            </a:r>
            <a:r>
              <a:rPr lang="zh-CN" altLang="en-US" sz="1400" dirty="0">
                <a:solidFill>
                  <a:schemeClr val="bg1"/>
                </a:solidFill>
                <a:latin typeface="宋体" panose="02010600030101010101" pitchFamily="2" charset="-122"/>
                <a:ea typeface="宋体" panose="02010600030101010101" pitchFamily="2" charset="-122"/>
                <a:sym typeface="+mn-ea"/>
              </a:rPr>
              <a:t>数据故事的设计</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数据故事的类型</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45" name="矩形 44">
            <a:extLst>
              <a:ext uri="{FF2B5EF4-FFF2-40B4-BE49-F238E27FC236}">
                <a16:creationId xmlns:a16="http://schemas.microsoft.com/office/drawing/2014/main" id="{54FA6426-A48A-4A2A-B1F2-BA21922673EC}"/>
              </a:ext>
            </a:extLst>
          </p:cNvPr>
          <p:cNvSpPr/>
          <p:nvPr/>
        </p:nvSpPr>
        <p:spPr>
          <a:xfrm>
            <a:off x="4716260" y="2778693"/>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solidFill>
                  <a:prstClr val="white"/>
                </a:solidFill>
                <a:latin typeface="Arial"/>
                <a:ea typeface="宋体"/>
              </a:rPr>
              <a:t>描述性数据故事 </a:t>
            </a:r>
          </a:p>
        </p:txBody>
      </p:sp>
      <p:sp>
        <p:nvSpPr>
          <p:cNvPr id="46" name="矩形 45">
            <a:extLst>
              <a:ext uri="{FF2B5EF4-FFF2-40B4-BE49-F238E27FC236}">
                <a16:creationId xmlns:a16="http://schemas.microsoft.com/office/drawing/2014/main" id="{2AB6403C-0C3F-4327-97EB-023BE92FF35C}"/>
              </a:ext>
            </a:extLst>
          </p:cNvPr>
          <p:cNvSpPr/>
          <p:nvPr/>
        </p:nvSpPr>
        <p:spPr>
          <a:xfrm>
            <a:off x="4727848" y="3609652"/>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solidFill>
                  <a:prstClr val="white"/>
                </a:solidFill>
                <a:latin typeface="Arial"/>
                <a:ea typeface="宋体"/>
              </a:rPr>
              <a:t>诊断性数据故事 </a:t>
            </a:r>
          </a:p>
        </p:txBody>
      </p:sp>
      <p:sp>
        <p:nvSpPr>
          <p:cNvPr id="47" name="矩形 46">
            <a:extLst>
              <a:ext uri="{FF2B5EF4-FFF2-40B4-BE49-F238E27FC236}">
                <a16:creationId xmlns:a16="http://schemas.microsoft.com/office/drawing/2014/main" id="{7C1F1608-0611-419F-AC5B-BBCB241A979B}"/>
              </a:ext>
            </a:extLst>
          </p:cNvPr>
          <p:cNvSpPr/>
          <p:nvPr/>
        </p:nvSpPr>
        <p:spPr>
          <a:xfrm>
            <a:off x="4727848" y="4375886"/>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solidFill>
                  <a:prstClr val="white"/>
                </a:solidFill>
                <a:latin typeface="Arial"/>
                <a:ea typeface="宋体"/>
              </a:rPr>
              <a:t>测性数据故事 </a:t>
            </a:r>
          </a:p>
        </p:txBody>
      </p:sp>
      <p:sp>
        <p:nvSpPr>
          <p:cNvPr id="48" name="矩形 47">
            <a:extLst>
              <a:ext uri="{FF2B5EF4-FFF2-40B4-BE49-F238E27FC236}">
                <a16:creationId xmlns:a16="http://schemas.microsoft.com/office/drawing/2014/main" id="{ABCB7B7B-A9CA-4E71-A595-8AD24587E259}"/>
              </a:ext>
            </a:extLst>
          </p:cNvPr>
          <p:cNvSpPr/>
          <p:nvPr/>
        </p:nvSpPr>
        <p:spPr>
          <a:xfrm>
            <a:off x="4734013" y="5235749"/>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solidFill>
                  <a:prstClr val="white"/>
                </a:solidFill>
                <a:latin typeface="Arial"/>
                <a:ea typeface="宋体"/>
              </a:rPr>
              <a:t>规范性数据故事 </a:t>
            </a:r>
          </a:p>
        </p:txBody>
      </p:sp>
      <p:graphicFrame>
        <p:nvGraphicFramePr>
          <p:cNvPr id="49" name="表格 48">
            <a:extLst>
              <a:ext uri="{FF2B5EF4-FFF2-40B4-BE49-F238E27FC236}">
                <a16:creationId xmlns:a16="http://schemas.microsoft.com/office/drawing/2014/main" id="{EEB6D081-61F8-4DB9-9492-0789FC085616}"/>
              </a:ext>
            </a:extLst>
          </p:cNvPr>
          <p:cNvGraphicFramePr>
            <a:graphicFrameLocks noGrp="1"/>
          </p:cNvGraphicFramePr>
          <p:nvPr>
            <p:extLst>
              <p:ext uri="{D42A27DB-BD31-4B8C-83A1-F6EECF244321}">
                <p14:modId xmlns:p14="http://schemas.microsoft.com/office/powerpoint/2010/main" val="30695242"/>
              </p:ext>
            </p:extLst>
          </p:nvPr>
        </p:nvGraphicFramePr>
        <p:xfrm>
          <a:off x="5859446" y="2735295"/>
          <a:ext cx="5600968" cy="2316741"/>
        </p:xfrm>
        <a:graphic>
          <a:graphicData uri="http://schemas.openxmlformats.org/drawingml/2006/table">
            <a:tbl>
              <a:tblPr firstRow="1" firstCol="1" bandRow="1"/>
              <a:tblGrid>
                <a:gridCol w="1280488">
                  <a:extLst>
                    <a:ext uri="{9D8B030D-6E8A-4147-A177-3AD203B41FA5}">
                      <a16:colId xmlns:a16="http://schemas.microsoft.com/office/drawing/2014/main" val="2125072716"/>
                    </a:ext>
                  </a:extLst>
                </a:gridCol>
                <a:gridCol w="4320480">
                  <a:extLst>
                    <a:ext uri="{9D8B030D-6E8A-4147-A177-3AD203B41FA5}">
                      <a16:colId xmlns:a16="http://schemas.microsoft.com/office/drawing/2014/main" val="2136116998"/>
                    </a:ext>
                  </a:extLst>
                </a:gridCol>
              </a:tblGrid>
              <a:tr h="330963">
                <a:tc>
                  <a:txBody>
                    <a:bodyPr/>
                    <a:lstStyle>
                      <a:lvl1pPr marL="0" algn="l" defTabSz="914400" rtl="0" eaLnBrk="1" latinLnBrk="0" hangingPunct="1">
                        <a:defRPr sz="1800" b="1" kern="1200">
                          <a:solidFill>
                            <a:schemeClr val="bg1"/>
                          </a:solidFill>
                          <a:latin typeface="Arial"/>
                          <a:ea typeface="宋体"/>
                        </a:defRPr>
                      </a:lvl1pPr>
                      <a:lvl2pPr marL="457200" algn="l" defTabSz="914400" rtl="0" eaLnBrk="1" latinLnBrk="0" hangingPunct="1">
                        <a:defRPr sz="1800" b="1" kern="1200">
                          <a:solidFill>
                            <a:schemeClr val="bg1"/>
                          </a:solidFill>
                          <a:latin typeface="Arial"/>
                          <a:ea typeface="宋体"/>
                        </a:defRPr>
                      </a:lvl2pPr>
                      <a:lvl3pPr marL="914400" algn="l" defTabSz="914400" rtl="0" eaLnBrk="1" latinLnBrk="0" hangingPunct="1">
                        <a:defRPr sz="1800" b="1" kern="1200">
                          <a:solidFill>
                            <a:schemeClr val="bg1"/>
                          </a:solidFill>
                          <a:latin typeface="Arial"/>
                          <a:ea typeface="宋体"/>
                        </a:defRPr>
                      </a:lvl3pPr>
                      <a:lvl4pPr marL="1371600" algn="l" defTabSz="914400" rtl="0" eaLnBrk="1" latinLnBrk="0" hangingPunct="1">
                        <a:defRPr sz="1800" b="1" kern="1200">
                          <a:solidFill>
                            <a:schemeClr val="bg1"/>
                          </a:solidFill>
                          <a:latin typeface="Arial"/>
                          <a:ea typeface="宋体"/>
                        </a:defRPr>
                      </a:lvl4pPr>
                      <a:lvl5pPr marL="1828800" algn="l" defTabSz="914400" rtl="0" eaLnBrk="1" latinLnBrk="0" hangingPunct="1">
                        <a:defRPr sz="1800" b="1" kern="1200">
                          <a:solidFill>
                            <a:schemeClr val="bg1"/>
                          </a:solidFill>
                          <a:latin typeface="Arial"/>
                          <a:ea typeface="宋体"/>
                        </a:defRPr>
                      </a:lvl5pPr>
                      <a:lvl6pPr marL="2286000" algn="l" defTabSz="914400" rtl="0" eaLnBrk="1" latinLnBrk="0" hangingPunct="1">
                        <a:defRPr sz="1800" b="1" kern="1200">
                          <a:solidFill>
                            <a:schemeClr val="bg1"/>
                          </a:solidFill>
                          <a:latin typeface="Arial"/>
                          <a:ea typeface="宋体"/>
                        </a:defRPr>
                      </a:lvl6pPr>
                      <a:lvl7pPr marL="2743200" algn="l" defTabSz="914400" rtl="0" eaLnBrk="1" latinLnBrk="0" hangingPunct="1">
                        <a:defRPr sz="1800" b="1" kern="1200">
                          <a:solidFill>
                            <a:schemeClr val="bg1"/>
                          </a:solidFill>
                          <a:latin typeface="Arial"/>
                          <a:ea typeface="宋体"/>
                        </a:defRPr>
                      </a:lvl7pPr>
                      <a:lvl8pPr marL="3200400" algn="l" defTabSz="914400" rtl="0" eaLnBrk="1" latinLnBrk="0" hangingPunct="1">
                        <a:defRPr sz="1800" b="1" kern="1200">
                          <a:solidFill>
                            <a:schemeClr val="bg1"/>
                          </a:solidFill>
                          <a:latin typeface="Arial"/>
                          <a:ea typeface="宋体"/>
                        </a:defRPr>
                      </a:lvl8pPr>
                      <a:lvl9pPr marL="3657600" algn="l" defTabSz="914400" rtl="0" eaLnBrk="1" latinLnBrk="0" hangingPunct="1">
                        <a:defRPr sz="1800" b="1" kern="1200">
                          <a:solidFill>
                            <a:schemeClr val="bg1"/>
                          </a:solidFill>
                          <a:latin typeface="Arial"/>
                          <a:ea typeface="宋体"/>
                        </a:defRPr>
                      </a:lvl9pPr>
                    </a:lstStyle>
                    <a:p>
                      <a:pPr indent="127000" algn="just">
                        <a:lnSpc>
                          <a:spcPct val="110000"/>
                        </a:lnSpc>
                      </a:pPr>
                      <a:r>
                        <a:rPr lang="zh-CN" sz="1800" b="1" kern="100" dirty="0">
                          <a:effectLst/>
                        </a:rPr>
                        <a:t>要素</a:t>
                      </a:r>
                      <a:endParaRPr 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6350" cap="rnd" cmpd="sng" algn="ctr">
                      <a:solidFill>
                        <a:srgbClr val="5B9BD5">
                          <a:shade val="95000"/>
                          <a:satMod val="105000"/>
                        </a:srgbClr>
                      </a:solidFill>
                      <a:prstDash val="solid"/>
                    </a:lnL>
                    <a:lnR>
                      <a:noFill/>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bg1"/>
                          </a:solidFill>
                          <a:latin typeface="Arial"/>
                          <a:ea typeface="宋体"/>
                        </a:defRPr>
                      </a:lvl1pPr>
                      <a:lvl2pPr marL="457200" algn="l" defTabSz="914400" rtl="0" eaLnBrk="1" latinLnBrk="0" hangingPunct="1">
                        <a:defRPr sz="1800" b="1" kern="1200">
                          <a:solidFill>
                            <a:schemeClr val="bg1"/>
                          </a:solidFill>
                          <a:latin typeface="Arial"/>
                          <a:ea typeface="宋体"/>
                        </a:defRPr>
                      </a:lvl2pPr>
                      <a:lvl3pPr marL="914400" algn="l" defTabSz="914400" rtl="0" eaLnBrk="1" latinLnBrk="0" hangingPunct="1">
                        <a:defRPr sz="1800" b="1" kern="1200">
                          <a:solidFill>
                            <a:schemeClr val="bg1"/>
                          </a:solidFill>
                          <a:latin typeface="Arial"/>
                          <a:ea typeface="宋体"/>
                        </a:defRPr>
                      </a:lvl3pPr>
                      <a:lvl4pPr marL="1371600" algn="l" defTabSz="914400" rtl="0" eaLnBrk="1" latinLnBrk="0" hangingPunct="1">
                        <a:defRPr sz="1800" b="1" kern="1200">
                          <a:solidFill>
                            <a:schemeClr val="bg1"/>
                          </a:solidFill>
                          <a:latin typeface="Arial"/>
                          <a:ea typeface="宋体"/>
                        </a:defRPr>
                      </a:lvl4pPr>
                      <a:lvl5pPr marL="1828800" algn="l" defTabSz="914400" rtl="0" eaLnBrk="1" latinLnBrk="0" hangingPunct="1">
                        <a:defRPr sz="1800" b="1" kern="1200">
                          <a:solidFill>
                            <a:schemeClr val="bg1"/>
                          </a:solidFill>
                          <a:latin typeface="Arial"/>
                          <a:ea typeface="宋体"/>
                        </a:defRPr>
                      </a:lvl5pPr>
                      <a:lvl6pPr marL="2286000" algn="l" defTabSz="914400" rtl="0" eaLnBrk="1" latinLnBrk="0" hangingPunct="1">
                        <a:defRPr sz="1800" b="1" kern="1200">
                          <a:solidFill>
                            <a:schemeClr val="bg1"/>
                          </a:solidFill>
                          <a:latin typeface="Arial"/>
                          <a:ea typeface="宋体"/>
                        </a:defRPr>
                      </a:lvl6pPr>
                      <a:lvl7pPr marL="2743200" algn="l" defTabSz="914400" rtl="0" eaLnBrk="1" latinLnBrk="0" hangingPunct="1">
                        <a:defRPr sz="1800" b="1" kern="1200">
                          <a:solidFill>
                            <a:schemeClr val="bg1"/>
                          </a:solidFill>
                          <a:latin typeface="Arial"/>
                          <a:ea typeface="宋体"/>
                        </a:defRPr>
                      </a:lvl7pPr>
                      <a:lvl8pPr marL="3200400" algn="l" defTabSz="914400" rtl="0" eaLnBrk="1" latinLnBrk="0" hangingPunct="1">
                        <a:defRPr sz="1800" b="1" kern="1200">
                          <a:solidFill>
                            <a:schemeClr val="bg1"/>
                          </a:solidFill>
                          <a:latin typeface="Arial"/>
                          <a:ea typeface="宋体"/>
                        </a:defRPr>
                      </a:lvl8pPr>
                      <a:lvl9pPr marL="3657600" algn="l" defTabSz="914400" rtl="0" eaLnBrk="1" latinLnBrk="0" hangingPunct="1">
                        <a:defRPr sz="1800" b="1" kern="1200">
                          <a:solidFill>
                            <a:schemeClr val="bg1"/>
                          </a:solidFill>
                          <a:latin typeface="Arial"/>
                          <a:ea typeface="宋体"/>
                        </a:defRPr>
                      </a:lvl9pPr>
                    </a:lstStyle>
                    <a:p>
                      <a:pPr indent="127000" algn="just">
                        <a:lnSpc>
                          <a:spcPct val="110000"/>
                        </a:lnSpc>
                      </a:pPr>
                      <a:r>
                        <a:rPr lang="zh-CN" sz="1800" b="1" kern="100" dirty="0">
                          <a:effectLst/>
                        </a:rPr>
                        <a:t>主要内容</a:t>
                      </a:r>
                      <a:endParaRPr 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a:noFill/>
                    </a:lnL>
                    <a:lnR w="6350" cap="rnd" cmpd="sng" algn="ctr">
                      <a:solidFill>
                        <a:srgbClr val="5B9BD5">
                          <a:shade val="95000"/>
                          <a:satMod val="105000"/>
                        </a:srgbClr>
                      </a:solidFill>
                      <a:prstDash val="solid"/>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502582675"/>
                  </a:ext>
                </a:extLst>
              </a:tr>
              <a:tr h="330963">
                <a:tc>
                  <a:txBody>
                    <a:bodyPr/>
                    <a:lstStyle>
                      <a:lvl1pPr marL="0" algn="l" defTabSz="914400" rtl="0" eaLnBrk="1" latinLnBrk="0" hangingPunct="1">
                        <a:defRPr sz="1800" b="1" kern="1200">
                          <a:solidFill>
                            <a:schemeClr val="tx1"/>
                          </a:solidFill>
                          <a:latin typeface="Arial"/>
                          <a:ea typeface="宋体"/>
                        </a:defRPr>
                      </a:lvl1pPr>
                      <a:lvl2pPr marL="457200" algn="l" defTabSz="914400" rtl="0" eaLnBrk="1" latinLnBrk="0" hangingPunct="1">
                        <a:defRPr sz="1800" b="1" kern="1200">
                          <a:solidFill>
                            <a:schemeClr val="tx1"/>
                          </a:solidFill>
                          <a:latin typeface="Arial"/>
                          <a:ea typeface="宋体"/>
                        </a:defRPr>
                      </a:lvl2pPr>
                      <a:lvl3pPr marL="914400" algn="l" defTabSz="914400" rtl="0" eaLnBrk="1" latinLnBrk="0" hangingPunct="1">
                        <a:defRPr sz="1800" b="1" kern="1200">
                          <a:solidFill>
                            <a:schemeClr val="tx1"/>
                          </a:solidFill>
                          <a:latin typeface="Arial"/>
                          <a:ea typeface="宋体"/>
                        </a:defRPr>
                      </a:lvl3pPr>
                      <a:lvl4pPr marL="1371600" algn="l" defTabSz="914400" rtl="0" eaLnBrk="1" latinLnBrk="0" hangingPunct="1">
                        <a:defRPr sz="1800" b="1" kern="1200">
                          <a:solidFill>
                            <a:schemeClr val="tx1"/>
                          </a:solidFill>
                          <a:latin typeface="Arial"/>
                          <a:ea typeface="宋体"/>
                        </a:defRPr>
                      </a:lvl4pPr>
                      <a:lvl5pPr marL="1828800" algn="l" defTabSz="914400" rtl="0" eaLnBrk="1" latinLnBrk="0" hangingPunct="1">
                        <a:defRPr sz="1800" b="1" kern="1200">
                          <a:solidFill>
                            <a:schemeClr val="tx1"/>
                          </a:solidFill>
                          <a:latin typeface="Arial"/>
                          <a:ea typeface="宋体"/>
                        </a:defRPr>
                      </a:lvl5pPr>
                      <a:lvl6pPr marL="2286000" algn="l" defTabSz="914400" rtl="0" eaLnBrk="1" latinLnBrk="0" hangingPunct="1">
                        <a:defRPr sz="1800" b="1" kern="1200">
                          <a:solidFill>
                            <a:schemeClr val="tx1"/>
                          </a:solidFill>
                          <a:latin typeface="Arial"/>
                          <a:ea typeface="宋体"/>
                        </a:defRPr>
                      </a:lvl6pPr>
                      <a:lvl7pPr marL="2743200" algn="l" defTabSz="914400" rtl="0" eaLnBrk="1" latinLnBrk="0" hangingPunct="1">
                        <a:defRPr sz="1800" b="1" kern="1200">
                          <a:solidFill>
                            <a:schemeClr val="tx1"/>
                          </a:solidFill>
                          <a:latin typeface="Arial"/>
                          <a:ea typeface="宋体"/>
                        </a:defRPr>
                      </a:lvl7pPr>
                      <a:lvl8pPr marL="3200400" algn="l" defTabSz="914400" rtl="0" eaLnBrk="1" latinLnBrk="0" hangingPunct="1">
                        <a:defRPr sz="1800" b="1" kern="1200">
                          <a:solidFill>
                            <a:schemeClr val="tx1"/>
                          </a:solidFill>
                          <a:latin typeface="Arial"/>
                          <a:ea typeface="宋体"/>
                        </a:defRPr>
                      </a:lvl8pPr>
                      <a:lvl9pPr marL="3657600" algn="l" defTabSz="914400" rtl="0" eaLnBrk="1" latinLnBrk="0" hangingPunct="1">
                        <a:defRPr sz="1800" b="1" kern="1200">
                          <a:solidFill>
                            <a:schemeClr val="tx1"/>
                          </a:solidFill>
                          <a:latin typeface="Arial"/>
                          <a:ea typeface="宋体"/>
                        </a:defRPr>
                      </a:lvl9pPr>
                    </a:lstStyle>
                    <a:p>
                      <a:pPr indent="127000" algn="just">
                        <a:lnSpc>
                          <a:spcPct val="110000"/>
                        </a:lnSpc>
                      </a:pPr>
                      <a:r>
                        <a:rPr lang="zh-CN" sz="1800" b="0" kern="100" dirty="0">
                          <a:effectLst/>
                          <a:latin typeface="华文仿宋" panose="02010600040101010101" pitchFamily="2" charset="-122"/>
                          <a:ea typeface="华文仿宋" panose="02010600040101010101" pitchFamily="2" charset="-122"/>
                        </a:rPr>
                        <a:t>需求</a:t>
                      </a:r>
                      <a:endParaRPr lang="zh-CN" sz="18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6350" cap="rnd" cmpd="sng" algn="ctr">
                      <a:solidFill>
                        <a:srgbClr val="5B9BD5">
                          <a:shade val="95000"/>
                          <a:satMod val="105000"/>
                        </a:srgbClr>
                      </a:solidFill>
                      <a:prstDash val="solid"/>
                    </a:lnL>
                    <a:lnR>
                      <a:noFill/>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indent="127000" algn="just">
                        <a:lnSpc>
                          <a:spcPct val="110000"/>
                        </a:lnSpc>
                      </a:pPr>
                      <a:r>
                        <a:rPr lang="zh-CN" sz="1800" kern="100" dirty="0">
                          <a:effectLst/>
                          <a:latin typeface="华文仿宋" panose="02010600040101010101" pitchFamily="2" charset="-122"/>
                          <a:ea typeface="华文仿宋" panose="02010600040101010101" pitchFamily="2" charset="-122"/>
                        </a:rPr>
                        <a:t>描述</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6350" cap="rnd" cmpd="sng" algn="ctr">
                      <a:solidFill>
                        <a:srgbClr val="5B9BD5">
                          <a:shade val="95000"/>
                          <a:satMod val="105000"/>
                        </a:srgbClr>
                      </a:solidFill>
                      <a:prstDash val="solid"/>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42551414"/>
                  </a:ext>
                </a:extLst>
              </a:tr>
              <a:tr h="330963">
                <a:tc>
                  <a:txBody>
                    <a:bodyPr/>
                    <a:lstStyle>
                      <a:lvl1pPr marL="0" algn="l" defTabSz="914400" rtl="0" eaLnBrk="1" latinLnBrk="0" hangingPunct="1">
                        <a:defRPr sz="1800" b="1" kern="1200">
                          <a:solidFill>
                            <a:schemeClr val="tx1"/>
                          </a:solidFill>
                          <a:latin typeface="Arial"/>
                          <a:ea typeface="宋体"/>
                        </a:defRPr>
                      </a:lvl1pPr>
                      <a:lvl2pPr marL="457200" algn="l" defTabSz="914400" rtl="0" eaLnBrk="1" latinLnBrk="0" hangingPunct="1">
                        <a:defRPr sz="1800" b="1" kern="1200">
                          <a:solidFill>
                            <a:schemeClr val="tx1"/>
                          </a:solidFill>
                          <a:latin typeface="Arial"/>
                          <a:ea typeface="宋体"/>
                        </a:defRPr>
                      </a:lvl2pPr>
                      <a:lvl3pPr marL="914400" algn="l" defTabSz="914400" rtl="0" eaLnBrk="1" latinLnBrk="0" hangingPunct="1">
                        <a:defRPr sz="1800" b="1" kern="1200">
                          <a:solidFill>
                            <a:schemeClr val="tx1"/>
                          </a:solidFill>
                          <a:latin typeface="Arial"/>
                          <a:ea typeface="宋体"/>
                        </a:defRPr>
                      </a:lvl3pPr>
                      <a:lvl4pPr marL="1371600" algn="l" defTabSz="914400" rtl="0" eaLnBrk="1" latinLnBrk="0" hangingPunct="1">
                        <a:defRPr sz="1800" b="1" kern="1200">
                          <a:solidFill>
                            <a:schemeClr val="tx1"/>
                          </a:solidFill>
                          <a:latin typeface="Arial"/>
                          <a:ea typeface="宋体"/>
                        </a:defRPr>
                      </a:lvl4pPr>
                      <a:lvl5pPr marL="1828800" algn="l" defTabSz="914400" rtl="0" eaLnBrk="1" latinLnBrk="0" hangingPunct="1">
                        <a:defRPr sz="1800" b="1" kern="1200">
                          <a:solidFill>
                            <a:schemeClr val="tx1"/>
                          </a:solidFill>
                          <a:latin typeface="Arial"/>
                          <a:ea typeface="宋体"/>
                        </a:defRPr>
                      </a:lvl5pPr>
                      <a:lvl6pPr marL="2286000" algn="l" defTabSz="914400" rtl="0" eaLnBrk="1" latinLnBrk="0" hangingPunct="1">
                        <a:defRPr sz="1800" b="1" kern="1200">
                          <a:solidFill>
                            <a:schemeClr val="tx1"/>
                          </a:solidFill>
                          <a:latin typeface="Arial"/>
                          <a:ea typeface="宋体"/>
                        </a:defRPr>
                      </a:lvl6pPr>
                      <a:lvl7pPr marL="2743200" algn="l" defTabSz="914400" rtl="0" eaLnBrk="1" latinLnBrk="0" hangingPunct="1">
                        <a:defRPr sz="1800" b="1" kern="1200">
                          <a:solidFill>
                            <a:schemeClr val="tx1"/>
                          </a:solidFill>
                          <a:latin typeface="Arial"/>
                          <a:ea typeface="宋体"/>
                        </a:defRPr>
                      </a:lvl7pPr>
                      <a:lvl8pPr marL="3200400" algn="l" defTabSz="914400" rtl="0" eaLnBrk="1" latinLnBrk="0" hangingPunct="1">
                        <a:defRPr sz="1800" b="1" kern="1200">
                          <a:solidFill>
                            <a:schemeClr val="tx1"/>
                          </a:solidFill>
                          <a:latin typeface="Arial"/>
                          <a:ea typeface="宋体"/>
                        </a:defRPr>
                      </a:lvl8pPr>
                      <a:lvl9pPr marL="3657600" algn="l" defTabSz="914400" rtl="0" eaLnBrk="1" latinLnBrk="0" hangingPunct="1">
                        <a:defRPr sz="1800" b="1" kern="1200">
                          <a:solidFill>
                            <a:schemeClr val="tx1"/>
                          </a:solidFill>
                          <a:latin typeface="Arial"/>
                          <a:ea typeface="宋体"/>
                        </a:defRPr>
                      </a:lvl9pPr>
                    </a:lstStyle>
                    <a:p>
                      <a:pPr indent="127000" algn="just">
                        <a:lnSpc>
                          <a:spcPct val="110000"/>
                        </a:lnSpc>
                      </a:pPr>
                      <a:r>
                        <a:rPr lang="zh-CN" sz="1800" b="0" kern="100" dirty="0">
                          <a:effectLst/>
                          <a:latin typeface="华文仿宋" panose="02010600040101010101" pitchFamily="2" charset="-122"/>
                          <a:ea typeface="华文仿宋" panose="02010600040101010101" pitchFamily="2" charset="-122"/>
                        </a:rPr>
                        <a:t>人物</a:t>
                      </a:r>
                      <a:endParaRPr lang="zh-CN" sz="18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6350" cap="rnd" cmpd="sng" algn="ctr">
                      <a:solidFill>
                        <a:srgbClr val="5B9BD5">
                          <a:shade val="95000"/>
                          <a:satMod val="105000"/>
                        </a:srgbClr>
                      </a:solidFill>
                      <a:prstDash val="solid"/>
                    </a:lnL>
                    <a:lnR>
                      <a:noFill/>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indent="127000" algn="just">
                        <a:lnSpc>
                          <a:spcPct val="110000"/>
                        </a:lnSpc>
                      </a:pPr>
                      <a:r>
                        <a:rPr lang="zh-CN" sz="1800" kern="100" dirty="0">
                          <a:effectLst/>
                          <a:latin typeface="华文仿宋" panose="02010600040101010101" pitchFamily="2" charset="-122"/>
                          <a:ea typeface="华文仿宋" panose="02010600040101010101" pitchFamily="2" charset="-122"/>
                        </a:rPr>
                        <a:t>地震和大地震</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6350" cap="rnd" cmpd="sng" algn="ctr">
                      <a:solidFill>
                        <a:srgbClr val="5B9BD5">
                          <a:shade val="95000"/>
                          <a:satMod val="105000"/>
                        </a:srgbClr>
                      </a:solidFill>
                      <a:prstDash val="solid"/>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715328579"/>
                  </a:ext>
                </a:extLst>
              </a:tr>
              <a:tr h="330963">
                <a:tc>
                  <a:txBody>
                    <a:bodyPr/>
                    <a:lstStyle>
                      <a:lvl1pPr marL="0" algn="l" defTabSz="914400" rtl="0" eaLnBrk="1" latinLnBrk="0" hangingPunct="1">
                        <a:defRPr sz="1800" b="1" kern="1200">
                          <a:solidFill>
                            <a:schemeClr val="tx1"/>
                          </a:solidFill>
                          <a:latin typeface="Arial"/>
                          <a:ea typeface="宋体"/>
                        </a:defRPr>
                      </a:lvl1pPr>
                      <a:lvl2pPr marL="457200" algn="l" defTabSz="914400" rtl="0" eaLnBrk="1" latinLnBrk="0" hangingPunct="1">
                        <a:defRPr sz="1800" b="1" kern="1200">
                          <a:solidFill>
                            <a:schemeClr val="tx1"/>
                          </a:solidFill>
                          <a:latin typeface="Arial"/>
                          <a:ea typeface="宋体"/>
                        </a:defRPr>
                      </a:lvl2pPr>
                      <a:lvl3pPr marL="914400" algn="l" defTabSz="914400" rtl="0" eaLnBrk="1" latinLnBrk="0" hangingPunct="1">
                        <a:defRPr sz="1800" b="1" kern="1200">
                          <a:solidFill>
                            <a:schemeClr val="tx1"/>
                          </a:solidFill>
                          <a:latin typeface="Arial"/>
                          <a:ea typeface="宋体"/>
                        </a:defRPr>
                      </a:lvl3pPr>
                      <a:lvl4pPr marL="1371600" algn="l" defTabSz="914400" rtl="0" eaLnBrk="1" latinLnBrk="0" hangingPunct="1">
                        <a:defRPr sz="1800" b="1" kern="1200">
                          <a:solidFill>
                            <a:schemeClr val="tx1"/>
                          </a:solidFill>
                          <a:latin typeface="Arial"/>
                          <a:ea typeface="宋体"/>
                        </a:defRPr>
                      </a:lvl4pPr>
                      <a:lvl5pPr marL="1828800" algn="l" defTabSz="914400" rtl="0" eaLnBrk="1" latinLnBrk="0" hangingPunct="1">
                        <a:defRPr sz="1800" b="1" kern="1200">
                          <a:solidFill>
                            <a:schemeClr val="tx1"/>
                          </a:solidFill>
                          <a:latin typeface="Arial"/>
                          <a:ea typeface="宋体"/>
                        </a:defRPr>
                      </a:lvl5pPr>
                      <a:lvl6pPr marL="2286000" algn="l" defTabSz="914400" rtl="0" eaLnBrk="1" latinLnBrk="0" hangingPunct="1">
                        <a:defRPr sz="1800" b="1" kern="1200">
                          <a:solidFill>
                            <a:schemeClr val="tx1"/>
                          </a:solidFill>
                          <a:latin typeface="Arial"/>
                          <a:ea typeface="宋体"/>
                        </a:defRPr>
                      </a:lvl6pPr>
                      <a:lvl7pPr marL="2743200" algn="l" defTabSz="914400" rtl="0" eaLnBrk="1" latinLnBrk="0" hangingPunct="1">
                        <a:defRPr sz="1800" b="1" kern="1200">
                          <a:solidFill>
                            <a:schemeClr val="tx1"/>
                          </a:solidFill>
                          <a:latin typeface="Arial"/>
                          <a:ea typeface="宋体"/>
                        </a:defRPr>
                      </a:lvl7pPr>
                      <a:lvl8pPr marL="3200400" algn="l" defTabSz="914400" rtl="0" eaLnBrk="1" latinLnBrk="0" hangingPunct="1">
                        <a:defRPr sz="1800" b="1" kern="1200">
                          <a:solidFill>
                            <a:schemeClr val="tx1"/>
                          </a:solidFill>
                          <a:latin typeface="Arial"/>
                          <a:ea typeface="宋体"/>
                        </a:defRPr>
                      </a:lvl8pPr>
                      <a:lvl9pPr marL="3657600" algn="l" defTabSz="914400" rtl="0" eaLnBrk="1" latinLnBrk="0" hangingPunct="1">
                        <a:defRPr sz="1800" b="1" kern="1200">
                          <a:solidFill>
                            <a:schemeClr val="tx1"/>
                          </a:solidFill>
                          <a:latin typeface="Arial"/>
                          <a:ea typeface="宋体"/>
                        </a:defRPr>
                      </a:lvl9pPr>
                    </a:lstStyle>
                    <a:p>
                      <a:pPr indent="127000" algn="just">
                        <a:lnSpc>
                          <a:spcPct val="110000"/>
                        </a:lnSpc>
                      </a:pPr>
                      <a:r>
                        <a:rPr lang="zh-CN" sz="1800" b="0" kern="100" dirty="0">
                          <a:effectLst/>
                          <a:latin typeface="华文仿宋" panose="02010600040101010101" pitchFamily="2" charset="-122"/>
                          <a:ea typeface="华文仿宋" panose="02010600040101010101" pitchFamily="2" charset="-122"/>
                        </a:rPr>
                        <a:t>情境</a:t>
                      </a:r>
                      <a:endParaRPr lang="zh-CN" sz="18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6350" cap="rnd" cmpd="sng" algn="ctr">
                      <a:solidFill>
                        <a:srgbClr val="5B9BD5">
                          <a:shade val="95000"/>
                          <a:satMod val="105000"/>
                        </a:srgbClr>
                      </a:solidFill>
                      <a:prstDash val="solid"/>
                    </a:lnL>
                    <a:lnR>
                      <a:noFill/>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indent="127000" algn="just">
                        <a:lnSpc>
                          <a:spcPct val="110000"/>
                        </a:lnSpc>
                      </a:pPr>
                      <a:r>
                        <a:rPr lang="zh-CN" sz="1800" kern="100" dirty="0">
                          <a:effectLst/>
                          <a:latin typeface="华文仿宋" panose="02010600040101010101" pitchFamily="2" charset="-122"/>
                          <a:ea typeface="华文仿宋" panose="02010600040101010101" pitchFamily="2" charset="-122"/>
                        </a:rPr>
                        <a:t>地震发生的频繁程度、大地震的破坏力</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6350" cap="rnd" cmpd="sng" algn="ctr">
                      <a:solidFill>
                        <a:srgbClr val="5B9BD5">
                          <a:shade val="95000"/>
                          <a:satMod val="105000"/>
                        </a:srgbClr>
                      </a:solidFill>
                      <a:prstDash val="solid"/>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974878495"/>
                  </a:ext>
                </a:extLst>
              </a:tr>
              <a:tr h="330963">
                <a:tc>
                  <a:txBody>
                    <a:bodyPr/>
                    <a:lstStyle>
                      <a:lvl1pPr marL="0" algn="l" defTabSz="914400" rtl="0" eaLnBrk="1" latinLnBrk="0" hangingPunct="1">
                        <a:defRPr sz="1800" b="1" kern="1200">
                          <a:solidFill>
                            <a:schemeClr val="tx1"/>
                          </a:solidFill>
                          <a:latin typeface="Arial"/>
                          <a:ea typeface="宋体"/>
                        </a:defRPr>
                      </a:lvl1pPr>
                      <a:lvl2pPr marL="457200" algn="l" defTabSz="914400" rtl="0" eaLnBrk="1" latinLnBrk="0" hangingPunct="1">
                        <a:defRPr sz="1800" b="1" kern="1200">
                          <a:solidFill>
                            <a:schemeClr val="tx1"/>
                          </a:solidFill>
                          <a:latin typeface="Arial"/>
                          <a:ea typeface="宋体"/>
                        </a:defRPr>
                      </a:lvl2pPr>
                      <a:lvl3pPr marL="914400" algn="l" defTabSz="914400" rtl="0" eaLnBrk="1" latinLnBrk="0" hangingPunct="1">
                        <a:defRPr sz="1800" b="1" kern="1200">
                          <a:solidFill>
                            <a:schemeClr val="tx1"/>
                          </a:solidFill>
                          <a:latin typeface="Arial"/>
                          <a:ea typeface="宋体"/>
                        </a:defRPr>
                      </a:lvl3pPr>
                      <a:lvl4pPr marL="1371600" algn="l" defTabSz="914400" rtl="0" eaLnBrk="1" latinLnBrk="0" hangingPunct="1">
                        <a:defRPr sz="1800" b="1" kern="1200">
                          <a:solidFill>
                            <a:schemeClr val="tx1"/>
                          </a:solidFill>
                          <a:latin typeface="Arial"/>
                          <a:ea typeface="宋体"/>
                        </a:defRPr>
                      </a:lvl4pPr>
                      <a:lvl5pPr marL="1828800" algn="l" defTabSz="914400" rtl="0" eaLnBrk="1" latinLnBrk="0" hangingPunct="1">
                        <a:defRPr sz="1800" b="1" kern="1200">
                          <a:solidFill>
                            <a:schemeClr val="tx1"/>
                          </a:solidFill>
                          <a:latin typeface="Arial"/>
                          <a:ea typeface="宋体"/>
                        </a:defRPr>
                      </a:lvl5pPr>
                      <a:lvl6pPr marL="2286000" algn="l" defTabSz="914400" rtl="0" eaLnBrk="1" latinLnBrk="0" hangingPunct="1">
                        <a:defRPr sz="1800" b="1" kern="1200">
                          <a:solidFill>
                            <a:schemeClr val="tx1"/>
                          </a:solidFill>
                          <a:latin typeface="Arial"/>
                          <a:ea typeface="宋体"/>
                        </a:defRPr>
                      </a:lvl6pPr>
                      <a:lvl7pPr marL="2743200" algn="l" defTabSz="914400" rtl="0" eaLnBrk="1" latinLnBrk="0" hangingPunct="1">
                        <a:defRPr sz="1800" b="1" kern="1200">
                          <a:solidFill>
                            <a:schemeClr val="tx1"/>
                          </a:solidFill>
                          <a:latin typeface="Arial"/>
                          <a:ea typeface="宋体"/>
                        </a:defRPr>
                      </a:lvl7pPr>
                      <a:lvl8pPr marL="3200400" algn="l" defTabSz="914400" rtl="0" eaLnBrk="1" latinLnBrk="0" hangingPunct="1">
                        <a:defRPr sz="1800" b="1" kern="1200">
                          <a:solidFill>
                            <a:schemeClr val="tx1"/>
                          </a:solidFill>
                          <a:latin typeface="Arial"/>
                          <a:ea typeface="宋体"/>
                        </a:defRPr>
                      </a:lvl8pPr>
                      <a:lvl9pPr marL="3657600" algn="l" defTabSz="914400" rtl="0" eaLnBrk="1" latinLnBrk="0" hangingPunct="1">
                        <a:defRPr sz="1800" b="1" kern="1200">
                          <a:solidFill>
                            <a:schemeClr val="tx1"/>
                          </a:solidFill>
                          <a:latin typeface="Arial"/>
                          <a:ea typeface="宋体"/>
                        </a:defRPr>
                      </a:lvl9pPr>
                    </a:lstStyle>
                    <a:p>
                      <a:pPr indent="127000" algn="just">
                        <a:lnSpc>
                          <a:spcPct val="110000"/>
                        </a:lnSpc>
                      </a:pPr>
                      <a:r>
                        <a:rPr lang="zh-CN" sz="1800" b="0" kern="100" dirty="0">
                          <a:effectLst/>
                          <a:latin typeface="华文仿宋" panose="02010600040101010101" pitchFamily="2" charset="-122"/>
                          <a:ea typeface="华文仿宋" panose="02010600040101010101" pitchFamily="2" charset="-122"/>
                        </a:rPr>
                        <a:t>情节</a:t>
                      </a:r>
                      <a:endParaRPr lang="zh-CN" sz="18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6350" cap="rnd" cmpd="sng" algn="ctr">
                      <a:solidFill>
                        <a:srgbClr val="5B9BD5">
                          <a:shade val="95000"/>
                          <a:satMod val="105000"/>
                        </a:srgbClr>
                      </a:solidFill>
                      <a:prstDash val="solid"/>
                    </a:lnL>
                    <a:lnR>
                      <a:noFill/>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indent="127000" algn="just">
                        <a:lnSpc>
                          <a:spcPct val="110000"/>
                        </a:lnSpc>
                      </a:pPr>
                      <a:r>
                        <a:rPr lang="zh-CN" sz="1800" kern="100" dirty="0">
                          <a:effectLst/>
                          <a:latin typeface="华文仿宋" panose="02010600040101010101" pitchFamily="2" charset="-122"/>
                          <a:ea typeface="华文仿宋" panose="02010600040101010101" pitchFamily="2" charset="-122"/>
                        </a:rPr>
                        <a:t>大地震的发生频率变化</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6350" cap="rnd" cmpd="sng" algn="ctr">
                      <a:solidFill>
                        <a:srgbClr val="5B9BD5">
                          <a:shade val="95000"/>
                          <a:satMod val="105000"/>
                        </a:srgbClr>
                      </a:solidFill>
                      <a:prstDash val="solid"/>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603330825"/>
                  </a:ext>
                </a:extLst>
              </a:tr>
              <a:tr h="330963">
                <a:tc>
                  <a:txBody>
                    <a:bodyPr/>
                    <a:lstStyle>
                      <a:lvl1pPr marL="0" algn="l" defTabSz="914400" rtl="0" eaLnBrk="1" latinLnBrk="0" hangingPunct="1">
                        <a:defRPr sz="1800" b="1" kern="1200">
                          <a:solidFill>
                            <a:schemeClr val="tx1"/>
                          </a:solidFill>
                          <a:latin typeface="Arial"/>
                          <a:ea typeface="宋体"/>
                        </a:defRPr>
                      </a:lvl1pPr>
                      <a:lvl2pPr marL="457200" algn="l" defTabSz="914400" rtl="0" eaLnBrk="1" latinLnBrk="0" hangingPunct="1">
                        <a:defRPr sz="1800" b="1" kern="1200">
                          <a:solidFill>
                            <a:schemeClr val="tx1"/>
                          </a:solidFill>
                          <a:latin typeface="Arial"/>
                          <a:ea typeface="宋体"/>
                        </a:defRPr>
                      </a:lvl2pPr>
                      <a:lvl3pPr marL="914400" algn="l" defTabSz="914400" rtl="0" eaLnBrk="1" latinLnBrk="0" hangingPunct="1">
                        <a:defRPr sz="1800" b="1" kern="1200">
                          <a:solidFill>
                            <a:schemeClr val="tx1"/>
                          </a:solidFill>
                          <a:latin typeface="Arial"/>
                          <a:ea typeface="宋体"/>
                        </a:defRPr>
                      </a:lvl3pPr>
                      <a:lvl4pPr marL="1371600" algn="l" defTabSz="914400" rtl="0" eaLnBrk="1" latinLnBrk="0" hangingPunct="1">
                        <a:defRPr sz="1800" b="1" kern="1200">
                          <a:solidFill>
                            <a:schemeClr val="tx1"/>
                          </a:solidFill>
                          <a:latin typeface="Arial"/>
                          <a:ea typeface="宋体"/>
                        </a:defRPr>
                      </a:lvl4pPr>
                      <a:lvl5pPr marL="1828800" algn="l" defTabSz="914400" rtl="0" eaLnBrk="1" latinLnBrk="0" hangingPunct="1">
                        <a:defRPr sz="1800" b="1" kern="1200">
                          <a:solidFill>
                            <a:schemeClr val="tx1"/>
                          </a:solidFill>
                          <a:latin typeface="Arial"/>
                          <a:ea typeface="宋体"/>
                        </a:defRPr>
                      </a:lvl5pPr>
                      <a:lvl6pPr marL="2286000" algn="l" defTabSz="914400" rtl="0" eaLnBrk="1" latinLnBrk="0" hangingPunct="1">
                        <a:defRPr sz="1800" b="1" kern="1200">
                          <a:solidFill>
                            <a:schemeClr val="tx1"/>
                          </a:solidFill>
                          <a:latin typeface="Arial"/>
                          <a:ea typeface="宋体"/>
                        </a:defRPr>
                      </a:lvl6pPr>
                      <a:lvl7pPr marL="2743200" algn="l" defTabSz="914400" rtl="0" eaLnBrk="1" latinLnBrk="0" hangingPunct="1">
                        <a:defRPr sz="1800" b="1" kern="1200">
                          <a:solidFill>
                            <a:schemeClr val="tx1"/>
                          </a:solidFill>
                          <a:latin typeface="Arial"/>
                          <a:ea typeface="宋体"/>
                        </a:defRPr>
                      </a:lvl7pPr>
                      <a:lvl8pPr marL="3200400" algn="l" defTabSz="914400" rtl="0" eaLnBrk="1" latinLnBrk="0" hangingPunct="1">
                        <a:defRPr sz="1800" b="1" kern="1200">
                          <a:solidFill>
                            <a:schemeClr val="tx1"/>
                          </a:solidFill>
                          <a:latin typeface="Arial"/>
                          <a:ea typeface="宋体"/>
                        </a:defRPr>
                      </a:lvl8pPr>
                      <a:lvl9pPr marL="3657600" algn="l" defTabSz="914400" rtl="0" eaLnBrk="1" latinLnBrk="0" hangingPunct="1">
                        <a:defRPr sz="1800" b="1" kern="1200">
                          <a:solidFill>
                            <a:schemeClr val="tx1"/>
                          </a:solidFill>
                          <a:latin typeface="Arial"/>
                          <a:ea typeface="宋体"/>
                        </a:defRPr>
                      </a:lvl9pPr>
                    </a:lstStyle>
                    <a:p>
                      <a:pPr indent="127000" algn="just">
                        <a:lnSpc>
                          <a:spcPct val="110000"/>
                        </a:lnSpc>
                      </a:pPr>
                      <a:r>
                        <a:rPr lang="zh-CN" sz="1800" b="0" kern="100" dirty="0">
                          <a:effectLst/>
                          <a:latin typeface="华文仿宋" panose="02010600040101010101" pitchFamily="2" charset="-122"/>
                          <a:ea typeface="华文仿宋" panose="02010600040101010101" pitchFamily="2" charset="-122"/>
                        </a:rPr>
                        <a:t>冲突</a:t>
                      </a:r>
                      <a:endParaRPr lang="zh-CN" sz="18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6350" cap="rnd" cmpd="sng" algn="ctr">
                      <a:solidFill>
                        <a:srgbClr val="5B9BD5">
                          <a:shade val="95000"/>
                          <a:satMod val="105000"/>
                        </a:srgbClr>
                      </a:solidFill>
                      <a:prstDash val="solid"/>
                    </a:lnL>
                    <a:lnR>
                      <a:noFill/>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indent="127000" algn="just">
                        <a:lnSpc>
                          <a:spcPct val="110000"/>
                        </a:lnSpc>
                      </a:pPr>
                      <a:r>
                        <a:rPr lang="zh-CN" sz="1800" kern="100" dirty="0">
                          <a:effectLst/>
                          <a:latin typeface="华文仿宋" panose="02010600040101010101" pitchFamily="2" charset="-122"/>
                          <a:ea typeface="华文仿宋" panose="02010600040101010101" pitchFamily="2" charset="-122"/>
                        </a:rPr>
                        <a:t>发现发生过的最严重的超级大地震</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6350" cap="rnd" cmpd="sng" algn="ctr">
                      <a:solidFill>
                        <a:srgbClr val="5B9BD5">
                          <a:shade val="95000"/>
                          <a:satMod val="105000"/>
                        </a:srgbClr>
                      </a:solidFill>
                      <a:prstDash val="solid"/>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044493869"/>
                  </a:ext>
                </a:extLst>
              </a:tr>
              <a:tr h="330963">
                <a:tc>
                  <a:txBody>
                    <a:bodyPr/>
                    <a:lstStyle>
                      <a:lvl1pPr marL="0" algn="l" defTabSz="914400" rtl="0" eaLnBrk="1" latinLnBrk="0" hangingPunct="1">
                        <a:defRPr sz="1800" b="1" kern="1200">
                          <a:solidFill>
                            <a:schemeClr val="tx1"/>
                          </a:solidFill>
                          <a:latin typeface="Arial"/>
                          <a:ea typeface="宋体"/>
                        </a:defRPr>
                      </a:lvl1pPr>
                      <a:lvl2pPr marL="457200" algn="l" defTabSz="914400" rtl="0" eaLnBrk="1" latinLnBrk="0" hangingPunct="1">
                        <a:defRPr sz="1800" b="1" kern="1200">
                          <a:solidFill>
                            <a:schemeClr val="tx1"/>
                          </a:solidFill>
                          <a:latin typeface="Arial"/>
                          <a:ea typeface="宋体"/>
                        </a:defRPr>
                      </a:lvl2pPr>
                      <a:lvl3pPr marL="914400" algn="l" defTabSz="914400" rtl="0" eaLnBrk="1" latinLnBrk="0" hangingPunct="1">
                        <a:defRPr sz="1800" b="1" kern="1200">
                          <a:solidFill>
                            <a:schemeClr val="tx1"/>
                          </a:solidFill>
                          <a:latin typeface="Arial"/>
                          <a:ea typeface="宋体"/>
                        </a:defRPr>
                      </a:lvl3pPr>
                      <a:lvl4pPr marL="1371600" algn="l" defTabSz="914400" rtl="0" eaLnBrk="1" latinLnBrk="0" hangingPunct="1">
                        <a:defRPr sz="1800" b="1" kern="1200">
                          <a:solidFill>
                            <a:schemeClr val="tx1"/>
                          </a:solidFill>
                          <a:latin typeface="Arial"/>
                          <a:ea typeface="宋体"/>
                        </a:defRPr>
                      </a:lvl4pPr>
                      <a:lvl5pPr marL="1828800" algn="l" defTabSz="914400" rtl="0" eaLnBrk="1" latinLnBrk="0" hangingPunct="1">
                        <a:defRPr sz="1800" b="1" kern="1200">
                          <a:solidFill>
                            <a:schemeClr val="tx1"/>
                          </a:solidFill>
                          <a:latin typeface="Arial"/>
                          <a:ea typeface="宋体"/>
                        </a:defRPr>
                      </a:lvl5pPr>
                      <a:lvl6pPr marL="2286000" algn="l" defTabSz="914400" rtl="0" eaLnBrk="1" latinLnBrk="0" hangingPunct="1">
                        <a:defRPr sz="1800" b="1" kern="1200">
                          <a:solidFill>
                            <a:schemeClr val="tx1"/>
                          </a:solidFill>
                          <a:latin typeface="Arial"/>
                          <a:ea typeface="宋体"/>
                        </a:defRPr>
                      </a:lvl6pPr>
                      <a:lvl7pPr marL="2743200" algn="l" defTabSz="914400" rtl="0" eaLnBrk="1" latinLnBrk="0" hangingPunct="1">
                        <a:defRPr sz="1800" b="1" kern="1200">
                          <a:solidFill>
                            <a:schemeClr val="tx1"/>
                          </a:solidFill>
                          <a:latin typeface="Arial"/>
                          <a:ea typeface="宋体"/>
                        </a:defRPr>
                      </a:lvl7pPr>
                      <a:lvl8pPr marL="3200400" algn="l" defTabSz="914400" rtl="0" eaLnBrk="1" latinLnBrk="0" hangingPunct="1">
                        <a:defRPr sz="1800" b="1" kern="1200">
                          <a:solidFill>
                            <a:schemeClr val="tx1"/>
                          </a:solidFill>
                          <a:latin typeface="Arial"/>
                          <a:ea typeface="宋体"/>
                        </a:defRPr>
                      </a:lvl8pPr>
                      <a:lvl9pPr marL="3657600" algn="l" defTabSz="914400" rtl="0" eaLnBrk="1" latinLnBrk="0" hangingPunct="1">
                        <a:defRPr sz="1800" b="1" kern="1200">
                          <a:solidFill>
                            <a:schemeClr val="tx1"/>
                          </a:solidFill>
                          <a:latin typeface="Arial"/>
                          <a:ea typeface="宋体"/>
                        </a:defRPr>
                      </a:lvl9pPr>
                    </a:lstStyle>
                    <a:p>
                      <a:pPr indent="127000" algn="just">
                        <a:lnSpc>
                          <a:spcPct val="110000"/>
                        </a:lnSpc>
                      </a:pPr>
                      <a:r>
                        <a:rPr lang="zh-CN" sz="1800" b="0" kern="100" dirty="0">
                          <a:effectLst/>
                          <a:latin typeface="华文仿宋" panose="02010600040101010101" pitchFamily="2" charset="-122"/>
                          <a:ea typeface="华文仿宋" panose="02010600040101010101" pitchFamily="2" charset="-122"/>
                        </a:rPr>
                        <a:t>解决方案</a:t>
                      </a:r>
                      <a:endParaRPr lang="zh-CN" sz="18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6350" cap="rnd" cmpd="sng" algn="ctr">
                      <a:solidFill>
                        <a:srgbClr val="5B9BD5">
                          <a:shade val="95000"/>
                          <a:satMod val="105000"/>
                        </a:srgbClr>
                      </a:solidFill>
                      <a:prstDash val="solid"/>
                    </a:lnL>
                    <a:lnR>
                      <a:noFill/>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indent="127000" algn="just">
                        <a:lnSpc>
                          <a:spcPct val="110000"/>
                        </a:lnSpc>
                      </a:pPr>
                      <a:r>
                        <a:rPr lang="zh-CN" sz="1800" kern="100" dirty="0">
                          <a:effectLst/>
                          <a:latin typeface="华文仿宋" panose="02010600040101010101" pitchFamily="2" charset="-122"/>
                          <a:ea typeface="华文仿宋" panose="02010600040101010101" pitchFamily="2" charset="-122"/>
                        </a:rPr>
                        <a:t>按区域分析大地震的发生趋势</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6350" cap="rnd" cmpd="sng" algn="ctr">
                      <a:solidFill>
                        <a:srgbClr val="5B9BD5">
                          <a:shade val="95000"/>
                          <a:satMod val="105000"/>
                        </a:srgbClr>
                      </a:solidFill>
                      <a:prstDash val="solid"/>
                    </a:lnR>
                    <a:lnT w="6350" cap="rnd" cmpd="sng" algn="ctr">
                      <a:solidFill>
                        <a:srgbClr val="5B9BD5">
                          <a:shade val="95000"/>
                          <a:satMod val="105000"/>
                        </a:srgbClr>
                      </a:solidFill>
                      <a:prstDash val="solid"/>
                    </a:lnT>
                    <a:lnB w="6350" cap="rnd" cmpd="sng" algn="ctr">
                      <a:solidFill>
                        <a:srgbClr val="5B9BD5">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20246498"/>
                  </a:ext>
                </a:extLst>
              </a:tr>
            </a:tbl>
          </a:graphicData>
        </a:graphic>
      </p:graphicFrame>
      <p:pic>
        <p:nvPicPr>
          <p:cNvPr id="50" name="图片 49" descr="形状&#10;&#10;描述已自动生成">
            <a:extLst>
              <a:ext uri="{FF2B5EF4-FFF2-40B4-BE49-F238E27FC236}">
                <a16:creationId xmlns:a16="http://schemas.microsoft.com/office/drawing/2014/main" id="{04135386-DC46-4F4E-96ED-04AABEA2D8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061" y="1545902"/>
            <a:ext cx="3784600" cy="4127500"/>
          </a:xfrm>
          <a:prstGeom prst="rect">
            <a:avLst/>
          </a:prstGeom>
        </p:spPr>
      </p:pic>
      <p:sp>
        <p:nvSpPr>
          <p:cNvPr id="51" name="矩形 50">
            <a:extLst>
              <a:ext uri="{FF2B5EF4-FFF2-40B4-BE49-F238E27FC236}">
                <a16:creationId xmlns:a16="http://schemas.microsoft.com/office/drawing/2014/main" id="{53AADD85-E59D-42B1-976B-163C7F21D156}"/>
              </a:ext>
            </a:extLst>
          </p:cNvPr>
          <p:cNvSpPr/>
          <p:nvPr/>
        </p:nvSpPr>
        <p:spPr>
          <a:xfrm>
            <a:off x="1055849" y="5901520"/>
            <a:ext cx="3647152" cy="382477"/>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a:cs typeface="Times New Roman" panose="02020603050405020304" pitchFamily="18" charset="0"/>
              </a:rPr>
              <a:t>图</a:t>
            </a:r>
            <a:r>
              <a:rPr lang="en-US" altLang="zh-CN" kern="100" dirty="0">
                <a:solidFill>
                  <a:prstClr val="black"/>
                </a:solidFill>
                <a:latin typeface="Times New Roman" panose="02020603050405020304" pitchFamily="18" charset="0"/>
                <a:ea typeface="宋体"/>
                <a:cs typeface="Times New Roman" panose="02020603050405020304" pitchFamily="18" charset="0"/>
              </a:rPr>
              <a:t>7- 2</a:t>
            </a:r>
            <a:r>
              <a:rPr lang="en-US" altLang="zh-CN" kern="100" dirty="0">
                <a:solidFill>
                  <a:srgbClr val="000000"/>
                </a:solidFill>
                <a:latin typeface="Times New Roman" panose="02020603050405020304" pitchFamily="18" charset="0"/>
                <a:ea typeface="宋体"/>
                <a:cs typeface="Times New Roman" panose="02020603050405020304" pitchFamily="18" charset="0"/>
              </a:rPr>
              <a:t> </a:t>
            </a:r>
            <a:r>
              <a:rPr lang="zh-CN" altLang="zh-CN" kern="100" dirty="0">
                <a:solidFill>
                  <a:srgbClr val="000000"/>
                </a:solidFill>
                <a:latin typeface="Times New Roman" panose="02020603050405020304" pitchFamily="18" charset="0"/>
                <a:ea typeface="宋体"/>
                <a:cs typeface="Times New Roman" panose="02020603050405020304" pitchFamily="18" charset="0"/>
              </a:rPr>
              <a:t>数据故事模型的组成要素</a:t>
            </a:r>
            <a:endParaRPr lang="zh-CN" altLang="zh-CN" kern="100" dirty="0">
              <a:solidFill>
                <a:prstClr val="black"/>
              </a:solidFill>
              <a:latin typeface="Times New Roman" panose="02020603050405020304" pitchFamily="18" charset="0"/>
              <a:ea typeface="宋体"/>
              <a:cs typeface="Times New Roman" panose="02020603050405020304" pitchFamily="18" charset="0"/>
            </a:endParaRPr>
          </a:p>
        </p:txBody>
      </p:sp>
      <p:sp>
        <p:nvSpPr>
          <p:cNvPr id="52" name="矩形 51">
            <a:extLst>
              <a:ext uri="{FF2B5EF4-FFF2-40B4-BE49-F238E27FC236}">
                <a16:creationId xmlns:a16="http://schemas.microsoft.com/office/drawing/2014/main" id="{205FAA46-0E35-4CB1-81C4-EAD50859EA5C}"/>
              </a:ext>
            </a:extLst>
          </p:cNvPr>
          <p:cNvSpPr/>
          <p:nvPr/>
        </p:nvSpPr>
        <p:spPr>
          <a:xfrm>
            <a:off x="6739117" y="2147423"/>
            <a:ext cx="3647152" cy="382541"/>
          </a:xfrm>
          <a:prstGeom prst="rect">
            <a:avLst/>
          </a:prstGeom>
        </p:spPr>
        <p:txBody>
          <a:bodyPr wrap="none">
            <a:spAutoFit/>
          </a:bodyPr>
          <a:lstStyle/>
          <a:p>
            <a:pPr indent="266700" algn="just"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表</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7- 1 </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地震数据故事模型的要素</a:t>
            </a:r>
            <a:endPar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98605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7.3 </a:t>
            </a:r>
            <a:r>
              <a:rPr lang="zh-CN" altLang="en-US" sz="1400" dirty="0">
                <a:solidFill>
                  <a:schemeClr val="bg1"/>
                </a:solidFill>
                <a:latin typeface="宋体" panose="02010600030101010101" pitchFamily="2" charset="-122"/>
                <a:ea typeface="宋体" panose="02010600030101010101" pitchFamily="2" charset="-122"/>
                <a:sym typeface="+mn-ea"/>
              </a:rPr>
              <a:t>数据故事的设计</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数据故事的模型</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graphicFrame>
        <p:nvGraphicFramePr>
          <p:cNvPr id="31" name="表格 30">
            <a:extLst>
              <a:ext uri="{FF2B5EF4-FFF2-40B4-BE49-F238E27FC236}">
                <a16:creationId xmlns:a16="http://schemas.microsoft.com/office/drawing/2014/main" id="{885D9CE7-3E2B-403F-A719-FE8278F82FE4}"/>
              </a:ext>
            </a:extLst>
          </p:cNvPr>
          <p:cNvGraphicFramePr>
            <a:graphicFrameLocks noGrp="1"/>
          </p:cNvGraphicFramePr>
          <p:nvPr>
            <p:extLst>
              <p:ext uri="{D42A27DB-BD31-4B8C-83A1-F6EECF244321}">
                <p14:modId xmlns:p14="http://schemas.microsoft.com/office/powerpoint/2010/main" val="1161690986"/>
              </p:ext>
            </p:extLst>
          </p:nvPr>
        </p:nvGraphicFramePr>
        <p:xfrm>
          <a:off x="1235460" y="2097910"/>
          <a:ext cx="9721080" cy="4030269"/>
        </p:xfrm>
        <a:graphic>
          <a:graphicData uri="http://schemas.openxmlformats.org/drawingml/2006/table">
            <a:tbl>
              <a:tblPr firstRow="1" firstCol="1" bandRow="1"/>
              <a:tblGrid>
                <a:gridCol w="1675314">
                  <a:extLst>
                    <a:ext uri="{9D8B030D-6E8A-4147-A177-3AD203B41FA5}">
                      <a16:colId xmlns:a16="http://schemas.microsoft.com/office/drawing/2014/main" val="3274907865"/>
                    </a:ext>
                  </a:extLst>
                </a:gridCol>
                <a:gridCol w="8045766">
                  <a:extLst>
                    <a:ext uri="{9D8B030D-6E8A-4147-A177-3AD203B41FA5}">
                      <a16:colId xmlns:a16="http://schemas.microsoft.com/office/drawing/2014/main" val="3694866115"/>
                    </a:ext>
                  </a:extLst>
                </a:gridCol>
              </a:tblGrid>
              <a:tr h="406720">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l">
                        <a:lnSpc>
                          <a:spcPct val="110000"/>
                        </a:lnSpc>
                      </a:pPr>
                      <a:r>
                        <a:rPr lang="zh-CN" sz="1800" b="1" kern="100">
                          <a:effectLst/>
                        </a:rPr>
                        <a:t>框架</a:t>
                      </a:r>
                      <a:endParaRPr lang="zh-CN" sz="1800" b="1"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l">
                        <a:lnSpc>
                          <a:spcPct val="110000"/>
                        </a:lnSpc>
                      </a:pPr>
                      <a:r>
                        <a:rPr lang="zh-CN" sz="1800" b="1" kern="100" dirty="0">
                          <a:effectLst/>
                        </a:rPr>
                        <a:t>主要内容</a:t>
                      </a:r>
                      <a:endParaRPr 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801296579"/>
                  </a:ext>
                </a:extLst>
              </a:tr>
              <a:tr h="829865">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pPr indent="127000">
                        <a:lnSpc>
                          <a:spcPct val="110000"/>
                        </a:lnSpc>
                      </a:pPr>
                      <a:r>
                        <a:rPr lang="zh-CN" sz="1800" b="0" kern="100" dirty="0">
                          <a:effectLst/>
                          <a:latin typeface="华文仿宋" panose="02010600040101010101" pitchFamily="2" charset="-122"/>
                          <a:ea typeface="华文仿宋" panose="02010600040101010101" pitchFamily="2" charset="-122"/>
                        </a:rPr>
                        <a:t>情境</a:t>
                      </a:r>
                      <a:endParaRPr lang="zh-CN" sz="18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地震发生得越来越频繁；</a:t>
                      </a:r>
                    </a:p>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大地震能给人类社会带来巨大的人员伤亡和财产损失；</a:t>
                      </a:r>
                    </a:p>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但我们不知道大地震是不是也发生得越来越频繁。</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758474521"/>
                  </a:ext>
                </a:extLst>
              </a:tr>
              <a:tr h="829865">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pPr indent="127000">
                        <a:lnSpc>
                          <a:spcPct val="110000"/>
                        </a:lnSpc>
                      </a:pPr>
                      <a:r>
                        <a:rPr lang="zh-CN" sz="1800" b="0" kern="100">
                          <a:effectLst/>
                          <a:latin typeface="华文仿宋" panose="02010600040101010101" pitchFamily="2" charset="-122"/>
                          <a:ea typeface="华文仿宋" panose="02010600040101010101" pitchFamily="2" charset="-122"/>
                        </a:rPr>
                        <a:t>问题</a:t>
                      </a:r>
                      <a:endParaRPr lang="zh-CN" sz="1800" b="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地震发生得越来越频繁的情况下大地震似乎也发生得越来越频繁；</a:t>
                      </a:r>
                    </a:p>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但仅仅通过向受众展示数字来说明地震频率的话受众可能很快忘记。</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14395265"/>
                  </a:ext>
                </a:extLst>
              </a:tr>
              <a:tr h="546530">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pPr indent="127000">
                        <a:lnSpc>
                          <a:spcPct val="110000"/>
                        </a:lnSpc>
                      </a:pPr>
                      <a:r>
                        <a:rPr lang="zh-CN" sz="1800" b="0" kern="100">
                          <a:effectLst/>
                          <a:latin typeface="华文仿宋" panose="02010600040101010101" pitchFamily="2" charset="-122"/>
                          <a:ea typeface="华文仿宋" panose="02010600040101010101" pitchFamily="2" charset="-122"/>
                        </a:rPr>
                        <a:t>解决方案</a:t>
                      </a:r>
                      <a:endParaRPr lang="zh-CN" sz="1800" b="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地震次数有了显著增加；</a:t>
                      </a:r>
                    </a:p>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但是，大地震的增加趋势不明显。</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646150335"/>
                  </a:ext>
                </a:extLst>
              </a:tr>
              <a:tr h="1113200">
                <a:tc>
                  <a:txBody>
                    <a:bodyPr/>
                    <a:lstStyle>
                      <a:lvl1pPr marL="0" algn="l" defTabSz="914400" rtl="0" eaLnBrk="1" latinLnBrk="0" hangingPunct="1">
                        <a:defRPr sz="1800" b="1" kern="1200">
                          <a:solidFill>
                            <a:schemeClr val="dk1"/>
                          </a:solidFill>
                          <a:latin typeface="Arial"/>
                          <a:ea typeface="宋体"/>
                        </a:defRPr>
                      </a:lvl1pPr>
                      <a:lvl2pPr marL="457200" algn="l" defTabSz="914400" rtl="0" eaLnBrk="1" latinLnBrk="0" hangingPunct="1">
                        <a:defRPr sz="1800" b="1" kern="1200">
                          <a:solidFill>
                            <a:schemeClr val="dk1"/>
                          </a:solidFill>
                          <a:latin typeface="Arial"/>
                          <a:ea typeface="宋体"/>
                        </a:defRPr>
                      </a:lvl2pPr>
                      <a:lvl3pPr marL="914400" algn="l" defTabSz="914400" rtl="0" eaLnBrk="1" latinLnBrk="0" hangingPunct="1">
                        <a:defRPr sz="1800" b="1" kern="1200">
                          <a:solidFill>
                            <a:schemeClr val="dk1"/>
                          </a:solidFill>
                          <a:latin typeface="Arial"/>
                          <a:ea typeface="宋体"/>
                        </a:defRPr>
                      </a:lvl3pPr>
                      <a:lvl4pPr marL="1371600" algn="l" defTabSz="914400" rtl="0" eaLnBrk="1" latinLnBrk="0" hangingPunct="1">
                        <a:defRPr sz="1800" b="1" kern="1200">
                          <a:solidFill>
                            <a:schemeClr val="dk1"/>
                          </a:solidFill>
                          <a:latin typeface="Arial"/>
                          <a:ea typeface="宋体"/>
                        </a:defRPr>
                      </a:lvl4pPr>
                      <a:lvl5pPr marL="1828800" algn="l" defTabSz="914400" rtl="0" eaLnBrk="1" latinLnBrk="0" hangingPunct="1">
                        <a:defRPr sz="1800" b="1" kern="1200">
                          <a:solidFill>
                            <a:schemeClr val="dk1"/>
                          </a:solidFill>
                          <a:latin typeface="Arial"/>
                          <a:ea typeface="宋体"/>
                        </a:defRPr>
                      </a:lvl5pPr>
                      <a:lvl6pPr marL="2286000" algn="l" defTabSz="914400" rtl="0" eaLnBrk="1" latinLnBrk="0" hangingPunct="1">
                        <a:defRPr sz="1800" b="1" kern="1200">
                          <a:solidFill>
                            <a:schemeClr val="dk1"/>
                          </a:solidFill>
                          <a:latin typeface="Arial"/>
                          <a:ea typeface="宋体"/>
                        </a:defRPr>
                      </a:lvl6pPr>
                      <a:lvl7pPr marL="2743200" algn="l" defTabSz="914400" rtl="0" eaLnBrk="1" latinLnBrk="0" hangingPunct="1">
                        <a:defRPr sz="1800" b="1" kern="1200">
                          <a:solidFill>
                            <a:schemeClr val="dk1"/>
                          </a:solidFill>
                          <a:latin typeface="Arial"/>
                          <a:ea typeface="宋体"/>
                        </a:defRPr>
                      </a:lvl7pPr>
                      <a:lvl8pPr marL="3200400" algn="l" defTabSz="914400" rtl="0" eaLnBrk="1" latinLnBrk="0" hangingPunct="1">
                        <a:defRPr sz="1800" b="1" kern="1200">
                          <a:solidFill>
                            <a:schemeClr val="dk1"/>
                          </a:solidFill>
                          <a:latin typeface="Arial"/>
                          <a:ea typeface="宋体"/>
                        </a:defRPr>
                      </a:lvl8pPr>
                      <a:lvl9pPr marL="3657600" algn="l" defTabSz="914400" rtl="0" eaLnBrk="1" latinLnBrk="0" hangingPunct="1">
                        <a:defRPr sz="1800" b="1" kern="1200">
                          <a:solidFill>
                            <a:schemeClr val="dk1"/>
                          </a:solidFill>
                          <a:latin typeface="Arial"/>
                          <a:ea typeface="宋体"/>
                        </a:defRPr>
                      </a:lvl9pPr>
                    </a:lstStyle>
                    <a:p>
                      <a:pPr indent="127000">
                        <a:lnSpc>
                          <a:spcPct val="110000"/>
                        </a:lnSpc>
                      </a:pPr>
                      <a:r>
                        <a:rPr lang="zh-CN" sz="1800" b="0" kern="100" dirty="0">
                          <a:effectLst/>
                          <a:latin typeface="华文仿宋" panose="02010600040101010101" pitchFamily="2" charset="-122"/>
                          <a:ea typeface="华文仿宋" panose="02010600040101010101" pitchFamily="2" charset="-122"/>
                        </a:rPr>
                        <a:t>下一步行动</a:t>
                      </a:r>
                      <a:endParaRPr lang="zh-CN" sz="18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rgbClr val="5B9BD5"/>
                      </a:solidFill>
                    </a:lnL>
                    <a:lnR>
                      <a:no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收集数据进一步明确大地震缓慢增加的趋势是真实的还是受近些年几次大地震的影响拉高了这种趋势；</a:t>
                      </a:r>
                    </a:p>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分析大地震增加趋势缓慢的原因；</a:t>
                      </a:r>
                    </a:p>
                    <a:p>
                      <a:pPr marL="342900" lvl="0" indent="-342900" algn="just">
                        <a:lnSpc>
                          <a:spcPct val="115000"/>
                        </a:lnSpc>
                        <a:buFont typeface="Wingdings" pitchFamily="2" charset="2"/>
                        <a:buChar char=""/>
                      </a:pPr>
                      <a:r>
                        <a:rPr lang="zh-CN" sz="1800" kern="100" dirty="0">
                          <a:effectLst/>
                          <a:latin typeface="华文仿宋" panose="02010600040101010101" pitchFamily="2" charset="-122"/>
                          <a:ea typeface="华文仿宋" panose="02010600040101010101" pitchFamily="2" charset="-122"/>
                        </a:rPr>
                        <a:t>制作下一个数据故事回答“大地震是否确实在变得频繁”的问题。</a:t>
                      </a:r>
                      <a:endParaRPr lang="zh-CN" sz="18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a:noFill/>
                    </a:lnL>
                    <a:lnR w="12700" cmpd="sng">
                      <a:solidFill>
                        <a:srgbClr val="5B9BD5"/>
                      </a:solidFill>
                    </a:lnR>
                    <a:lnT w="12700" cmpd="sng">
                      <a:solidFill>
                        <a:srgbClr val="5B9BD5"/>
                      </a:solidFill>
                    </a:lnT>
                    <a:lnB w="12700" cmpd="sng">
                      <a:solidFill>
                        <a:srgbClr val="5B9BD5"/>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575569804"/>
                  </a:ext>
                </a:extLst>
              </a:tr>
            </a:tbl>
          </a:graphicData>
        </a:graphic>
      </p:graphicFrame>
      <p:sp>
        <p:nvSpPr>
          <p:cNvPr id="32" name="矩形 31">
            <a:extLst>
              <a:ext uri="{FF2B5EF4-FFF2-40B4-BE49-F238E27FC236}">
                <a16:creationId xmlns:a16="http://schemas.microsoft.com/office/drawing/2014/main" id="{22C41AE2-306F-495D-A0EB-22C3B07A6D25}"/>
              </a:ext>
            </a:extLst>
          </p:cNvPr>
          <p:cNvSpPr/>
          <p:nvPr/>
        </p:nvSpPr>
        <p:spPr>
          <a:xfrm>
            <a:off x="4204440" y="1543047"/>
            <a:ext cx="3736920" cy="382541"/>
          </a:xfrm>
          <a:prstGeom prst="rect">
            <a:avLst/>
          </a:prstGeom>
        </p:spPr>
        <p:txBody>
          <a:bodyPr wrap="none">
            <a:spAutoFit/>
          </a:bodyPr>
          <a:lstStyle/>
          <a:p>
            <a:pPr indent="266700" algn="just"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表</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7- 2 </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地震数据故事的</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SPSN</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框架</a:t>
            </a:r>
            <a:endPar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2666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7.3 </a:t>
            </a:r>
            <a:r>
              <a:rPr lang="zh-CN" altLang="en-US" sz="1400" dirty="0">
                <a:solidFill>
                  <a:schemeClr val="bg1"/>
                </a:solidFill>
                <a:latin typeface="宋体" panose="02010600030101010101" pitchFamily="2" charset="-122"/>
                <a:ea typeface="宋体" panose="02010600030101010101" pitchFamily="2" charset="-122"/>
                <a:sym typeface="+mn-ea"/>
              </a:rPr>
              <a:t>数据故事的设计</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数据故事的叙述</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98" name="矩形 97">
            <a:extLst>
              <a:ext uri="{FF2B5EF4-FFF2-40B4-BE49-F238E27FC236}">
                <a16:creationId xmlns:a16="http://schemas.microsoft.com/office/drawing/2014/main" id="{03030124-3F4B-4D08-84BE-CEFEC2CE9B10}"/>
              </a:ext>
            </a:extLst>
          </p:cNvPr>
          <p:cNvSpPr/>
          <p:nvPr/>
        </p:nvSpPr>
        <p:spPr>
          <a:xfrm>
            <a:off x="4734013" y="5235749"/>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2400" b="1" dirty="0">
                <a:solidFill>
                  <a:prstClr val="white"/>
                </a:solidFill>
                <a:latin typeface="Arial"/>
                <a:ea typeface="宋体"/>
              </a:rPr>
              <a:t>规范性数据故事 </a:t>
            </a:r>
          </a:p>
        </p:txBody>
      </p:sp>
      <p:grpSp>
        <p:nvGrpSpPr>
          <p:cNvPr id="100" name="îśḻíḋè">
            <a:extLst>
              <a:ext uri="{FF2B5EF4-FFF2-40B4-BE49-F238E27FC236}">
                <a16:creationId xmlns:a16="http://schemas.microsoft.com/office/drawing/2014/main" id="{DD9E417F-FE52-4408-9BC1-1F4F5CA204E0}"/>
              </a:ext>
            </a:extLst>
          </p:cNvPr>
          <p:cNvGrpSpPr/>
          <p:nvPr/>
        </p:nvGrpSpPr>
        <p:grpSpPr>
          <a:xfrm>
            <a:off x="4431139" y="2502846"/>
            <a:ext cx="3478332" cy="3448050"/>
            <a:chOff x="3550663" y="1352550"/>
            <a:chExt cx="4612152" cy="4572000"/>
          </a:xfrm>
        </p:grpSpPr>
        <p:grpSp>
          <p:nvGrpSpPr>
            <p:cNvPr id="104" name="îşḻïḍè">
              <a:extLst>
                <a:ext uri="{FF2B5EF4-FFF2-40B4-BE49-F238E27FC236}">
                  <a16:creationId xmlns:a16="http://schemas.microsoft.com/office/drawing/2014/main" id="{3AE7BF77-7489-493A-BE78-B76E5494E3BA}"/>
                </a:ext>
              </a:extLst>
            </p:cNvPr>
            <p:cNvGrpSpPr/>
            <p:nvPr/>
          </p:nvGrpSpPr>
          <p:grpSpPr>
            <a:xfrm>
              <a:off x="4141106" y="1999149"/>
              <a:ext cx="3431271" cy="3278802"/>
              <a:chOff x="4052545" y="1914525"/>
              <a:chExt cx="3608389" cy="3448050"/>
            </a:xfrm>
          </p:grpSpPr>
          <p:sp>
            <p:nvSpPr>
              <p:cNvPr id="168" name="ïṣļíḑê">
                <a:extLst>
                  <a:ext uri="{FF2B5EF4-FFF2-40B4-BE49-F238E27FC236}">
                    <a16:creationId xmlns:a16="http://schemas.microsoft.com/office/drawing/2014/main" id="{5A76F61C-8315-4D7B-897D-96E7D4C8E71D}"/>
                  </a:ext>
                </a:extLst>
              </p:cNvPr>
              <p:cNvSpPr/>
              <p:nvPr/>
            </p:nvSpPr>
            <p:spPr bwMode="auto">
              <a:xfrm>
                <a:off x="5855946" y="1914525"/>
                <a:ext cx="1495425" cy="1724025"/>
              </a:xfrm>
              <a:custGeom>
                <a:avLst/>
                <a:gdLst>
                  <a:gd name="T0" fmla="*/ 0 w 2415"/>
                  <a:gd name="T1" fmla="*/ 0 h 2788"/>
                  <a:gd name="T2" fmla="*/ 2415 w 2415"/>
                  <a:gd name="T3" fmla="*/ 1394 h 2788"/>
                  <a:gd name="T4" fmla="*/ 0 w 2415"/>
                  <a:gd name="T5" fmla="*/ 2788 h 2788"/>
                  <a:gd name="T6" fmla="*/ 0 w 2415"/>
                  <a:gd name="T7" fmla="*/ 0 h 2788"/>
                </a:gdLst>
                <a:ahLst/>
                <a:cxnLst>
                  <a:cxn ang="0">
                    <a:pos x="T0" y="T1"/>
                  </a:cxn>
                  <a:cxn ang="0">
                    <a:pos x="T2" y="T3"/>
                  </a:cxn>
                  <a:cxn ang="0">
                    <a:pos x="T4" y="T5"/>
                  </a:cxn>
                  <a:cxn ang="0">
                    <a:pos x="T6" y="T7"/>
                  </a:cxn>
                </a:cxnLst>
                <a:rect l="0" t="0" r="r" b="b"/>
                <a:pathLst>
                  <a:path w="2415" h="2788">
                    <a:moveTo>
                      <a:pt x="0" y="0"/>
                    </a:moveTo>
                    <a:cubicBezTo>
                      <a:pt x="996" y="0"/>
                      <a:pt x="1917" y="531"/>
                      <a:pt x="2415" y="1394"/>
                    </a:cubicBezTo>
                    <a:lnTo>
                      <a:pt x="0" y="2788"/>
                    </a:lnTo>
                    <a:lnTo>
                      <a:pt x="0" y="0"/>
                    </a:lnTo>
                    <a:close/>
                  </a:path>
                </a:pathLst>
              </a:custGeom>
              <a:solidFill>
                <a:srgbClr val="7784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169" name="ïṡḻïďé">
                <a:extLst>
                  <a:ext uri="{FF2B5EF4-FFF2-40B4-BE49-F238E27FC236}">
                    <a16:creationId xmlns:a16="http://schemas.microsoft.com/office/drawing/2014/main" id="{DFABD3EB-55F4-47A5-A55C-D9696B422889}"/>
                  </a:ext>
                </a:extLst>
              </p:cNvPr>
              <p:cNvSpPr/>
              <p:nvPr/>
            </p:nvSpPr>
            <p:spPr bwMode="auto">
              <a:xfrm>
                <a:off x="5855946" y="2776537"/>
                <a:ext cx="1804988" cy="1724025"/>
              </a:xfrm>
              <a:custGeom>
                <a:avLst/>
                <a:gdLst>
                  <a:gd name="T0" fmla="*/ 2415 w 2913"/>
                  <a:gd name="T1" fmla="*/ 0 h 2788"/>
                  <a:gd name="T2" fmla="*/ 2415 w 2913"/>
                  <a:gd name="T3" fmla="*/ 2788 h 2788"/>
                  <a:gd name="T4" fmla="*/ 0 w 2913"/>
                  <a:gd name="T5" fmla="*/ 1394 h 2788"/>
                  <a:gd name="T6" fmla="*/ 2415 w 2913"/>
                  <a:gd name="T7" fmla="*/ 0 h 2788"/>
                </a:gdLst>
                <a:ahLst/>
                <a:cxnLst>
                  <a:cxn ang="0">
                    <a:pos x="T0" y="T1"/>
                  </a:cxn>
                  <a:cxn ang="0">
                    <a:pos x="T2" y="T3"/>
                  </a:cxn>
                  <a:cxn ang="0">
                    <a:pos x="T4" y="T5"/>
                  </a:cxn>
                  <a:cxn ang="0">
                    <a:pos x="T6" y="T7"/>
                  </a:cxn>
                </a:cxnLst>
                <a:rect l="0" t="0" r="r" b="b"/>
                <a:pathLst>
                  <a:path w="2913" h="2788">
                    <a:moveTo>
                      <a:pt x="2415" y="0"/>
                    </a:moveTo>
                    <a:cubicBezTo>
                      <a:pt x="2913" y="863"/>
                      <a:pt x="2913" y="1925"/>
                      <a:pt x="2415" y="2788"/>
                    </a:cubicBezTo>
                    <a:lnTo>
                      <a:pt x="0" y="1394"/>
                    </a:lnTo>
                    <a:lnTo>
                      <a:pt x="2415" y="0"/>
                    </a:lnTo>
                    <a:close/>
                  </a:path>
                </a:pathLst>
              </a:custGeom>
              <a:solidFill>
                <a:srgbClr val="7784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170" name="íşḷíḋe">
                <a:extLst>
                  <a:ext uri="{FF2B5EF4-FFF2-40B4-BE49-F238E27FC236}">
                    <a16:creationId xmlns:a16="http://schemas.microsoft.com/office/drawing/2014/main" id="{9F856E5D-3434-4930-9124-7E86A1E2D301}"/>
                  </a:ext>
                </a:extLst>
              </p:cNvPr>
              <p:cNvSpPr/>
              <p:nvPr/>
            </p:nvSpPr>
            <p:spPr bwMode="auto">
              <a:xfrm>
                <a:off x="5855946" y="3638550"/>
                <a:ext cx="1495425" cy="1724025"/>
              </a:xfrm>
              <a:custGeom>
                <a:avLst/>
                <a:gdLst>
                  <a:gd name="T0" fmla="*/ 2415 w 2415"/>
                  <a:gd name="T1" fmla="*/ 1394 h 2788"/>
                  <a:gd name="T2" fmla="*/ 0 w 2415"/>
                  <a:gd name="T3" fmla="*/ 2788 h 2788"/>
                  <a:gd name="T4" fmla="*/ 0 w 2415"/>
                  <a:gd name="T5" fmla="*/ 0 h 2788"/>
                  <a:gd name="T6" fmla="*/ 2415 w 2415"/>
                  <a:gd name="T7" fmla="*/ 1394 h 2788"/>
                </a:gdLst>
                <a:ahLst/>
                <a:cxnLst>
                  <a:cxn ang="0">
                    <a:pos x="T0" y="T1"/>
                  </a:cxn>
                  <a:cxn ang="0">
                    <a:pos x="T2" y="T3"/>
                  </a:cxn>
                  <a:cxn ang="0">
                    <a:pos x="T4" y="T5"/>
                  </a:cxn>
                  <a:cxn ang="0">
                    <a:pos x="T6" y="T7"/>
                  </a:cxn>
                </a:cxnLst>
                <a:rect l="0" t="0" r="r" b="b"/>
                <a:pathLst>
                  <a:path w="2415" h="2788">
                    <a:moveTo>
                      <a:pt x="2415" y="1394"/>
                    </a:moveTo>
                    <a:cubicBezTo>
                      <a:pt x="1917" y="2257"/>
                      <a:pt x="996" y="2788"/>
                      <a:pt x="0" y="2788"/>
                    </a:cubicBezTo>
                    <a:lnTo>
                      <a:pt x="0" y="0"/>
                    </a:lnTo>
                    <a:lnTo>
                      <a:pt x="2415" y="1394"/>
                    </a:lnTo>
                    <a:close/>
                  </a:path>
                </a:pathLst>
              </a:custGeom>
              <a:solidFill>
                <a:srgbClr val="778495">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171" name="íṥlíďê">
                <a:extLst>
                  <a:ext uri="{FF2B5EF4-FFF2-40B4-BE49-F238E27FC236}">
                    <a16:creationId xmlns:a16="http://schemas.microsoft.com/office/drawing/2014/main" id="{504F0AFE-71D8-4679-B277-C9D36DD6A40A}"/>
                  </a:ext>
                </a:extLst>
              </p:cNvPr>
              <p:cNvSpPr/>
              <p:nvPr/>
            </p:nvSpPr>
            <p:spPr bwMode="auto">
              <a:xfrm>
                <a:off x="4360521" y="3638550"/>
                <a:ext cx="1495425" cy="1724025"/>
              </a:xfrm>
              <a:custGeom>
                <a:avLst/>
                <a:gdLst>
                  <a:gd name="T0" fmla="*/ 2415 w 2415"/>
                  <a:gd name="T1" fmla="*/ 2788 h 2788"/>
                  <a:gd name="T2" fmla="*/ 0 w 2415"/>
                  <a:gd name="T3" fmla="*/ 1394 h 2788"/>
                  <a:gd name="T4" fmla="*/ 2415 w 2415"/>
                  <a:gd name="T5" fmla="*/ 0 h 2788"/>
                  <a:gd name="T6" fmla="*/ 2415 w 2415"/>
                  <a:gd name="T7" fmla="*/ 2788 h 2788"/>
                </a:gdLst>
                <a:ahLst/>
                <a:cxnLst>
                  <a:cxn ang="0">
                    <a:pos x="T0" y="T1"/>
                  </a:cxn>
                  <a:cxn ang="0">
                    <a:pos x="T2" y="T3"/>
                  </a:cxn>
                  <a:cxn ang="0">
                    <a:pos x="T4" y="T5"/>
                  </a:cxn>
                  <a:cxn ang="0">
                    <a:pos x="T6" y="T7"/>
                  </a:cxn>
                </a:cxnLst>
                <a:rect l="0" t="0" r="r" b="b"/>
                <a:pathLst>
                  <a:path w="2415" h="2788">
                    <a:moveTo>
                      <a:pt x="2415" y="2788"/>
                    </a:moveTo>
                    <a:cubicBezTo>
                      <a:pt x="1419" y="2788"/>
                      <a:pt x="498" y="2257"/>
                      <a:pt x="0" y="1394"/>
                    </a:cubicBezTo>
                    <a:lnTo>
                      <a:pt x="2415" y="0"/>
                    </a:lnTo>
                    <a:lnTo>
                      <a:pt x="2415" y="2788"/>
                    </a:lnTo>
                    <a:close/>
                  </a:path>
                </a:pathLst>
              </a:custGeom>
              <a:solidFill>
                <a:srgbClr val="7784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172" name="ïṡḷîḓê">
                <a:extLst>
                  <a:ext uri="{FF2B5EF4-FFF2-40B4-BE49-F238E27FC236}">
                    <a16:creationId xmlns:a16="http://schemas.microsoft.com/office/drawing/2014/main" id="{97AC4461-AB5F-4C21-ABDC-487517650CA3}"/>
                  </a:ext>
                </a:extLst>
              </p:cNvPr>
              <p:cNvSpPr/>
              <p:nvPr/>
            </p:nvSpPr>
            <p:spPr bwMode="auto">
              <a:xfrm>
                <a:off x="4052545" y="2776537"/>
                <a:ext cx="1803400" cy="1724025"/>
              </a:xfrm>
              <a:custGeom>
                <a:avLst/>
                <a:gdLst>
                  <a:gd name="T0" fmla="*/ 498 w 2913"/>
                  <a:gd name="T1" fmla="*/ 2788 h 2788"/>
                  <a:gd name="T2" fmla="*/ 498 w 2913"/>
                  <a:gd name="T3" fmla="*/ 0 h 2788"/>
                  <a:gd name="T4" fmla="*/ 2913 w 2913"/>
                  <a:gd name="T5" fmla="*/ 1394 h 2788"/>
                  <a:gd name="T6" fmla="*/ 498 w 2913"/>
                  <a:gd name="T7" fmla="*/ 2788 h 2788"/>
                </a:gdLst>
                <a:ahLst/>
                <a:cxnLst>
                  <a:cxn ang="0">
                    <a:pos x="T0" y="T1"/>
                  </a:cxn>
                  <a:cxn ang="0">
                    <a:pos x="T2" y="T3"/>
                  </a:cxn>
                  <a:cxn ang="0">
                    <a:pos x="T4" y="T5"/>
                  </a:cxn>
                  <a:cxn ang="0">
                    <a:pos x="T6" y="T7"/>
                  </a:cxn>
                </a:cxnLst>
                <a:rect l="0" t="0" r="r" b="b"/>
                <a:pathLst>
                  <a:path w="2913" h="2788">
                    <a:moveTo>
                      <a:pt x="498" y="2788"/>
                    </a:moveTo>
                    <a:cubicBezTo>
                      <a:pt x="0" y="1925"/>
                      <a:pt x="0" y="863"/>
                      <a:pt x="498" y="0"/>
                    </a:cubicBezTo>
                    <a:lnTo>
                      <a:pt x="2913" y="1394"/>
                    </a:lnTo>
                    <a:lnTo>
                      <a:pt x="498" y="2788"/>
                    </a:lnTo>
                    <a:close/>
                  </a:path>
                </a:pathLst>
              </a:custGeom>
              <a:solidFill>
                <a:srgbClr val="778495">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173" name="ïṧliḋe">
                <a:extLst>
                  <a:ext uri="{FF2B5EF4-FFF2-40B4-BE49-F238E27FC236}">
                    <a16:creationId xmlns:a16="http://schemas.microsoft.com/office/drawing/2014/main" id="{3A9D0FF7-1957-4552-AE8D-ADBEF4794BE6}"/>
                  </a:ext>
                </a:extLst>
              </p:cNvPr>
              <p:cNvSpPr/>
              <p:nvPr/>
            </p:nvSpPr>
            <p:spPr bwMode="auto">
              <a:xfrm>
                <a:off x="4360521" y="1914525"/>
                <a:ext cx="1495425" cy="1724025"/>
              </a:xfrm>
              <a:custGeom>
                <a:avLst/>
                <a:gdLst>
                  <a:gd name="T0" fmla="*/ 0 w 2415"/>
                  <a:gd name="T1" fmla="*/ 1394 h 2788"/>
                  <a:gd name="T2" fmla="*/ 2415 w 2415"/>
                  <a:gd name="T3" fmla="*/ 0 h 2788"/>
                  <a:gd name="T4" fmla="*/ 2415 w 2415"/>
                  <a:gd name="T5" fmla="*/ 2788 h 2788"/>
                  <a:gd name="T6" fmla="*/ 0 w 2415"/>
                  <a:gd name="T7" fmla="*/ 1394 h 2788"/>
                </a:gdLst>
                <a:ahLst/>
                <a:cxnLst>
                  <a:cxn ang="0">
                    <a:pos x="T0" y="T1"/>
                  </a:cxn>
                  <a:cxn ang="0">
                    <a:pos x="T2" y="T3"/>
                  </a:cxn>
                  <a:cxn ang="0">
                    <a:pos x="T4" y="T5"/>
                  </a:cxn>
                  <a:cxn ang="0">
                    <a:pos x="T6" y="T7"/>
                  </a:cxn>
                </a:cxnLst>
                <a:rect l="0" t="0" r="r" b="b"/>
                <a:pathLst>
                  <a:path w="2415" h="2788">
                    <a:moveTo>
                      <a:pt x="0" y="1394"/>
                    </a:moveTo>
                    <a:cubicBezTo>
                      <a:pt x="498" y="531"/>
                      <a:pt x="1419" y="0"/>
                      <a:pt x="2415" y="0"/>
                    </a:cubicBezTo>
                    <a:lnTo>
                      <a:pt x="2415" y="2788"/>
                    </a:lnTo>
                    <a:lnTo>
                      <a:pt x="0" y="1394"/>
                    </a:lnTo>
                    <a:close/>
                  </a:path>
                </a:pathLst>
              </a:custGeom>
              <a:solidFill>
                <a:srgbClr val="7784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105" name="iŝḷîďê">
              <a:extLst>
                <a:ext uri="{FF2B5EF4-FFF2-40B4-BE49-F238E27FC236}">
                  <a16:creationId xmlns:a16="http://schemas.microsoft.com/office/drawing/2014/main" id="{EB40B451-967C-4A86-9850-1B3D904FB349}"/>
                </a:ext>
              </a:extLst>
            </p:cNvPr>
            <p:cNvGrpSpPr/>
            <p:nvPr/>
          </p:nvGrpSpPr>
          <p:grpSpPr>
            <a:xfrm>
              <a:off x="3550663" y="1352550"/>
              <a:ext cx="4612152" cy="4572000"/>
              <a:chOff x="-4157005" y="3516570"/>
              <a:chExt cx="14791511" cy="14662739"/>
            </a:xfrm>
          </p:grpSpPr>
          <p:grpSp>
            <p:nvGrpSpPr>
              <p:cNvPr id="106" name="ïṡḻiďê">
                <a:extLst>
                  <a:ext uri="{FF2B5EF4-FFF2-40B4-BE49-F238E27FC236}">
                    <a16:creationId xmlns:a16="http://schemas.microsoft.com/office/drawing/2014/main" id="{6ADD2DE9-2E8A-4575-9362-43424FD18B1E}"/>
                  </a:ext>
                </a:extLst>
              </p:cNvPr>
              <p:cNvGrpSpPr/>
              <p:nvPr/>
            </p:nvGrpSpPr>
            <p:grpSpPr>
              <a:xfrm>
                <a:off x="-3888264" y="3656539"/>
                <a:ext cx="14522770" cy="14522770"/>
                <a:chOff x="0" y="0"/>
                <a:chExt cx="14522768" cy="14522768"/>
              </a:xfrm>
            </p:grpSpPr>
            <p:grpSp>
              <p:nvGrpSpPr>
                <p:cNvPr id="116" name="ïslíḓê">
                  <a:extLst>
                    <a:ext uri="{FF2B5EF4-FFF2-40B4-BE49-F238E27FC236}">
                      <a16:creationId xmlns:a16="http://schemas.microsoft.com/office/drawing/2014/main" id="{68C339C0-2F2B-4B00-A760-E9EB548C4F4A}"/>
                    </a:ext>
                  </a:extLst>
                </p:cNvPr>
                <p:cNvGrpSpPr/>
                <p:nvPr/>
              </p:nvGrpSpPr>
              <p:grpSpPr>
                <a:xfrm>
                  <a:off x="2761852" y="2761852"/>
                  <a:ext cx="8999064" cy="8999063"/>
                  <a:chOff x="891063" y="891063"/>
                  <a:chExt cx="8999062" cy="8999062"/>
                </a:xfrm>
              </p:grpSpPr>
              <p:sp>
                <p:nvSpPr>
                  <p:cNvPr id="119" name="íṥḷïďé">
                    <a:extLst>
                      <a:ext uri="{FF2B5EF4-FFF2-40B4-BE49-F238E27FC236}">
                        <a16:creationId xmlns:a16="http://schemas.microsoft.com/office/drawing/2014/main" id="{8D49D544-78AE-4D6E-9DE8-27066212443F}"/>
                      </a:ext>
                    </a:extLst>
                  </p:cNvPr>
                  <p:cNvSpPr/>
                  <p:nvPr/>
                </p:nvSpPr>
                <p:spPr>
                  <a:xfrm>
                    <a:off x="891063" y="891063"/>
                    <a:ext cx="8999062" cy="8999062"/>
                  </a:xfrm>
                  <a:prstGeom prst="ellipse">
                    <a:avLst/>
                  </a:prstGeom>
                  <a:solidFill>
                    <a:srgbClr val="FFFFFF"/>
                  </a:solidFill>
                  <a:ln w="12700" cap="flat">
                    <a:noFill/>
                    <a:miter lim="400000"/>
                  </a:ln>
                  <a:effectLst/>
                </p:spPr>
                <p:txBody>
                  <a:bodyPr wrap="square" lIns="71437" tIns="71437" rIns="71437" bIns="71437"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3200" cap="none">
                        <a:solidFill>
                          <a:srgbClr val="FFFFFF"/>
                        </a:solidFill>
                      </a:defRPr>
                    </a:pPr>
                    <a:endParaRPr kumimoji="0" sz="3200" b="0" i="0" u="none" strike="noStrike" kern="0" cap="none" spc="0" normalizeH="0" baseline="0" noProof="0">
                      <a:ln>
                        <a:noFill/>
                      </a:ln>
                      <a:solidFill>
                        <a:srgbClr val="FFFFFF"/>
                      </a:solidFill>
                      <a:effectLst/>
                      <a:uLnTx/>
                      <a:uFillTx/>
                      <a:latin typeface="Arial"/>
                      <a:ea typeface="微软雅黑"/>
                    </a:endParaRPr>
                  </a:p>
                </p:txBody>
              </p:sp>
              <p:grpSp>
                <p:nvGrpSpPr>
                  <p:cNvPr id="120" name="ïsľîḑè">
                    <a:extLst>
                      <a:ext uri="{FF2B5EF4-FFF2-40B4-BE49-F238E27FC236}">
                        <a16:creationId xmlns:a16="http://schemas.microsoft.com/office/drawing/2014/main" id="{F9285357-1E61-4BAB-8946-85CE92848029}"/>
                      </a:ext>
                    </a:extLst>
                  </p:cNvPr>
                  <p:cNvGrpSpPr/>
                  <p:nvPr/>
                </p:nvGrpSpPr>
                <p:grpSpPr>
                  <a:xfrm>
                    <a:off x="1311695" y="1294979"/>
                    <a:ext cx="8157800" cy="8191231"/>
                    <a:chOff x="0" y="-1"/>
                    <a:chExt cx="8157798" cy="8191230"/>
                  </a:xfrm>
                </p:grpSpPr>
                <p:sp>
                  <p:nvSpPr>
                    <p:cNvPr id="121" name="íSḻïde">
                      <a:extLst>
                        <a:ext uri="{FF2B5EF4-FFF2-40B4-BE49-F238E27FC236}">
                          <a16:creationId xmlns:a16="http://schemas.microsoft.com/office/drawing/2014/main" id="{8A754811-BA86-41ED-9F0D-86BC456FF4F7}"/>
                        </a:ext>
                      </a:extLst>
                    </p:cNvPr>
                    <p:cNvSpPr/>
                    <p:nvPr/>
                  </p:nvSpPr>
                  <p:spPr>
                    <a:xfrm>
                      <a:off x="0" y="33423"/>
                      <a:ext cx="8157798" cy="8157806"/>
                    </a:xfrm>
                    <a:prstGeom prst="ellipse">
                      <a:avLst/>
                    </a:prstGeom>
                    <a:noFill/>
                    <a:ln w="127000" cap="flat">
                      <a:solidFill>
                        <a:srgbClr val="DCDEE0"/>
                      </a:solidFill>
                      <a:prstDash val="solid"/>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11600" cap="none">
                          <a:solidFill>
                            <a:srgbClr val="77716C"/>
                          </a:solidFill>
                        </a:defRPr>
                      </a:pPr>
                      <a:endParaRPr kumimoji="0" sz="11600" b="0" i="0" u="none" strike="noStrike" kern="0" cap="none" spc="0" normalizeH="0" baseline="0" noProof="0">
                        <a:ln>
                          <a:noFill/>
                        </a:ln>
                        <a:solidFill>
                          <a:srgbClr val="77716C"/>
                        </a:solidFill>
                        <a:effectLst/>
                        <a:uLnTx/>
                        <a:uFillTx/>
                        <a:latin typeface="Arial"/>
                        <a:ea typeface="微软雅黑"/>
                      </a:endParaRPr>
                    </a:p>
                  </p:txBody>
                </p:sp>
                <p:sp>
                  <p:nvSpPr>
                    <p:cNvPr id="122" name="ïSlïḓè">
                      <a:extLst>
                        <a:ext uri="{FF2B5EF4-FFF2-40B4-BE49-F238E27FC236}">
                          <a16:creationId xmlns:a16="http://schemas.microsoft.com/office/drawing/2014/main" id="{3C446884-6C4F-49F8-96DA-681887F3FFBF}"/>
                        </a:ext>
                      </a:extLst>
                    </p:cNvPr>
                    <p:cNvSpPr/>
                    <p:nvPr/>
                  </p:nvSpPr>
                  <p:spPr>
                    <a:xfrm>
                      <a:off x="1393245" y="-1"/>
                      <a:ext cx="6731335" cy="3748376"/>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181" y="2594"/>
                          </a:lnTo>
                          <a:lnTo>
                            <a:pt x="11205"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9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23" name="îṥļïḑe">
                      <a:extLst>
                        <a:ext uri="{FF2B5EF4-FFF2-40B4-BE49-F238E27FC236}">
                          <a16:creationId xmlns:a16="http://schemas.microsoft.com/office/drawing/2014/main" id="{FA6BC389-F1F7-4BA0-B30D-2F5D894085DA}"/>
                        </a:ext>
                      </a:extLst>
                    </p:cNvPr>
                    <p:cNvSpPr/>
                    <p:nvPr/>
                  </p:nvSpPr>
                  <p:spPr>
                    <a:xfrm>
                      <a:off x="5786225" y="1589914"/>
                      <a:ext cx="227666" cy="285544"/>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24" name="iṡļide">
                      <a:extLst>
                        <a:ext uri="{FF2B5EF4-FFF2-40B4-BE49-F238E27FC236}">
                          <a16:creationId xmlns:a16="http://schemas.microsoft.com/office/drawing/2014/main" id="{443BE019-5C39-4AA8-A586-8F78C4539716}"/>
                        </a:ext>
                      </a:extLst>
                    </p:cNvPr>
                    <p:cNvSpPr/>
                    <p:nvPr/>
                  </p:nvSpPr>
                  <p:spPr>
                    <a:xfrm>
                      <a:off x="6185641" y="1418051"/>
                      <a:ext cx="78706" cy="38032"/>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25" name="í$ḷîďé">
                      <a:extLst>
                        <a:ext uri="{FF2B5EF4-FFF2-40B4-BE49-F238E27FC236}">
                          <a16:creationId xmlns:a16="http://schemas.microsoft.com/office/drawing/2014/main" id="{CA46E3A5-0303-412E-9B39-D932416BDFE9}"/>
                        </a:ext>
                      </a:extLst>
                    </p:cNvPr>
                    <p:cNvSpPr/>
                    <p:nvPr/>
                  </p:nvSpPr>
                  <p:spPr>
                    <a:xfrm>
                      <a:off x="6102574" y="1512190"/>
                      <a:ext cx="91712" cy="6015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26" name="íŝḷíḋê">
                      <a:extLst>
                        <a:ext uri="{FF2B5EF4-FFF2-40B4-BE49-F238E27FC236}">
                          <a16:creationId xmlns:a16="http://schemas.microsoft.com/office/drawing/2014/main" id="{E602C5F4-FCE7-4385-9ACF-6DC36B39A242}"/>
                        </a:ext>
                      </a:extLst>
                    </p:cNvPr>
                    <p:cNvSpPr/>
                    <p:nvPr/>
                  </p:nvSpPr>
                  <p:spPr>
                    <a:xfrm>
                      <a:off x="6125067" y="938634"/>
                      <a:ext cx="87135" cy="49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27" name="ïsľîḓé">
                      <a:extLst>
                        <a:ext uri="{FF2B5EF4-FFF2-40B4-BE49-F238E27FC236}">
                          <a16:creationId xmlns:a16="http://schemas.microsoft.com/office/drawing/2014/main" id="{B78BCC2E-DCD8-45A5-85BD-EDBCCE06216E}"/>
                        </a:ext>
                      </a:extLst>
                    </p:cNvPr>
                    <p:cNvSpPr/>
                    <p:nvPr/>
                  </p:nvSpPr>
                  <p:spPr>
                    <a:xfrm>
                      <a:off x="5536742" y="1355264"/>
                      <a:ext cx="48935" cy="423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28" name="îs1ïḑê">
                      <a:extLst>
                        <a:ext uri="{FF2B5EF4-FFF2-40B4-BE49-F238E27FC236}">
                          <a16:creationId xmlns:a16="http://schemas.microsoft.com/office/drawing/2014/main" id="{B643411C-3035-466A-9D71-BBFCEEDE53AB}"/>
                        </a:ext>
                      </a:extLst>
                    </p:cNvPr>
                    <p:cNvSpPr/>
                    <p:nvPr/>
                  </p:nvSpPr>
                  <p:spPr>
                    <a:xfrm>
                      <a:off x="4753528" y="896632"/>
                      <a:ext cx="342486" cy="17134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29" name="íṥ1îḑé">
                      <a:extLst>
                        <a:ext uri="{FF2B5EF4-FFF2-40B4-BE49-F238E27FC236}">
                          <a16:creationId xmlns:a16="http://schemas.microsoft.com/office/drawing/2014/main" id="{0F23E50D-5BA0-408B-8702-1FFE9628B086}"/>
                        </a:ext>
                      </a:extLst>
                    </p:cNvPr>
                    <p:cNvSpPr/>
                    <p:nvPr/>
                  </p:nvSpPr>
                  <p:spPr>
                    <a:xfrm>
                      <a:off x="4354293" y="735896"/>
                      <a:ext cx="241452" cy="96264"/>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0" name="i$ḻïḍê">
                      <a:extLst>
                        <a:ext uri="{FF2B5EF4-FFF2-40B4-BE49-F238E27FC236}">
                          <a16:creationId xmlns:a16="http://schemas.microsoft.com/office/drawing/2014/main" id="{DED4CB96-4888-49B3-A2E8-E33F0905EB09}"/>
                        </a:ext>
                      </a:extLst>
                    </p:cNvPr>
                    <p:cNvSpPr/>
                    <p:nvPr/>
                  </p:nvSpPr>
                  <p:spPr>
                    <a:xfrm>
                      <a:off x="3824320" y="638649"/>
                      <a:ext cx="238589" cy="12930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1" name="ís1íḍe">
                      <a:extLst>
                        <a:ext uri="{FF2B5EF4-FFF2-40B4-BE49-F238E27FC236}">
                          <a16:creationId xmlns:a16="http://schemas.microsoft.com/office/drawing/2014/main" id="{B4782271-BF69-407C-A898-20B8D72B2DD1}"/>
                        </a:ext>
                      </a:extLst>
                    </p:cNvPr>
                    <p:cNvSpPr/>
                    <p:nvPr/>
                  </p:nvSpPr>
                  <p:spPr>
                    <a:xfrm>
                      <a:off x="3177706" y="817351"/>
                      <a:ext cx="129874" cy="96368"/>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2" name="ï$lîdè">
                      <a:extLst>
                        <a:ext uri="{FF2B5EF4-FFF2-40B4-BE49-F238E27FC236}">
                          <a16:creationId xmlns:a16="http://schemas.microsoft.com/office/drawing/2014/main" id="{9596F02D-6CC8-4927-ABCF-7C5E38B6CC47}"/>
                        </a:ext>
                      </a:extLst>
                    </p:cNvPr>
                    <p:cNvSpPr/>
                    <p:nvPr/>
                  </p:nvSpPr>
                  <p:spPr>
                    <a:xfrm>
                      <a:off x="3113575" y="927702"/>
                      <a:ext cx="92821" cy="47694"/>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3" name="ïṥļïḍê">
                      <a:extLst>
                        <a:ext uri="{FF2B5EF4-FFF2-40B4-BE49-F238E27FC236}">
                          <a16:creationId xmlns:a16="http://schemas.microsoft.com/office/drawing/2014/main" id="{19521F65-0216-4DAC-B6F2-7B6CD6CF331E}"/>
                        </a:ext>
                      </a:extLst>
                    </p:cNvPr>
                    <p:cNvSpPr/>
                    <p:nvPr/>
                  </p:nvSpPr>
                  <p:spPr>
                    <a:xfrm>
                      <a:off x="3083711" y="825045"/>
                      <a:ext cx="94392" cy="62195"/>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4" name="iṩļïḋè">
                      <a:extLst>
                        <a:ext uri="{FF2B5EF4-FFF2-40B4-BE49-F238E27FC236}">
                          <a16:creationId xmlns:a16="http://schemas.microsoft.com/office/drawing/2014/main" id="{CC66C6A9-59B2-4CBF-A824-21C8AA32D293}"/>
                        </a:ext>
                      </a:extLst>
                    </p:cNvPr>
                    <p:cNvSpPr/>
                    <p:nvPr/>
                  </p:nvSpPr>
                  <p:spPr>
                    <a:xfrm>
                      <a:off x="4158770" y="507118"/>
                      <a:ext cx="35417" cy="59431"/>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5" name="îš1iḍê">
                      <a:extLst>
                        <a:ext uri="{FF2B5EF4-FFF2-40B4-BE49-F238E27FC236}">
                          <a16:creationId xmlns:a16="http://schemas.microsoft.com/office/drawing/2014/main" id="{8088C2D5-F540-4890-84C8-891815709F5A}"/>
                        </a:ext>
                      </a:extLst>
                    </p:cNvPr>
                    <p:cNvSpPr/>
                    <p:nvPr/>
                  </p:nvSpPr>
                  <p:spPr>
                    <a:xfrm>
                      <a:off x="2739514" y="1415803"/>
                      <a:ext cx="86548" cy="77520"/>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6" name="ïşļîdé">
                      <a:extLst>
                        <a:ext uri="{FF2B5EF4-FFF2-40B4-BE49-F238E27FC236}">
                          <a16:creationId xmlns:a16="http://schemas.microsoft.com/office/drawing/2014/main" id="{5B942E6C-3DEF-420E-A7FF-F64C1D9CF65E}"/>
                        </a:ext>
                      </a:extLst>
                    </p:cNvPr>
                    <p:cNvSpPr/>
                    <p:nvPr/>
                  </p:nvSpPr>
                  <p:spPr>
                    <a:xfrm>
                      <a:off x="4000830" y="1245606"/>
                      <a:ext cx="1877765" cy="1301960"/>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7" name="îsḷidè">
                      <a:extLst>
                        <a:ext uri="{FF2B5EF4-FFF2-40B4-BE49-F238E27FC236}">
                          <a16:creationId xmlns:a16="http://schemas.microsoft.com/office/drawing/2014/main" id="{CB69D722-8885-4B1A-908F-4C2FEF619AD6}"/>
                        </a:ext>
                      </a:extLst>
                    </p:cNvPr>
                    <p:cNvSpPr/>
                    <p:nvPr/>
                  </p:nvSpPr>
                  <p:spPr>
                    <a:xfrm>
                      <a:off x="4027020" y="1767840"/>
                      <a:ext cx="100169" cy="125457"/>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8" name="íŝľîḑe">
                      <a:extLst>
                        <a:ext uri="{FF2B5EF4-FFF2-40B4-BE49-F238E27FC236}">
                          <a16:creationId xmlns:a16="http://schemas.microsoft.com/office/drawing/2014/main" id="{6AD84C18-D1A4-480B-B685-5A94386AE79A}"/>
                        </a:ext>
                      </a:extLst>
                    </p:cNvPr>
                    <p:cNvSpPr/>
                    <p:nvPr/>
                  </p:nvSpPr>
                  <p:spPr>
                    <a:xfrm>
                      <a:off x="4111089" y="1709213"/>
                      <a:ext cx="37192" cy="58593"/>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39" name="ï$ḷiḓê">
                      <a:extLst>
                        <a:ext uri="{FF2B5EF4-FFF2-40B4-BE49-F238E27FC236}">
                          <a16:creationId xmlns:a16="http://schemas.microsoft.com/office/drawing/2014/main" id="{AA05E65A-68D8-46FF-B125-2547C5E7460F}"/>
                        </a:ext>
                      </a:extLst>
                    </p:cNvPr>
                    <p:cNvSpPr/>
                    <p:nvPr/>
                  </p:nvSpPr>
                  <p:spPr>
                    <a:xfrm>
                      <a:off x="3868682" y="1781792"/>
                      <a:ext cx="106470" cy="117868"/>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40" name="iṣḻîḓè">
                      <a:extLst>
                        <a:ext uri="{FF2B5EF4-FFF2-40B4-BE49-F238E27FC236}">
                          <a16:creationId xmlns:a16="http://schemas.microsoft.com/office/drawing/2014/main" id="{1693CDC9-F969-46E3-A865-6EB10C5E58AF}"/>
                        </a:ext>
                      </a:extLst>
                    </p:cNvPr>
                    <p:cNvSpPr/>
                    <p:nvPr/>
                  </p:nvSpPr>
                  <p:spPr>
                    <a:xfrm>
                      <a:off x="3683931" y="1847822"/>
                      <a:ext cx="316253" cy="223984"/>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41" name="iṥḻíḓe">
                      <a:extLst>
                        <a:ext uri="{FF2B5EF4-FFF2-40B4-BE49-F238E27FC236}">
                          <a16:creationId xmlns:a16="http://schemas.microsoft.com/office/drawing/2014/main" id="{DA7815A8-7654-4A0E-A0D8-030D2C3BD692}"/>
                        </a:ext>
                      </a:extLst>
                    </p:cNvPr>
                    <p:cNvSpPr/>
                    <p:nvPr/>
                  </p:nvSpPr>
                  <p:spPr>
                    <a:xfrm>
                      <a:off x="4022290" y="2105921"/>
                      <a:ext cx="159823" cy="211171"/>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42" name="ïṡľïḋè">
                      <a:extLst>
                        <a:ext uri="{FF2B5EF4-FFF2-40B4-BE49-F238E27FC236}">
                          <a16:creationId xmlns:a16="http://schemas.microsoft.com/office/drawing/2014/main" id="{051F1977-50AA-43ED-B90F-182B6B4FAC15}"/>
                        </a:ext>
                      </a:extLst>
                    </p:cNvPr>
                    <p:cNvSpPr/>
                    <p:nvPr/>
                  </p:nvSpPr>
                  <p:spPr>
                    <a:xfrm>
                      <a:off x="1556793" y="1766037"/>
                      <a:ext cx="6358012" cy="596988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200" cap="none">
                          <a:solidFill>
                            <a:srgbClr val="070707"/>
                          </a:solidFill>
                        </a:defRPr>
                      </a:pPr>
                      <a:endParaRPr kumimoji="0" sz="8200" b="0" i="0" u="none" strike="noStrike" kern="0" cap="none" spc="0" normalizeH="0" baseline="0" noProof="0">
                        <a:ln>
                          <a:noFill/>
                        </a:ln>
                        <a:solidFill>
                          <a:srgbClr val="070707"/>
                        </a:solidFill>
                        <a:effectLst/>
                        <a:uLnTx/>
                        <a:uFillTx/>
                        <a:latin typeface="Arial"/>
                        <a:ea typeface="微软雅黑"/>
                      </a:endParaRPr>
                    </a:p>
                  </p:txBody>
                </p:sp>
                <p:sp>
                  <p:nvSpPr>
                    <p:cNvPr id="143" name="iSľiḍé">
                      <a:extLst>
                        <a:ext uri="{FF2B5EF4-FFF2-40B4-BE49-F238E27FC236}">
                          <a16:creationId xmlns:a16="http://schemas.microsoft.com/office/drawing/2014/main" id="{933D4118-E18D-47B5-B1F9-21C5C4216433}"/>
                        </a:ext>
                      </a:extLst>
                    </p:cNvPr>
                    <p:cNvSpPr/>
                    <p:nvPr/>
                  </p:nvSpPr>
                  <p:spPr>
                    <a:xfrm>
                      <a:off x="1751724" y="1477330"/>
                      <a:ext cx="79062" cy="70666"/>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44" name="ï$lïḋe">
                      <a:extLst>
                        <a:ext uri="{FF2B5EF4-FFF2-40B4-BE49-F238E27FC236}">
                          <a16:creationId xmlns:a16="http://schemas.microsoft.com/office/drawing/2014/main" id="{36461D63-16A6-409B-961F-7751D7A750C5}"/>
                        </a:ext>
                      </a:extLst>
                    </p:cNvPr>
                    <p:cNvSpPr/>
                    <p:nvPr/>
                  </p:nvSpPr>
                  <p:spPr>
                    <a:xfrm>
                      <a:off x="1961885" y="2112953"/>
                      <a:ext cx="39439" cy="46018"/>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45" name="išlîḋè">
                      <a:extLst>
                        <a:ext uri="{FF2B5EF4-FFF2-40B4-BE49-F238E27FC236}">
                          <a16:creationId xmlns:a16="http://schemas.microsoft.com/office/drawing/2014/main" id="{4CFFE790-86E9-44E9-AC83-0AFFE92552EE}"/>
                        </a:ext>
                      </a:extLst>
                    </p:cNvPr>
                    <p:cNvSpPr/>
                    <p:nvPr/>
                  </p:nvSpPr>
                  <p:spPr>
                    <a:xfrm>
                      <a:off x="2305751" y="1841904"/>
                      <a:ext cx="68286" cy="107944"/>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46" name="îşľídè">
                      <a:extLst>
                        <a:ext uri="{FF2B5EF4-FFF2-40B4-BE49-F238E27FC236}">
                          <a16:creationId xmlns:a16="http://schemas.microsoft.com/office/drawing/2014/main" id="{7EFC761A-6D7B-47C7-9578-13AFB2109549}"/>
                        </a:ext>
                      </a:extLst>
                    </p:cNvPr>
                    <p:cNvSpPr/>
                    <p:nvPr/>
                  </p:nvSpPr>
                  <p:spPr>
                    <a:xfrm>
                      <a:off x="2123371" y="1927258"/>
                      <a:ext cx="43087" cy="50302"/>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47" name="îsḻíḓè">
                      <a:extLst>
                        <a:ext uri="{FF2B5EF4-FFF2-40B4-BE49-F238E27FC236}">
                          <a16:creationId xmlns:a16="http://schemas.microsoft.com/office/drawing/2014/main" id="{03B59220-8522-4873-9922-CB4A6BA71ACA}"/>
                        </a:ext>
                      </a:extLst>
                    </p:cNvPr>
                    <p:cNvSpPr/>
                    <p:nvPr/>
                  </p:nvSpPr>
                  <p:spPr>
                    <a:xfrm>
                      <a:off x="4234346" y="671190"/>
                      <a:ext cx="35418" cy="48574"/>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48" name="îşḻíďé">
                      <a:extLst>
                        <a:ext uri="{FF2B5EF4-FFF2-40B4-BE49-F238E27FC236}">
                          <a16:creationId xmlns:a16="http://schemas.microsoft.com/office/drawing/2014/main" id="{06F06515-AA5C-40F7-94EC-CBE496DB64CA}"/>
                        </a:ext>
                      </a:extLst>
                    </p:cNvPr>
                    <p:cNvSpPr/>
                    <p:nvPr/>
                  </p:nvSpPr>
                  <p:spPr>
                    <a:xfrm>
                      <a:off x="4190360" y="737340"/>
                      <a:ext cx="40834" cy="3832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49" name="îSlíḓé">
                      <a:extLst>
                        <a:ext uri="{FF2B5EF4-FFF2-40B4-BE49-F238E27FC236}">
                          <a16:creationId xmlns:a16="http://schemas.microsoft.com/office/drawing/2014/main" id="{72ECFE4B-A1CD-4C8C-8303-970C088A0182}"/>
                        </a:ext>
                      </a:extLst>
                    </p:cNvPr>
                    <p:cNvSpPr/>
                    <p:nvPr/>
                  </p:nvSpPr>
                  <p:spPr>
                    <a:xfrm>
                      <a:off x="4610555" y="2843631"/>
                      <a:ext cx="84940" cy="6884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0" name="iSlîdê">
                      <a:extLst>
                        <a:ext uri="{FF2B5EF4-FFF2-40B4-BE49-F238E27FC236}">
                          <a16:creationId xmlns:a16="http://schemas.microsoft.com/office/drawing/2014/main" id="{637C85F2-6EBD-4B24-AC48-9110032DA7E3}"/>
                        </a:ext>
                      </a:extLst>
                    </p:cNvPr>
                    <p:cNvSpPr/>
                    <p:nvPr/>
                  </p:nvSpPr>
                  <p:spPr>
                    <a:xfrm>
                      <a:off x="4753937" y="2851496"/>
                      <a:ext cx="53883" cy="92417"/>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1" name="ï$1iḋè">
                      <a:extLst>
                        <a:ext uri="{FF2B5EF4-FFF2-40B4-BE49-F238E27FC236}">
                          <a16:creationId xmlns:a16="http://schemas.microsoft.com/office/drawing/2014/main" id="{1B6266D7-E581-419F-A081-B0666EC601D8}"/>
                        </a:ext>
                      </a:extLst>
                    </p:cNvPr>
                    <p:cNvSpPr/>
                    <p:nvPr/>
                  </p:nvSpPr>
                  <p:spPr>
                    <a:xfrm>
                      <a:off x="4798381" y="3030377"/>
                      <a:ext cx="36369" cy="60150"/>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2" name="ïṧ1ïḑè">
                      <a:extLst>
                        <a:ext uri="{FF2B5EF4-FFF2-40B4-BE49-F238E27FC236}">
                          <a16:creationId xmlns:a16="http://schemas.microsoft.com/office/drawing/2014/main" id="{23117DC9-10FB-4536-82AD-7EF5D46ABBAE}"/>
                        </a:ext>
                      </a:extLst>
                    </p:cNvPr>
                    <p:cNvSpPr/>
                    <p:nvPr/>
                  </p:nvSpPr>
                  <p:spPr>
                    <a:xfrm>
                      <a:off x="5198113" y="2851239"/>
                      <a:ext cx="41036" cy="67439"/>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3" name="îṣļïḍè">
                      <a:extLst>
                        <a:ext uri="{FF2B5EF4-FFF2-40B4-BE49-F238E27FC236}">
                          <a16:creationId xmlns:a16="http://schemas.microsoft.com/office/drawing/2014/main" id="{8252CF45-FE1A-4137-A846-E7F51CA5291F}"/>
                        </a:ext>
                      </a:extLst>
                    </p:cNvPr>
                    <p:cNvSpPr/>
                    <p:nvPr/>
                  </p:nvSpPr>
                  <p:spPr>
                    <a:xfrm>
                      <a:off x="5234657" y="2749387"/>
                      <a:ext cx="41186" cy="4570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4" name="íṧḻídè">
                      <a:extLst>
                        <a:ext uri="{FF2B5EF4-FFF2-40B4-BE49-F238E27FC236}">
                          <a16:creationId xmlns:a16="http://schemas.microsoft.com/office/drawing/2014/main" id="{302D6C59-C2A8-439D-A765-DD141794E290}"/>
                        </a:ext>
                      </a:extLst>
                    </p:cNvPr>
                    <p:cNvSpPr/>
                    <p:nvPr/>
                  </p:nvSpPr>
                  <p:spPr>
                    <a:xfrm>
                      <a:off x="4988943" y="5593945"/>
                      <a:ext cx="743838" cy="232750"/>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5" name="íṡlïdê">
                      <a:extLst>
                        <a:ext uri="{FF2B5EF4-FFF2-40B4-BE49-F238E27FC236}">
                          <a16:creationId xmlns:a16="http://schemas.microsoft.com/office/drawing/2014/main" id="{F7228A54-FE3B-425F-BDDD-C46695028197}"/>
                        </a:ext>
                      </a:extLst>
                    </p:cNvPr>
                    <p:cNvSpPr/>
                    <p:nvPr/>
                  </p:nvSpPr>
                  <p:spPr>
                    <a:xfrm>
                      <a:off x="5460781" y="5851724"/>
                      <a:ext cx="177716" cy="78552"/>
                    </a:xfrm>
                    <a:custGeom>
                      <a:avLst/>
                      <a:gdLst/>
                      <a:ahLst/>
                      <a:cxnLst>
                        <a:cxn ang="0">
                          <a:pos x="wd2" y="hd2"/>
                        </a:cxn>
                        <a:cxn ang="5400000">
                          <a:pos x="wd2" y="hd2"/>
                        </a:cxn>
                        <a:cxn ang="10800000">
                          <a:pos x="wd2" y="hd2"/>
                        </a:cxn>
                        <a:cxn ang="16200000">
                          <a:pos x="wd2" y="hd2"/>
                        </a:cxn>
                      </a:cxnLst>
                      <a:rect l="0" t="0" r="r" b="b"/>
                      <a:pathLst>
                        <a:path w="21450"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6" name="išḻiḍè">
                      <a:extLst>
                        <a:ext uri="{FF2B5EF4-FFF2-40B4-BE49-F238E27FC236}">
                          <a16:creationId xmlns:a16="http://schemas.microsoft.com/office/drawing/2014/main" id="{6A4E85C3-46DF-44CF-B6C6-499FF79F260B}"/>
                        </a:ext>
                      </a:extLst>
                    </p:cNvPr>
                    <p:cNvSpPr/>
                    <p:nvPr/>
                  </p:nvSpPr>
                  <p:spPr>
                    <a:xfrm>
                      <a:off x="5320859" y="5814497"/>
                      <a:ext cx="64575" cy="38974"/>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7" name="iṥḷîḍe">
                      <a:extLst>
                        <a:ext uri="{FF2B5EF4-FFF2-40B4-BE49-F238E27FC236}">
                          <a16:creationId xmlns:a16="http://schemas.microsoft.com/office/drawing/2014/main" id="{9429B9E4-0DBD-48A0-A9A0-4AE431FD7FE2}"/>
                        </a:ext>
                      </a:extLst>
                    </p:cNvPr>
                    <p:cNvSpPr/>
                    <p:nvPr/>
                  </p:nvSpPr>
                  <p:spPr>
                    <a:xfrm>
                      <a:off x="5226488" y="5850585"/>
                      <a:ext cx="56116" cy="43748"/>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8" name="îṣľïḓe">
                      <a:extLst>
                        <a:ext uri="{FF2B5EF4-FFF2-40B4-BE49-F238E27FC236}">
                          <a16:creationId xmlns:a16="http://schemas.microsoft.com/office/drawing/2014/main" id="{6E11C60E-81EF-4011-A879-D6972C0517FF}"/>
                        </a:ext>
                      </a:extLst>
                    </p:cNvPr>
                    <p:cNvSpPr/>
                    <p:nvPr/>
                  </p:nvSpPr>
                  <p:spPr>
                    <a:xfrm>
                      <a:off x="5351389" y="5301378"/>
                      <a:ext cx="317624" cy="248393"/>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59" name="ïśļiḍè">
                      <a:extLst>
                        <a:ext uri="{FF2B5EF4-FFF2-40B4-BE49-F238E27FC236}">
                          <a16:creationId xmlns:a16="http://schemas.microsoft.com/office/drawing/2014/main" id="{B1300569-7E63-4F78-BE41-37482C363CF7}"/>
                        </a:ext>
                      </a:extLst>
                    </p:cNvPr>
                    <p:cNvSpPr/>
                    <p:nvPr/>
                  </p:nvSpPr>
                  <p:spPr>
                    <a:xfrm>
                      <a:off x="5404535" y="5401105"/>
                      <a:ext cx="82146" cy="14897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60" name="ïṩ1ïḓê">
                      <a:extLst>
                        <a:ext uri="{FF2B5EF4-FFF2-40B4-BE49-F238E27FC236}">
                          <a16:creationId xmlns:a16="http://schemas.microsoft.com/office/drawing/2014/main" id="{9246346F-258D-453A-9A6E-23D39899FD4F}"/>
                        </a:ext>
                      </a:extLst>
                    </p:cNvPr>
                    <p:cNvSpPr/>
                    <p:nvPr/>
                  </p:nvSpPr>
                  <p:spPr>
                    <a:xfrm>
                      <a:off x="5686924" y="5497159"/>
                      <a:ext cx="56079" cy="93724"/>
                    </a:xfrm>
                    <a:custGeom>
                      <a:avLst/>
                      <a:gdLst/>
                      <a:ahLst/>
                      <a:cxnLst>
                        <a:cxn ang="0">
                          <a:pos x="wd2" y="hd2"/>
                        </a:cxn>
                        <a:cxn ang="5400000">
                          <a:pos x="wd2" y="hd2"/>
                        </a:cxn>
                        <a:cxn ang="10800000">
                          <a:pos x="wd2" y="hd2"/>
                        </a:cxn>
                        <a:cxn ang="16200000">
                          <a:pos x="wd2" y="hd2"/>
                        </a:cxn>
                      </a:cxnLst>
                      <a:rect l="0" t="0" r="r" b="b"/>
                      <a:pathLst>
                        <a:path w="20973"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61" name="işḷiḓê">
                      <a:extLst>
                        <a:ext uri="{FF2B5EF4-FFF2-40B4-BE49-F238E27FC236}">
                          <a16:creationId xmlns:a16="http://schemas.microsoft.com/office/drawing/2014/main" id="{C49D1285-20A3-49C4-8C67-A7AF3497636B}"/>
                        </a:ext>
                      </a:extLst>
                    </p:cNvPr>
                    <p:cNvSpPr/>
                    <p:nvPr/>
                  </p:nvSpPr>
                  <p:spPr>
                    <a:xfrm>
                      <a:off x="5806327" y="5532384"/>
                      <a:ext cx="116920" cy="58370"/>
                    </a:xfrm>
                    <a:custGeom>
                      <a:avLst/>
                      <a:gdLst/>
                      <a:ahLst/>
                      <a:cxnLst>
                        <a:cxn ang="0">
                          <a:pos x="wd2" y="hd2"/>
                        </a:cxn>
                        <a:cxn ang="5400000">
                          <a:pos x="wd2" y="hd2"/>
                        </a:cxn>
                        <a:cxn ang="10800000">
                          <a:pos x="wd2" y="hd2"/>
                        </a:cxn>
                        <a:cxn ang="16200000">
                          <a:pos x="wd2" y="hd2"/>
                        </a:cxn>
                      </a:cxnLst>
                      <a:rect l="0" t="0" r="r" b="b"/>
                      <a:pathLst>
                        <a:path w="20516" h="20408"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62" name="íṥliḓê">
                      <a:extLst>
                        <a:ext uri="{FF2B5EF4-FFF2-40B4-BE49-F238E27FC236}">
                          <a16:creationId xmlns:a16="http://schemas.microsoft.com/office/drawing/2014/main" id="{B493A056-C08C-4896-9328-FB7A1C332240}"/>
                        </a:ext>
                      </a:extLst>
                    </p:cNvPr>
                    <p:cNvSpPr/>
                    <p:nvPr/>
                  </p:nvSpPr>
                  <p:spPr>
                    <a:xfrm>
                      <a:off x="5725972" y="5590926"/>
                      <a:ext cx="71504" cy="61316"/>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63" name="îṧlîḓé">
                      <a:extLst>
                        <a:ext uri="{FF2B5EF4-FFF2-40B4-BE49-F238E27FC236}">
                          <a16:creationId xmlns:a16="http://schemas.microsoft.com/office/drawing/2014/main" id="{4DFE9E78-EBB1-49DC-9B31-6F2CF3023F55}"/>
                        </a:ext>
                      </a:extLst>
                    </p:cNvPr>
                    <p:cNvSpPr/>
                    <p:nvPr/>
                  </p:nvSpPr>
                  <p:spPr>
                    <a:xfrm>
                      <a:off x="5582425" y="5573150"/>
                      <a:ext cx="36293" cy="50082"/>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64" name="ïṩļiďê">
                      <a:extLst>
                        <a:ext uri="{FF2B5EF4-FFF2-40B4-BE49-F238E27FC236}">
                          <a16:creationId xmlns:a16="http://schemas.microsoft.com/office/drawing/2014/main" id="{7E3E5170-2BC7-49DD-AA64-863DB0BA1E15}"/>
                        </a:ext>
                      </a:extLst>
                    </p:cNvPr>
                    <p:cNvSpPr/>
                    <p:nvPr/>
                  </p:nvSpPr>
                  <p:spPr>
                    <a:xfrm>
                      <a:off x="5716593" y="5613963"/>
                      <a:ext cx="403114" cy="238009"/>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65" name="ísľîde">
                      <a:extLst>
                        <a:ext uri="{FF2B5EF4-FFF2-40B4-BE49-F238E27FC236}">
                          <a16:creationId xmlns:a16="http://schemas.microsoft.com/office/drawing/2014/main" id="{B52D6F5D-5FF0-4BCE-A475-78A42510425F}"/>
                        </a:ext>
                      </a:extLst>
                    </p:cNvPr>
                    <p:cNvSpPr/>
                    <p:nvPr/>
                  </p:nvSpPr>
                  <p:spPr>
                    <a:xfrm>
                      <a:off x="6151374" y="5634611"/>
                      <a:ext cx="96397" cy="62348"/>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66" name="íśḻïḍé">
                      <a:extLst>
                        <a:ext uri="{FF2B5EF4-FFF2-40B4-BE49-F238E27FC236}">
                          <a16:creationId xmlns:a16="http://schemas.microsoft.com/office/drawing/2014/main" id="{DE6A6AF8-2983-4846-B588-57BBFF3FFEEE}"/>
                        </a:ext>
                      </a:extLst>
                    </p:cNvPr>
                    <p:cNvSpPr/>
                    <p:nvPr/>
                  </p:nvSpPr>
                  <p:spPr>
                    <a:xfrm>
                      <a:off x="4528164" y="7085119"/>
                      <a:ext cx="187193" cy="103874"/>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167" name="íṣḷîḍe">
                      <a:extLst>
                        <a:ext uri="{FF2B5EF4-FFF2-40B4-BE49-F238E27FC236}">
                          <a16:creationId xmlns:a16="http://schemas.microsoft.com/office/drawing/2014/main" id="{D0B503B3-DA4D-4704-8A97-1D8B3C0D3D70}"/>
                        </a:ext>
                      </a:extLst>
                    </p:cNvPr>
                    <p:cNvSpPr/>
                    <p:nvPr/>
                  </p:nvSpPr>
                  <p:spPr>
                    <a:xfrm>
                      <a:off x="693491" y="4250061"/>
                      <a:ext cx="145613" cy="37224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grpSp>
            </p:grpSp>
            <p:sp>
              <p:nvSpPr>
                <p:cNvPr id="117" name="ïşľîḍé">
                  <a:extLst>
                    <a:ext uri="{FF2B5EF4-FFF2-40B4-BE49-F238E27FC236}">
                      <a16:creationId xmlns:a16="http://schemas.microsoft.com/office/drawing/2014/main" id="{48984FA6-58EE-42C2-885E-2E502BF34AD7}"/>
                    </a:ext>
                  </a:extLst>
                </p:cNvPr>
                <p:cNvSpPr/>
                <p:nvPr/>
              </p:nvSpPr>
              <p:spPr>
                <a:xfrm>
                  <a:off x="0" y="0"/>
                  <a:ext cx="14522768" cy="14522768"/>
                </a:xfrm>
                <a:prstGeom prst="ellipse">
                  <a:avLst/>
                </a:prstGeom>
                <a:noFill/>
                <a:ln w="25400" cap="flat">
                  <a:solidFill>
                    <a:srgbClr val="DCDEE0"/>
                  </a:solidFill>
                  <a:custDash>
                    <a:ds d="200000" sp="200000"/>
                  </a:custDash>
                  <a:miter lim="400000"/>
                </a:ln>
                <a:effectLst/>
              </p:spPr>
              <p:txBody>
                <a:bodyPr wrap="square" lIns="71437" tIns="71437" rIns="71437" bIns="71437"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3200" cap="none">
                      <a:solidFill>
                        <a:srgbClr val="FFFFFF"/>
                      </a:solidFill>
                    </a:defRPr>
                  </a:pPr>
                  <a:endParaRPr kumimoji="0" sz="3200" b="0" i="0" u="none" strike="noStrike" kern="0" cap="none" spc="0" normalizeH="0" baseline="0" noProof="0">
                    <a:ln>
                      <a:noFill/>
                    </a:ln>
                    <a:solidFill>
                      <a:srgbClr val="FFFFFF"/>
                    </a:solidFill>
                    <a:effectLst/>
                    <a:uLnTx/>
                    <a:uFillTx/>
                    <a:latin typeface="Arial"/>
                    <a:ea typeface="微软雅黑"/>
                  </a:endParaRPr>
                </a:p>
              </p:txBody>
            </p:sp>
            <p:sp>
              <p:nvSpPr>
                <p:cNvPr id="118" name="iśļîďe">
                  <a:extLst>
                    <a:ext uri="{FF2B5EF4-FFF2-40B4-BE49-F238E27FC236}">
                      <a16:creationId xmlns:a16="http://schemas.microsoft.com/office/drawing/2014/main" id="{DB73000C-2BA0-4DD4-8ADD-F3BEB40494C0}"/>
                    </a:ext>
                  </a:extLst>
                </p:cNvPr>
                <p:cNvSpPr/>
                <p:nvPr/>
              </p:nvSpPr>
              <p:spPr>
                <a:xfrm>
                  <a:off x="1044416" y="1044416"/>
                  <a:ext cx="12433936" cy="12433936"/>
                </a:xfrm>
                <a:prstGeom prst="ellipse">
                  <a:avLst/>
                </a:prstGeom>
                <a:noFill/>
                <a:ln w="25400" cap="flat">
                  <a:solidFill>
                    <a:srgbClr val="A6AAA9"/>
                  </a:solidFill>
                  <a:custDash>
                    <a:ds d="200000" sp="200000"/>
                  </a:custDash>
                  <a:miter lim="400000"/>
                </a:ln>
                <a:effectLst/>
              </p:spPr>
              <p:txBody>
                <a:bodyPr wrap="square" lIns="71437" tIns="71437" rIns="71437" bIns="71437"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3200" cap="none">
                      <a:solidFill>
                        <a:srgbClr val="FFFFFF"/>
                      </a:solidFill>
                    </a:defRPr>
                  </a:pPr>
                  <a:endParaRPr kumimoji="0" sz="3200" b="0" i="0" u="none" strike="noStrike" kern="0" cap="none" spc="0" normalizeH="0" baseline="0" noProof="0">
                    <a:ln>
                      <a:noFill/>
                    </a:ln>
                    <a:solidFill>
                      <a:srgbClr val="FFFFFF"/>
                    </a:solidFill>
                    <a:effectLst/>
                    <a:uLnTx/>
                    <a:uFillTx/>
                    <a:latin typeface="Arial"/>
                    <a:ea typeface="微软雅黑"/>
                  </a:endParaRPr>
                </a:p>
              </p:txBody>
            </p:sp>
          </p:grpSp>
          <p:sp>
            <p:nvSpPr>
              <p:cNvPr id="107" name="iš1ïḑé">
                <a:extLst>
                  <a:ext uri="{FF2B5EF4-FFF2-40B4-BE49-F238E27FC236}">
                    <a16:creationId xmlns:a16="http://schemas.microsoft.com/office/drawing/2014/main" id="{2AC1BE9C-5C5B-48F2-9795-690AB6280A99}"/>
                  </a:ext>
                </a:extLst>
              </p:cNvPr>
              <p:cNvSpPr/>
              <p:nvPr/>
            </p:nvSpPr>
            <p:spPr>
              <a:xfrm>
                <a:off x="4300367" y="10222532"/>
                <a:ext cx="653614" cy="931096"/>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4975" y="0"/>
                      <a:pt x="0" y="3298"/>
                      <a:pt x="0" y="7618"/>
                    </a:cubicBezTo>
                    <a:cubicBezTo>
                      <a:pt x="0" y="13164"/>
                      <a:pt x="10821" y="21600"/>
                      <a:pt x="10821" y="21600"/>
                    </a:cubicBezTo>
                    <a:cubicBezTo>
                      <a:pt x="10821" y="21600"/>
                      <a:pt x="21600" y="13164"/>
                      <a:pt x="21600" y="7618"/>
                    </a:cubicBezTo>
                    <a:cubicBezTo>
                      <a:pt x="21600" y="3298"/>
                      <a:pt x="16666" y="0"/>
                      <a:pt x="10821" y="0"/>
                    </a:cubicBezTo>
                    <a:close/>
                    <a:moveTo>
                      <a:pt x="10821" y="10304"/>
                    </a:moveTo>
                    <a:cubicBezTo>
                      <a:pt x="8748" y="10304"/>
                      <a:pt x="7007" y="9165"/>
                      <a:pt x="7007" y="7618"/>
                    </a:cubicBezTo>
                    <a:cubicBezTo>
                      <a:pt x="7007" y="6071"/>
                      <a:pt x="8748" y="4962"/>
                      <a:pt x="10821" y="4962"/>
                    </a:cubicBezTo>
                    <a:cubicBezTo>
                      <a:pt x="12852" y="4962"/>
                      <a:pt x="14593" y="6071"/>
                      <a:pt x="14593" y="7618"/>
                    </a:cubicBezTo>
                    <a:cubicBezTo>
                      <a:pt x="14593" y="9165"/>
                      <a:pt x="12852" y="10304"/>
                      <a:pt x="10821" y="10304"/>
                    </a:cubicBezTo>
                    <a:close/>
                  </a:path>
                </a:pathLst>
              </a:custGeom>
              <a:solidFill>
                <a:srgbClr val="268BC5"/>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108" name="íṧľiḑè">
                <a:extLst>
                  <a:ext uri="{FF2B5EF4-FFF2-40B4-BE49-F238E27FC236}">
                    <a16:creationId xmlns:a16="http://schemas.microsoft.com/office/drawing/2014/main" id="{99964D08-B0A9-450B-9394-AE42BDA31DE3}"/>
                  </a:ext>
                </a:extLst>
              </p:cNvPr>
              <p:cNvSpPr/>
              <p:nvPr/>
            </p:nvSpPr>
            <p:spPr>
              <a:xfrm>
                <a:off x="1218357" y="8586048"/>
                <a:ext cx="486517" cy="693059"/>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4975" y="0"/>
                      <a:pt x="0" y="3298"/>
                      <a:pt x="0" y="7618"/>
                    </a:cubicBezTo>
                    <a:cubicBezTo>
                      <a:pt x="0" y="13164"/>
                      <a:pt x="10821" y="21600"/>
                      <a:pt x="10821" y="21600"/>
                    </a:cubicBezTo>
                    <a:cubicBezTo>
                      <a:pt x="10821" y="21600"/>
                      <a:pt x="21600" y="13164"/>
                      <a:pt x="21600" y="7618"/>
                    </a:cubicBezTo>
                    <a:cubicBezTo>
                      <a:pt x="21600" y="3298"/>
                      <a:pt x="16666" y="0"/>
                      <a:pt x="10821" y="0"/>
                    </a:cubicBezTo>
                    <a:close/>
                    <a:moveTo>
                      <a:pt x="10821" y="10304"/>
                    </a:moveTo>
                    <a:cubicBezTo>
                      <a:pt x="8748" y="10304"/>
                      <a:pt x="7007" y="9165"/>
                      <a:pt x="7007" y="7618"/>
                    </a:cubicBezTo>
                    <a:cubicBezTo>
                      <a:pt x="7007" y="6071"/>
                      <a:pt x="8748" y="4962"/>
                      <a:pt x="10821" y="4962"/>
                    </a:cubicBezTo>
                    <a:cubicBezTo>
                      <a:pt x="12852" y="4962"/>
                      <a:pt x="14593" y="6071"/>
                      <a:pt x="14593" y="7618"/>
                    </a:cubicBezTo>
                    <a:cubicBezTo>
                      <a:pt x="14593" y="9165"/>
                      <a:pt x="12852" y="10304"/>
                      <a:pt x="10821" y="10304"/>
                    </a:cubicBezTo>
                    <a:close/>
                  </a:path>
                </a:pathLst>
              </a:custGeom>
              <a:solidFill>
                <a:srgbClr val="4A7DBC"/>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109" name="iṧľïḋe">
                <a:extLst>
                  <a:ext uri="{FF2B5EF4-FFF2-40B4-BE49-F238E27FC236}">
                    <a16:creationId xmlns:a16="http://schemas.microsoft.com/office/drawing/2014/main" id="{38D55725-56FB-43E2-BA04-0F93F1270F47}"/>
                  </a:ext>
                </a:extLst>
              </p:cNvPr>
              <p:cNvSpPr/>
              <p:nvPr/>
            </p:nvSpPr>
            <p:spPr>
              <a:xfrm>
                <a:off x="4896820" y="9490432"/>
                <a:ext cx="486517" cy="693060"/>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4975" y="0"/>
                      <a:pt x="0" y="3298"/>
                      <a:pt x="0" y="7618"/>
                    </a:cubicBezTo>
                    <a:cubicBezTo>
                      <a:pt x="0" y="13164"/>
                      <a:pt x="10821" y="21600"/>
                      <a:pt x="10821" y="21600"/>
                    </a:cubicBezTo>
                    <a:cubicBezTo>
                      <a:pt x="10821" y="21600"/>
                      <a:pt x="21600" y="13164"/>
                      <a:pt x="21600" y="7618"/>
                    </a:cubicBezTo>
                    <a:cubicBezTo>
                      <a:pt x="21600" y="3298"/>
                      <a:pt x="16666" y="0"/>
                      <a:pt x="10821" y="0"/>
                    </a:cubicBezTo>
                    <a:close/>
                    <a:moveTo>
                      <a:pt x="10821" y="10304"/>
                    </a:moveTo>
                    <a:cubicBezTo>
                      <a:pt x="8748" y="10304"/>
                      <a:pt x="7007" y="9165"/>
                      <a:pt x="7007" y="7618"/>
                    </a:cubicBezTo>
                    <a:cubicBezTo>
                      <a:pt x="7007" y="6071"/>
                      <a:pt x="8748" y="4962"/>
                      <a:pt x="10821" y="4962"/>
                    </a:cubicBezTo>
                    <a:cubicBezTo>
                      <a:pt x="12852" y="4962"/>
                      <a:pt x="14593" y="6071"/>
                      <a:pt x="14593" y="7618"/>
                    </a:cubicBezTo>
                    <a:cubicBezTo>
                      <a:pt x="14593" y="9165"/>
                      <a:pt x="12852" y="10304"/>
                      <a:pt x="10821" y="10304"/>
                    </a:cubicBezTo>
                    <a:close/>
                  </a:path>
                </a:pathLst>
              </a:custGeom>
              <a:solidFill>
                <a:srgbClr val="209791"/>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110" name="îṡḻíḍê">
                <a:extLst>
                  <a:ext uri="{FF2B5EF4-FFF2-40B4-BE49-F238E27FC236}">
                    <a16:creationId xmlns:a16="http://schemas.microsoft.com/office/drawing/2014/main" id="{82467927-92D7-4FC2-A49E-13DB1B5577F0}"/>
                  </a:ext>
                </a:extLst>
              </p:cNvPr>
              <p:cNvSpPr/>
              <p:nvPr/>
            </p:nvSpPr>
            <p:spPr>
              <a:xfrm rot="18802755">
                <a:off x="-1525587" y="6310570"/>
                <a:ext cx="728202"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A6AAA9"/>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111" name="íŝḷïḑê">
                <a:extLst>
                  <a:ext uri="{FF2B5EF4-FFF2-40B4-BE49-F238E27FC236}">
                    <a16:creationId xmlns:a16="http://schemas.microsoft.com/office/drawing/2014/main" id="{7B1ED5BB-73F8-4E97-A1A9-4DB63321AB05}"/>
                  </a:ext>
                </a:extLst>
              </p:cNvPr>
              <p:cNvSpPr/>
              <p:nvPr/>
            </p:nvSpPr>
            <p:spPr>
              <a:xfrm rot="1021271">
                <a:off x="4893223" y="4646870"/>
                <a:ext cx="728203"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A6AAA9"/>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112" name="íṧľîḓè">
                <a:extLst>
                  <a:ext uri="{FF2B5EF4-FFF2-40B4-BE49-F238E27FC236}">
                    <a16:creationId xmlns:a16="http://schemas.microsoft.com/office/drawing/2014/main" id="{EE2F4264-E92A-44B4-99BF-A8BCAA99A6CC}"/>
                  </a:ext>
                </a:extLst>
              </p:cNvPr>
              <p:cNvSpPr/>
              <p:nvPr/>
            </p:nvSpPr>
            <p:spPr>
              <a:xfrm rot="5387886">
                <a:off x="9223923" y="10526970"/>
                <a:ext cx="728203"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A6AAA9"/>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113" name="îṥḻiḋé">
                <a:extLst>
                  <a:ext uri="{FF2B5EF4-FFF2-40B4-BE49-F238E27FC236}">
                    <a16:creationId xmlns:a16="http://schemas.microsoft.com/office/drawing/2014/main" id="{96CEE7CB-B461-4546-98E7-CB1ADB28C94B}"/>
                  </a:ext>
                </a:extLst>
              </p:cNvPr>
              <p:cNvSpPr/>
              <p:nvPr/>
            </p:nvSpPr>
            <p:spPr>
              <a:xfrm rot="14608625">
                <a:off x="9630323" y="7593270"/>
                <a:ext cx="728203"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DCDE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114" name="îṣľïḓé">
                <a:extLst>
                  <a:ext uri="{FF2B5EF4-FFF2-40B4-BE49-F238E27FC236}">
                    <a16:creationId xmlns:a16="http://schemas.microsoft.com/office/drawing/2014/main" id="{0C4924AF-5E22-4F37-B4E5-5C854FDBF25B}"/>
                  </a:ext>
                </a:extLst>
              </p:cNvPr>
              <p:cNvSpPr/>
              <p:nvPr/>
            </p:nvSpPr>
            <p:spPr>
              <a:xfrm rot="9921958">
                <a:off x="1311824" y="3516570"/>
                <a:ext cx="728202"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DCDE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115" name="i$1íďé">
                <a:extLst>
                  <a:ext uri="{FF2B5EF4-FFF2-40B4-BE49-F238E27FC236}">
                    <a16:creationId xmlns:a16="http://schemas.microsoft.com/office/drawing/2014/main" id="{F0EC66E1-ACF3-46DD-8028-1A5F5A2A8759}"/>
                  </a:ext>
                </a:extLst>
              </p:cNvPr>
              <p:cNvSpPr/>
              <p:nvPr/>
            </p:nvSpPr>
            <p:spPr>
              <a:xfrm rot="5805315">
                <a:off x="-4174576" y="9505968"/>
                <a:ext cx="728202"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DCDE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grpSp>
      </p:grpSp>
      <p:sp>
        <p:nvSpPr>
          <p:cNvPr id="101" name="iṥ1íḓé">
            <a:extLst>
              <a:ext uri="{FF2B5EF4-FFF2-40B4-BE49-F238E27FC236}">
                <a16:creationId xmlns:a16="http://schemas.microsoft.com/office/drawing/2014/main" id="{B8F044BD-BA71-4020-BDC1-BF5E624FD3F7}"/>
              </a:ext>
            </a:extLst>
          </p:cNvPr>
          <p:cNvSpPr txBox="1"/>
          <p:nvPr/>
        </p:nvSpPr>
        <p:spPr bwMode="auto">
          <a:xfrm>
            <a:off x="8282644" y="1863646"/>
            <a:ext cx="3312150" cy="391558"/>
          </a:xfrm>
          <a:prstGeom prst="rect">
            <a:avLst/>
          </a:prstGeom>
          <a:solidFill>
            <a:srgbClr val="5B9BD5">
              <a:lumMod val="5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rPr>
              <a:t>04.</a:t>
            </a:r>
            <a:r>
              <a:rPr kumimoji="0" lang="zh-CN" altLang="en-US" sz="1800" b="1" i="0" u="none" strike="noStrike" kern="1200" cap="none" spc="0" normalizeH="0" baseline="0" noProof="0" dirty="0">
                <a:ln>
                  <a:noFill/>
                </a:ln>
                <a:solidFill>
                  <a:srgbClr val="FFFFFF"/>
                </a:solidFill>
                <a:effectLst/>
                <a:uLnTx/>
                <a:uFillTx/>
                <a:latin typeface="Arial"/>
                <a:ea typeface="微软雅黑"/>
              </a:rPr>
              <a:t>可信（</a:t>
            </a:r>
            <a:r>
              <a:rPr kumimoji="0" lang="en-US" altLang="zh-CN" sz="1800" b="1" i="0" u="none" strike="noStrike" kern="1200" cap="none" spc="0" normalizeH="0" baseline="0" noProof="0" dirty="0">
                <a:ln>
                  <a:noFill/>
                </a:ln>
                <a:solidFill>
                  <a:srgbClr val="FFFFFF"/>
                </a:solidFill>
                <a:effectLst/>
                <a:uLnTx/>
                <a:uFillTx/>
                <a:latin typeface="Arial"/>
                <a:ea typeface="微软雅黑"/>
              </a:rPr>
              <a:t>Credible</a:t>
            </a:r>
            <a:r>
              <a:rPr kumimoji="0" lang="zh-CN" altLang="en-US" sz="1800" b="1" i="0" u="none" strike="noStrike" kern="1200" cap="none" spc="0" normalizeH="0" baseline="0" noProof="0" dirty="0">
                <a:ln>
                  <a:noFill/>
                </a:ln>
                <a:solidFill>
                  <a:srgbClr val="FFFFFF"/>
                </a:solidFill>
                <a:effectLst/>
                <a:uLnTx/>
                <a:uFillTx/>
                <a:latin typeface="Arial"/>
                <a:ea typeface="微软雅黑"/>
              </a:rPr>
              <a:t>） </a:t>
            </a:r>
            <a:endParaRPr kumimoji="0" lang="en-US" altLang="zh-CN" sz="1800" b="1" i="0" u="none" strike="noStrike" kern="1200" cap="none" spc="0" normalizeH="0" baseline="0" noProof="0" dirty="0">
              <a:ln>
                <a:noFill/>
              </a:ln>
              <a:solidFill>
                <a:srgbClr val="FFFFFF"/>
              </a:solidFill>
              <a:effectLst/>
              <a:uLnTx/>
              <a:uFillTx/>
              <a:latin typeface="Arial"/>
              <a:ea typeface="微软雅黑"/>
            </a:endParaRPr>
          </a:p>
        </p:txBody>
      </p:sp>
      <p:sp>
        <p:nvSpPr>
          <p:cNvPr id="102" name="îšḻïḍê">
            <a:extLst>
              <a:ext uri="{FF2B5EF4-FFF2-40B4-BE49-F238E27FC236}">
                <a16:creationId xmlns:a16="http://schemas.microsoft.com/office/drawing/2014/main" id="{88748858-1BBC-46E2-B879-B2EA92E24E28}"/>
              </a:ext>
            </a:extLst>
          </p:cNvPr>
          <p:cNvSpPr txBox="1"/>
          <p:nvPr/>
        </p:nvSpPr>
        <p:spPr bwMode="auto">
          <a:xfrm>
            <a:off x="8282644" y="3418083"/>
            <a:ext cx="3312150" cy="391558"/>
          </a:xfrm>
          <a:prstGeom prst="rect">
            <a:avLst/>
          </a:prstGeom>
          <a:solidFill>
            <a:srgbClr val="4472C4">
              <a:lumMod val="7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rPr>
              <a:t>05.</a:t>
            </a:r>
            <a:r>
              <a:rPr kumimoji="0" lang="zh-CN" altLang="en-US" sz="1800" b="1" i="0" u="none" strike="noStrike" kern="1200" cap="none" spc="0" normalizeH="0" baseline="0" noProof="0" dirty="0">
                <a:ln>
                  <a:noFill/>
                </a:ln>
                <a:solidFill>
                  <a:srgbClr val="FFFFFF"/>
                </a:solidFill>
                <a:effectLst/>
                <a:uLnTx/>
                <a:uFillTx/>
                <a:latin typeface="Arial"/>
                <a:ea typeface="微软雅黑"/>
              </a:rPr>
              <a:t>情感（</a:t>
            </a:r>
            <a:r>
              <a:rPr kumimoji="0" lang="en-US" altLang="zh-CN" sz="1800" b="1" i="0" u="none" strike="noStrike" kern="1200" cap="none" spc="0" normalizeH="0" baseline="0" noProof="0" dirty="0">
                <a:ln>
                  <a:noFill/>
                </a:ln>
                <a:solidFill>
                  <a:srgbClr val="FFFFFF"/>
                </a:solidFill>
                <a:effectLst/>
                <a:uLnTx/>
                <a:uFillTx/>
                <a:latin typeface="Arial"/>
                <a:ea typeface="微软雅黑"/>
              </a:rPr>
              <a:t>Emotional</a:t>
            </a:r>
            <a:r>
              <a:rPr kumimoji="0" lang="zh-CN" altLang="en-US" sz="1800" b="1" i="0" u="none" strike="noStrike" kern="1200" cap="none" spc="0" normalizeH="0" baseline="0" noProof="0" dirty="0">
                <a:ln>
                  <a:noFill/>
                </a:ln>
                <a:solidFill>
                  <a:srgbClr val="FFFFFF"/>
                </a:solidFill>
                <a:effectLst/>
                <a:uLnTx/>
                <a:uFillTx/>
                <a:latin typeface="Arial"/>
                <a:ea typeface="微软雅黑"/>
              </a:rPr>
              <a:t>） </a:t>
            </a:r>
            <a:endParaRPr kumimoji="0" lang="en-US" altLang="zh-CN" sz="1800" b="1" i="0" u="none" strike="noStrike" kern="1200" cap="none" spc="0" normalizeH="0" baseline="0" noProof="0" dirty="0">
              <a:ln>
                <a:noFill/>
              </a:ln>
              <a:solidFill>
                <a:srgbClr val="FFFFFF"/>
              </a:solidFill>
              <a:effectLst/>
              <a:uLnTx/>
              <a:uFillTx/>
              <a:latin typeface="Arial"/>
              <a:ea typeface="微软雅黑"/>
            </a:endParaRPr>
          </a:p>
        </p:txBody>
      </p:sp>
      <p:sp>
        <p:nvSpPr>
          <p:cNvPr id="103" name="îSḷîďè">
            <a:extLst>
              <a:ext uri="{FF2B5EF4-FFF2-40B4-BE49-F238E27FC236}">
                <a16:creationId xmlns:a16="http://schemas.microsoft.com/office/drawing/2014/main" id="{5434FCEC-EA7D-4D99-94DB-32B925325BEA}"/>
              </a:ext>
            </a:extLst>
          </p:cNvPr>
          <p:cNvSpPr txBox="1"/>
          <p:nvPr/>
        </p:nvSpPr>
        <p:spPr bwMode="auto">
          <a:xfrm>
            <a:off x="8282644" y="4972519"/>
            <a:ext cx="3312150" cy="391558"/>
          </a:xfrm>
          <a:prstGeom prst="rect">
            <a:avLst/>
          </a:prstGeom>
          <a:solidFill>
            <a:srgbClr val="5B9BD5">
              <a:lumMod val="7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rPr>
              <a:t>06.</a:t>
            </a:r>
            <a:r>
              <a:rPr kumimoji="0" lang="zh-CN" altLang="en-US" sz="1800" b="1" i="0" u="none" strike="noStrike" kern="1200" cap="none" spc="0" normalizeH="0" baseline="0" noProof="0" dirty="0">
                <a:ln>
                  <a:noFill/>
                </a:ln>
                <a:solidFill>
                  <a:srgbClr val="FFFFFF"/>
                </a:solidFill>
                <a:effectLst/>
                <a:uLnTx/>
                <a:uFillTx/>
                <a:latin typeface="Arial"/>
                <a:ea typeface="微软雅黑"/>
              </a:rPr>
              <a:t>故事（</a:t>
            </a:r>
            <a:r>
              <a:rPr kumimoji="0" lang="en-US" altLang="zh-CN" sz="1800" b="1" i="0" u="none" strike="noStrike" kern="1200" cap="none" spc="0" normalizeH="0" baseline="0" noProof="0" dirty="0">
                <a:ln>
                  <a:noFill/>
                </a:ln>
                <a:solidFill>
                  <a:srgbClr val="FFFFFF"/>
                </a:solidFill>
                <a:effectLst/>
                <a:uLnTx/>
                <a:uFillTx/>
                <a:latin typeface="Arial"/>
                <a:ea typeface="微软雅黑"/>
              </a:rPr>
              <a:t>Stories</a:t>
            </a:r>
            <a:r>
              <a:rPr kumimoji="0" lang="zh-CN" altLang="en-US" sz="1800" b="1" i="0" u="none" strike="noStrike" kern="1200" cap="none" spc="0" normalizeH="0" baseline="0" noProof="0" dirty="0">
                <a:ln>
                  <a:noFill/>
                </a:ln>
                <a:solidFill>
                  <a:srgbClr val="FFFFFF"/>
                </a:solidFill>
                <a:effectLst/>
                <a:uLnTx/>
                <a:uFillTx/>
                <a:latin typeface="Arial"/>
                <a:ea typeface="微软雅黑"/>
              </a:rPr>
              <a:t>） </a:t>
            </a:r>
            <a:endParaRPr kumimoji="0" lang="en-US" altLang="zh-CN" sz="1800" b="1" i="0" u="none" strike="noStrike" kern="1200" cap="none" spc="0" normalizeH="0" baseline="0" noProof="0" dirty="0">
              <a:ln>
                <a:noFill/>
              </a:ln>
              <a:solidFill>
                <a:srgbClr val="FFFFFF"/>
              </a:solidFill>
              <a:effectLst/>
              <a:uLnTx/>
              <a:uFillTx/>
              <a:latin typeface="Arial"/>
              <a:ea typeface="微软雅黑"/>
            </a:endParaRPr>
          </a:p>
        </p:txBody>
      </p:sp>
      <p:sp>
        <p:nvSpPr>
          <p:cNvPr id="174" name="iṥ1íḓé">
            <a:extLst>
              <a:ext uri="{FF2B5EF4-FFF2-40B4-BE49-F238E27FC236}">
                <a16:creationId xmlns:a16="http://schemas.microsoft.com/office/drawing/2014/main" id="{708DC4A6-3D72-48A6-86D1-6907AD305A2A}"/>
              </a:ext>
            </a:extLst>
          </p:cNvPr>
          <p:cNvSpPr txBox="1"/>
          <p:nvPr/>
        </p:nvSpPr>
        <p:spPr bwMode="auto">
          <a:xfrm>
            <a:off x="591383" y="1899752"/>
            <a:ext cx="3312150" cy="391558"/>
          </a:xfrm>
          <a:prstGeom prst="rect">
            <a:avLst/>
          </a:prstGeom>
          <a:solidFill>
            <a:srgbClr val="268BC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dirty="0">
                <a:solidFill>
                  <a:srgbClr val="FFFFFF"/>
                </a:solidFill>
                <a:latin typeface="Arial"/>
                <a:ea typeface="微软雅黑"/>
              </a:rPr>
              <a:t>01.</a:t>
            </a:r>
            <a:r>
              <a:rPr lang="zh-CN" altLang="en-US" b="1" dirty="0">
                <a:solidFill>
                  <a:srgbClr val="FFFFFF"/>
                </a:solidFill>
                <a:latin typeface="Arial"/>
                <a:ea typeface="微软雅黑"/>
              </a:rPr>
              <a:t>简单（</a:t>
            </a:r>
            <a:r>
              <a:rPr lang="en-US" altLang="zh-CN" b="1" dirty="0">
                <a:solidFill>
                  <a:srgbClr val="FFFFFF"/>
                </a:solidFill>
                <a:latin typeface="Arial"/>
                <a:ea typeface="微软雅黑"/>
              </a:rPr>
              <a:t>Simple</a:t>
            </a:r>
            <a:r>
              <a:rPr lang="zh-CN" altLang="en-US" b="1" dirty="0">
                <a:solidFill>
                  <a:srgbClr val="FFFFFF"/>
                </a:solidFill>
                <a:latin typeface="Arial"/>
                <a:ea typeface="微软雅黑"/>
              </a:rPr>
              <a:t>） </a:t>
            </a:r>
            <a:endParaRPr lang="en-US" altLang="zh-CN" b="1" dirty="0">
              <a:solidFill>
                <a:srgbClr val="FFFFFF"/>
              </a:solidFill>
              <a:latin typeface="Arial"/>
              <a:ea typeface="微软雅黑"/>
            </a:endParaRPr>
          </a:p>
        </p:txBody>
      </p:sp>
      <p:sp>
        <p:nvSpPr>
          <p:cNvPr id="175" name="îšḻïḍê">
            <a:extLst>
              <a:ext uri="{FF2B5EF4-FFF2-40B4-BE49-F238E27FC236}">
                <a16:creationId xmlns:a16="http://schemas.microsoft.com/office/drawing/2014/main" id="{815D698A-9332-4F8B-8083-473940BA60BE}"/>
              </a:ext>
            </a:extLst>
          </p:cNvPr>
          <p:cNvSpPr txBox="1"/>
          <p:nvPr/>
        </p:nvSpPr>
        <p:spPr bwMode="auto">
          <a:xfrm>
            <a:off x="597206" y="3434997"/>
            <a:ext cx="3312150" cy="391558"/>
          </a:xfrm>
          <a:prstGeom prst="rect">
            <a:avLst/>
          </a:prstGeom>
          <a:solidFill>
            <a:srgbClr val="20979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dirty="0">
                <a:solidFill>
                  <a:srgbClr val="FFFFFF"/>
                </a:solidFill>
                <a:latin typeface="Arial"/>
                <a:ea typeface="微软雅黑"/>
              </a:rPr>
              <a:t>02.</a:t>
            </a:r>
            <a:r>
              <a:rPr lang="zh-CN" altLang="en-US" b="1" dirty="0">
                <a:solidFill>
                  <a:srgbClr val="FFFFFF"/>
                </a:solidFill>
                <a:latin typeface="Arial"/>
                <a:ea typeface="微软雅黑"/>
              </a:rPr>
              <a:t>出人意料（</a:t>
            </a:r>
            <a:r>
              <a:rPr lang="en-US" altLang="zh-CN" b="1" dirty="0">
                <a:solidFill>
                  <a:srgbClr val="FFFFFF"/>
                </a:solidFill>
                <a:latin typeface="Arial"/>
                <a:ea typeface="微软雅黑"/>
              </a:rPr>
              <a:t>Unexpected</a:t>
            </a:r>
            <a:r>
              <a:rPr lang="zh-CN" altLang="en-US" b="1" dirty="0">
                <a:solidFill>
                  <a:srgbClr val="FFFFFF"/>
                </a:solidFill>
                <a:latin typeface="Arial"/>
                <a:ea typeface="微软雅黑"/>
              </a:rPr>
              <a:t>） </a:t>
            </a:r>
            <a:endParaRPr lang="en-US" altLang="zh-CN" b="1" dirty="0">
              <a:solidFill>
                <a:srgbClr val="FFFFFF"/>
              </a:solidFill>
              <a:latin typeface="Arial"/>
              <a:ea typeface="微软雅黑"/>
            </a:endParaRPr>
          </a:p>
        </p:txBody>
      </p:sp>
      <p:sp>
        <p:nvSpPr>
          <p:cNvPr id="176" name="îSḷîďè">
            <a:extLst>
              <a:ext uri="{FF2B5EF4-FFF2-40B4-BE49-F238E27FC236}">
                <a16:creationId xmlns:a16="http://schemas.microsoft.com/office/drawing/2014/main" id="{8E799195-0D77-47EE-BE74-D18FC83A3F31}"/>
              </a:ext>
            </a:extLst>
          </p:cNvPr>
          <p:cNvSpPr txBox="1"/>
          <p:nvPr/>
        </p:nvSpPr>
        <p:spPr bwMode="auto">
          <a:xfrm>
            <a:off x="646353" y="5006866"/>
            <a:ext cx="3312150" cy="391558"/>
          </a:xfrm>
          <a:prstGeom prst="rect">
            <a:avLst/>
          </a:prstGeom>
          <a:solidFill>
            <a:srgbClr val="4A7DB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dirty="0">
                <a:solidFill>
                  <a:srgbClr val="FFFFFF"/>
                </a:solidFill>
                <a:latin typeface="Arial"/>
                <a:ea typeface="微软雅黑"/>
              </a:rPr>
              <a:t>03.</a:t>
            </a:r>
            <a:r>
              <a:rPr lang="zh-CN" altLang="en-US" b="1" dirty="0">
                <a:solidFill>
                  <a:srgbClr val="FFFFFF"/>
                </a:solidFill>
                <a:latin typeface="Arial"/>
                <a:ea typeface="微软雅黑"/>
              </a:rPr>
              <a:t>具体（</a:t>
            </a:r>
            <a:r>
              <a:rPr lang="en-US" altLang="zh-CN" b="1" dirty="0">
                <a:solidFill>
                  <a:srgbClr val="FFFFFF"/>
                </a:solidFill>
                <a:latin typeface="Arial"/>
                <a:ea typeface="微软雅黑"/>
              </a:rPr>
              <a:t>Concrete</a:t>
            </a:r>
            <a:r>
              <a:rPr lang="zh-CN" altLang="en-US" b="1" dirty="0">
                <a:solidFill>
                  <a:srgbClr val="FFFFFF"/>
                </a:solidFill>
                <a:latin typeface="Arial"/>
                <a:ea typeface="微软雅黑"/>
              </a:rPr>
              <a:t>） </a:t>
            </a:r>
            <a:endParaRPr lang="en-US" altLang="zh-CN" b="1" dirty="0">
              <a:solidFill>
                <a:srgbClr val="FFFFFF"/>
              </a:solidFill>
              <a:latin typeface="Arial"/>
              <a:ea typeface="微软雅黑"/>
            </a:endParaRPr>
          </a:p>
        </p:txBody>
      </p:sp>
    </p:spTree>
    <p:extLst>
      <p:ext uri="{BB962C8B-B14F-4D97-AF65-F5344CB8AC3E}">
        <p14:creationId xmlns:p14="http://schemas.microsoft.com/office/powerpoint/2010/main" val="1842130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18</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513315" y="2479812"/>
            <a:ext cx="6085959"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7.4 </a:t>
            </a:r>
            <a:r>
              <a:rPr lang="zh-CN" altLang="en-US" sz="4800" kern="0" dirty="0">
                <a:ln/>
                <a:solidFill>
                  <a:srgbClr val="44546A"/>
                </a:solidFill>
                <a:effectLst>
                  <a:reflection blurRad="6350" stA="53000" endA="300" endPos="35500" dir="5400000" sy="-90000" algn="bl" rotWithShape="0"/>
                </a:effectLst>
              </a:rPr>
              <a:t>数据故事的生成</a:t>
            </a:r>
          </a:p>
        </p:txBody>
      </p:sp>
      <p:sp>
        <p:nvSpPr>
          <p:cNvPr id="9" name="副标题 6">
            <a:extLst>
              <a:ext uri="{FF2B5EF4-FFF2-40B4-BE49-F238E27FC236}">
                <a16:creationId xmlns:a16="http://schemas.microsoft.com/office/drawing/2014/main" id="{CFA644B8-0CBD-4298-AADD-C255F2E78FD1}"/>
              </a:ext>
            </a:extLst>
          </p:cNvPr>
          <p:cNvSpPr txBox="1">
            <a:spLocks/>
          </p:cNvSpPr>
          <p:nvPr/>
        </p:nvSpPr>
        <p:spPr bwMode="auto">
          <a:xfrm>
            <a:off x="3935760" y="4077072"/>
            <a:ext cx="432048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▲7.3</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 数据故事的设计</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 </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▼7.5</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 发布数据故事</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2814220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1 </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连接数据源</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5C80440D-53E4-4CE6-8FD8-D4B8F60297E9}"/>
              </a:ext>
            </a:extLst>
          </p:cNvPr>
          <p:cNvSpPr/>
          <p:nvPr/>
        </p:nvSpPr>
        <p:spPr>
          <a:xfrm>
            <a:off x="666992" y="1494324"/>
            <a:ext cx="9577064" cy="369332"/>
          </a:xfrm>
          <a:prstGeom prst="rect">
            <a:avLst/>
          </a:prstGeom>
        </p:spPr>
        <p:txBody>
          <a:bodyPr wrap="square">
            <a:spAutoFit/>
          </a:bodyPr>
          <a:lstStyle/>
          <a:p>
            <a:pPr fontAlgn="base">
              <a:spcBef>
                <a:spcPct val="0"/>
              </a:spcBef>
              <a:spcAft>
                <a:spcPct val="0"/>
              </a:spcAft>
            </a:pPr>
            <a:r>
              <a:rPr lang="zh-CN" altLang="zh-CN" dirty="0">
                <a:solidFill>
                  <a:srgbClr val="000000"/>
                </a:solidFill>
                <a:latin typeface="Times New Roman" panose="02020603050405020304" pitchFamily="18" charset="0"/>
                <a:ea typeface="宋体" pitchFamily="2" charset="-122"/>
                <a:cs typeface="Times New Roman" panose="02020603050405020304" pitchFamily="18" charset="0"/>
              </a:rPr>
              <a:t>首先，依次点击</a:t>
            </a:r>
            <a:r>
              <a:rPr lang="en-US" altLang="zh-CN" dirty="0">
                <a:solidFill>
                  <a:srgbClr val="000000"/>
                </a:solidFill>
                <a:latin typeface="Times New Roman" panose="02020603050405020304" pitchFamily="18" charset="0"/>
                <a:ea typeface="宋体" pitchFamily="2" charset="-122"/>
              </a:rPr>
              <a:t>Tableau</a:t>
            </a:r>
            <a:r>
              <a:rPr lang="zh-CN" altLang="zh-CN" dirty="0">
                <a:solidFill>
                  <a:srgbClr val="000000"/>
                </a:solidFill>
                <a:latin typeface="Times New Roman" panose="02020603050405020304" pitchFamily="18" charset="0"/>
                <a:ea typeface="宋体" pitchFamily="2" charset="-122"/>
                <a:cs typeface="Times New Roman" panose="02020603050405020304" pitchFamily="18" charset="0"/>
              </a:rPr>
              <a:t>菜单中的【文件】→【新建】，创建</a:t>
            </a:r>
            <a:r>
              <a:rPr lang="en-US" altLang="zh-CN" dirty="0">
                <a:solidFill>
                  <a:srgbClr val="000000"/>
                </a:solidFill>
                <a:latin typeface="Times New Roman" panose="02020603050405020304" pitchFamily="18" charset="0"/>
                <a:ea typeface="宋体" pitchFamily="2" charset="-122"/>
              </a:rPr>
              <a:t>Tableau</a:t>
            </a:r>
            <a:r>
              <a:rPr lang="zh-CN" altLang="zh-CN" dirty="0">
                <a:solidFill>
                  <a:srgbClr val="000000"/>
                </a:solidFill>
                <a:latin typeface="Times New Roman" panose="02020603050405020304" pitchFamily="18" charset="0"/>
                <a:ea typeface="宋体" pitchFamily="2" charset="-122"/>
                <a:cs typeface="Times New Roman" panose="02020603050405020304" pitchFamily="18" charset="0"/>
              </a:rPr>
              <a:t>工作簿，</a:t>
            </a:r>
            <a:r>
              <a:rPr lang="zh-CN" altLang="zh-CN" dirty="0">
                <a:solidFill>
                  <a:prstClr val="black"/>
                </a:solidFill>
                <a:latin typeface="Arial" charset="0"/>
                <a:ea typeface="宋体" pitchFamily="2" charset="-122"/>
              </a:rPr>
              <a:t> </a:t>
            </a:r>
            <a:r>
              <a:rPr lang="zh-CN" altLang="en-US" dirty="0">
                <a:solidFill>
                  <a:prstClr val="black"/>
                </a:solidFill>
                <a:latin typeface="Arial" charset="0"/>
                <a:ea typeface="宋体" pitchFamily="2" charset="-122"/>
              </a:rPr>
              <a:t>如图</a:t>
            </a:r>
            <a:r>
              <a:rPr lang="en-US" altLang="zh-CN" dirty="0">
                <a:solidFill>
                  <a:prstClr val="black"/>
                </a:solidFill>
                <a:latin typeface="Arial" charset="0"/>
                <a:ea typeface="宋体" pitchFamily="2" charset="-122"/>
              </a:rPr>
              <a:t>7-3</a:t>
            </a:r>
            <a:r>
              <a:rPr lang="zh-CN" altLang="en-US" dirty="0">
                <a:solidFill>
                  <a:prstClr val="black"/>
                </a:solidFill>
                <a:latin typeface="Arial" charset="0"/>
                <a:ea typeface="宋体" pitchFamily="2" charset="-122"/>
              </a:rPr>
              <a:t>所示。</a:t>
            </a:r>
          </a:p>
        </p:txBody>
      </p:sp>
      <p:pic>
        <p:nvPicPr>
          <p:cNvPr id="21" name="图片 20">
            <a:extLst>
              <a:ext uri="{FF2B5EF4-FFF2-40B4-BE49-F238E27FC236}">
                <a16:creationId xmlns:a16="http://schemas.microsoft.com/office/drawing/2014/main" id="{31334236-DA9B-4EC4-B32D-052868ACE4CD}"/>
              </a:ext>
            </a:extLst>
          </p:cNvPr>
          <p:cNvPicPr/>
          <p:nvPr/>
        </p:nvPicPr>
        <p:blipFill>
          <a:blip r:embed="rId5">
            <a:extLst>
              <a:ext uri="{28A0092B-C50C-407E-A947-70E740481C1C}">
                <a14:useLocalDpi xmlns:a14="http://schemas.microsoft.com/office/drawing/2010/main" val="0"/>
              </a:ext>
            </a:extLst>
          </a:blip>
          <a:stretch>
            <a:fillRect/>
          </a:stretch>
        </p:blipFill>
        <p:spPr>
          <a:xfrm>
            <a:off x="911424" y="2276872"/>
            <a:ext cx="4290060" cy="3196590"/>
          </a:xfrm>
          <a:prstGeom prst="rect">
            <a:avLst/>
          </a:prstGeom>
        </p:spPr>
      </p:pic>
      <p:sp>
        <p:nvSpPr>
          <p:cNvPr id="22" name="矩形 21">
            <a:extLst>
              <a:ext uri="{FF2B5EF4-FFF2-40B4-BE49-F238E27FC236}">
                <a16:creationId xmlns:a16="http://schemas.microsoft.com/office/drawing/2014/main" id="{98B74E63-1E1C-4848-8239-6BD87F714858}"/>
              </a:ext>
            </a:extLst>
          </p:cNvPr>
          <p:cNvSpPr/>
          <p:nvPr/>
        </p:nvSpPr>
        <p:spPr>
          <a:xfrm>
            <a:off x="1448192" y="5818919"/>
            <a:ext cx="3216522"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7- 3</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Tableau</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工作簿的创建</a:t>
            </a:r>
            <a:endPar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3" name="图片 22">
            <a:extLst>
              <a:ext uri="{FF2B5EF4-FFF2-40B4-BE49-F238E27FC236}">
                <a16:creationId xmlns:a16="http://schemas.microsoft.com/office/drawing/2014/main" id="{80C28C3D-42C2-4B0B-B4F6-43FE563BA36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293653" y="2276872"/>
            <a:ext cx="4629528" cy="3196590"/>
          </a:xfrm>
          <a:prstGeom prst="rect">
            <a:avLst/>
          </a:prstGeom>
        </p:spPr>
      </p:pic>
      <p:sp>
        <p:nvSpPr>
          <p:cNvPr id="24" name="矩形 23">
            <a:extLst>
              <a:ext uri="{FF2B5EF4-FFF2-40B4-BE49-F238E27FC236}">
                <a16:creationId xmlns:a16="http://schemas.microsoft.com/office/drawing/2014/main" id="{1A9B7824-6226-47AE-A161-ACBD4F25E2D3}"/>
              </a:ext>
            </a:extLst>
          </p:cNvPr>
          <p:cNvSpPr/>
          <p:nvPr/>
        </p:nvSpPr>
        <p:spPr>
          <a:xfrm>
            <a:off x="6864485" y="5732121"/>
            <a:ext cx="4221027" cy="388183"/>
          </a:xfrm>
          <a:prstGeom prst="rect">
            <a:avLst/>
          </a:prstGeom>
        </p:spPr>
        <p:txBody>
          <a:bodyPr wrap="none">
            <a:spAutoFit/>
          </a:bodyPr>
          <a:lstStyle/>
          <a:p>
            <a:pPr indent="266700" algn="ctr" fontAlgn="base">
              <a:lnSpc>
                <a:spcPct val="115000"/>
              </a:lnSpc>
              <a:spcBef>
                <a:spcPct val="0"/>
              </a:spcBef>
              <a:spcAft>
                <a:spcPct val="0"/>
              </a:spcAft>
            </a:pPr>
            <a:r>
              <a:rPr lang="zh-CN" altLang="zh-CN" kern="10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7- 4 </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连接</a:t>
            </a:r>
            <a:r>
              <a:rPr lang="zh-CN" altLang="zh-CN" kern="100">
                <a:solidFill>
                  <a:prstClr val="black"/>
                </a:solidFill>
                <a:latin typeface="Times New Roman" panose="02020603050405020304" pitchFamily="18" charset="0"/>
                <a:ea typeface="宋体" panose="02010600030101010101" pitchFamily="2" charset="-122"/>
                <a:cs typeface="Times New Roman" panose="02020603050405020304" pitchFamily="18" charset="0"/>
              </a:rPr>
              <a:t>数据源“</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1982-2013.xlsx</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19000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50" y="-7620"/>
            <a:ext cx="1064260" cy="306705"/>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目录</a:t>
            </a:r>
          </a:p>
        </p:txBody>
      </p:sp>
      <p:sp>
        <p:nvSpPr>
          <p:cNvPr id="15" name="标题 1">
            <a:extLst>
              <a:ext uri="{FF2B5EF4-FFF2-40B4-BE49-F238E27FC236}">
                <a16:creationId xmlns:a16="http://schemas.microsoft.com/office/drawing/2014/main" id="{33E75191-F369-4A2E-931D-B7AF7FF9B006}"/>
              </a:ext>
            </a:extLst>
          </p:cNvPr>
          <p:cNvSpPr txBox="1">
            <a:spLocks/>
          </p:cNvSpPr>
          <p:nvPr/>
        </p:nvSpPr>
        <p:spPr bwMode="auto">
          <a:xfrm>
            <a:off x="1991544" y="836712"/>
            <a:ext cx="7210425" cy="822325"/>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主要内容</a:t>
            </a:r>
            <a:endParaRPr kumimoji="0" lang="zh-CN" altLang="en-US" sz="40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graphicFrame>
        <p:nvGraphicFramePr>
          <p:cNvPr id="20" name="内容占位符 4">
            <a:extLst>
              <a:ext uri="{FF2B5EF4-FFF2-40B4-BE49-F238E27FC236}">
                <a16:creationId xmlns:a16="http://schemas.microsoft.com/office/drawing/2014/main" id="{4D222DD5-1D60-4D56-A4CF-3B2849505548}"/>
              </a:ext>
            </a:extLst>
          </p:cNvPr>
          <p:cNvGraphicFramePr>
            <a:graphicFrameLocks noGrp="1"/>
          </p:cNvGraphicFramePr>
          <p:nvPr>
            <p:extLst>
              <p:ext uri="{D42A27DB-BD31-4B8C-83A1-F6EECF244321}">
                <p14:modId xmlns:p14="http://schemas.microsoft.com/office/powerpoint/2010/main" val="1349381526"/>
              </p:ext>
            </p:extLst>
          </p:nvPr>
        </p:nvGraphicFramePr>
        <p:xfrm>
          <a:off x="1283357" y="2114845"/>
          <a:ext cx="9171632" cy="34821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矩形 20">
            <a:extLst>
              <a:ext uri="{FF2B5EF4-FFF2-40B4-BE49-F238E27FC236}">
                <a16:creationId xmlns:a16="http://schemas.microsoft.com/office/drawing/2014/main" id="{ADABDFC8-1B95-054F-888D-7EFD4CCCBE8C}"/>
              </a:ext>
            </a:extLst>
          </p:cNvPr>
          <p:cNvSpPr/>
          <p:nvPr/>
        </p:nvSpPr>
        <p:spPr>
          <a:xfrm>
            <a:off x="8731574" y="3771029"/>
            <a:ext cx="1624791" cy="800219"/>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300" b="1" i="0" u="none" strike="noStrike" kern="1200" cap="none" spc="0" normalizeH="0" baseline="0" noProof="0" dirty="0">
                <a:ln>
                  <a:noFill/>
                </a:ln>
                <a:solidFill>
                  <a:sysClr val="window" lastClr="FFFFFF"/>
                </a:solidFill>
                <a:effectLst/>
                <a:uLnTx/>
                <a:uFillTx/>
                <a:latin typeface="DengXian" panose="02010600030101010101" pitchFamily="2" charset="-122"/>
                <a:ea typeface="宋体" pitchFamily="2" charset="-122"/>
                <a:cs typeface="Times New Roman" panose="02020603050405020304" pitchFamily="18" charset="0"/>
              </a:rPr>
              <a:t>发布数据故事</a:t>
            </a:r>
            <a:r>
              <a:rPr kumimoji="0" lang="zh-CN" altLang="zh-CN" sz="2300" b="1" i="0" u="none" strike="noStrike" kern="1200" cap="none" spc="0" normalizeH="0" baseline="0" noProof="0" dirty="0">
                <a:ln>
                  <a:noFill/>
                </a:ln>
                <a:solidFill>
                  <a:sysClr val="window" lastClr="FFFFFF"/>
                </a:solidFill>
                <a:effectLst/>
                <a:uLnTx/>
                <a:uFillTx/>
                <a:latin typeface="Arial" charset="0"/>
                <a:ea typeface="宋体" pitchFamily="2" charset="-122"/>
                <a:cs typeface="+mn-cs"/>
              </a:rPr>
              <a:t> </a:t>
            </a:r>
            <a:endParaRPr kumimoji="0" lang="zh-CN" altLang="en-US" sz="2300" b="1" i="0" u="none" strike="noStrike" kern="1200" cap="none" spc="0" normalizeH="0" baseline="0" noProof="0" dirty="0">
              <a:ln>
                <a:noFill/>
              </a:ln>
              <a:solidFill>
                <a:sysClr val="window" lastClr="FFFFFF"/>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85820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1 </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连接数据源</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27" name="矩形 26">
            <a:extLst>
              <a:ext uri="{FF2B5EF4-FFF2-40B4-BE49-F238E27FC236}">
                <a16:creationId xmlns:a16="http://schemas.microsoft.com/office/drawing/2014/main" id="{92041009-B618-4FF8-80FC-5130E8F8EE4C}"/>
              </a:ext>
            </a:extLst>
          </p:cNvPr>
          <p:cNvSpPr/>
          <p:nvPr/>
        </p:nvSpPr>
        <p:spPr>
          <a:xfrm>
            <a:off x="479376" y="1472811"/>
            <a:ext cx="10245666" cy="1477328"/>
          </a:xfrm>
          <a:prstGeom prst="rect">
            <a:avLst/>
          </a:prstGeom>
        </p:spPr>
        <p:txBody>
          <a:bodyPr wrap="square">
            <a:spAutoFit/>
          </a:bodyPr>
          <a:lstStyle/>
          <a:p>
            <a:pPr algn="just" fontAlgn="base">
              <a:spcBef>
                <a:spcPct val="0"/>
              </a:spcBef>
              <a:spcAft>
                <a:spcPct val="0"/>
              </a:spcAft>
            </a:pP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其中，数据源“</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1982-2013.xlsx”</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为</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Excel</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文件，其中包括一个</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Excel</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工作表，名称为“</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Earthquake Data”</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，该</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Excel </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工作表中记录的是</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1982</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到</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2013</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年间全球发生的地震数据，具体包括地震发生的：</a:t>
            </a:r>
          </a:p>
          <a:p>
            <a:pPr algn="just" fontAlgn="base">
              <a:spcBef>
                <a:spcPct val="0"/>
              </a:spcBef>
              <a:spcAft>
                <a:spcPct val="0"/>
              </a:spcAft>
            </a:pP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唯一标识码（</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ID</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）、日期（</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Earthquake Date Time</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）、地点（</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Place</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区域（</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Region of the World</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纬度（</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Latitude</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经度（</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Longitude</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震级（</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Magnitude</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震级的十次方表示（</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Magnitude^10</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如图</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7-5</a:t>
            </a:r>
            <a:r>
              <a:rPr lang="zh-CN" altLang="en-US" dirty="0">
                <a:solidFill>
                  <a:prstClr val="black"/>
                </a:solidFill>
                <a:latin typeface="Times New Roman" panose="02020603050405020304" pitchFamily="18" charset="0"/>
                <a:ea typeface="宋体" pitchFamily="2" charset="-122"/>
                <a:cs typeface="Times New Roman" panose="02020603050405020304" pitchFamily="18" charset="0"/>
              </a:rPr>
              <a:t>所示。</a:t>
            </a:r>
          </a:p>
        </p:txBody>
      </p:sp>
      <p:pic>
        <p:nvPicPr>
          <p:cNvPr id="28" name="图片 27">
            <a:extLst>
              <a:ext uri="{FF2B5EF4-FFF2-40B4-BE49-F238E27FC236}">
                <a16:creationId xmlns:a16="http://schemas.microsoft.com/office/drawing/2014/main" id="{62887FCB-3BD7-4ACE-8213-89375996E26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215624" y="3140968"/>
            <a:ext cx="4237990" cy="2669540"/>
          </a:xfrm>
          <a:prstGeom prst="rect">
            <a:avLst/>
          </a:prstGeom>
        </p:spPr>
      </p:pic>
      <p:pic>
        <p:nvPicPr>
          <p:cNvPr id="29" name="图片 28">
            <a:extLst>
              <a:ext uri="{FF2B5EF4-FFF2-40B4-BE49-F238E27FC236}">
                <a16:creationId xmlns:a16="http://schemas.microsoft.com/office/drawing/2014/main" id="{9599F1F9-7C98-4F7C-B792-1BFBFEF8333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431046" y="3140968"/>
            <a:ext cx="4545330" cy="2472055"/>
          </a:xfrm>
          <a:prstGeom prst="rect">
            <a:avLst/>
          </a:prstGeom>
        </p:spPr>
      </p:pic>
      <p:sp>
        <p:nvSpPr>
          <p:cNvPr id="31" name="矩形 30">
            <a:extLst>
              <a:ext uri="{FF2B5EF4-FFF2-40B4-BE49-F238E27FC236}">
                <a16:creationId xmlns:a16="http://schemas.microsoft.com/office/drawing/2014/main" id="{68D97D8D-2871-491E-800B-0656F652102F}"/>
              </a:ext>
            </a:extLst>
          </p:cNvPr>
          <p:cNvSpPr/>
          <p:nvPr/>
        </p:nvSpPr>
        <p:spPr>
          <a:xfrm>
            <a:off x="988464" y="6001337"/>
            <a:ext cx="4692310"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7- 5</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数据源</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Excel</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文件——</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1982-2013.xlsx</a:t>
            </a:r>
            <a:endPar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2939357-72CB-48A6-8358-6ED688860C72}"/>
              </a:ext>
            </a:extLst>
          </p:cNvPr>
          <p:cNvSpPr/>
          <p:nvPr/>
        </p:nvSpPr>
        <p:spPr>
          <a:xfrm>
            <a:off x="6736713" y="6001336"/>
            <a:ext cx="3447354"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7- 6</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Tableau</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中显示的数据源</a:t>
            </a:r>
            <a:endPar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文本框 32">
            <a:extLst>
              <a:ext uri="{FF2B5EF4-FFF2-40B4-BE49-F238E27FC236}">
                <a16:creationId xmlns:a16="http://schemas.microsoft.com/office/drawing/2014/main" id="{8ABBC974-8BCC-4507-94AC-1B7B6166907C}"/>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Tree>
    <p:extLst>
      <p:ext uri="{BB962C8B-B14F-4D97-AF65-F5344CB8AC3E}">
        <p14:creationId xmlns:p14="http://schemas.microsoft.com/office/powerpoint/2010/main" val="3975075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2 </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设计工作表</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graphicFrame>
        <p:nvGraphicFramePr>
          <p:cNvPr id="18" name="图示 17">
            <a:extLst>
              <a:ext uri="{FF2B5EF4-FFF2-40B4-BE49-F238E27FC236}">
                <a16:creationId xmlns:a16="http://schemas.microsoft.com/office/drawing/2014/main" id="{BA961A3A-AAB4-42FE-AD94-F3EA87F242F3}"/>
              </a:ext>
            </a:extLst>
          </p:cNvPr>
          <p:cNvGraphicFramePr/>
          <p:nvPr/>
        </p:nvGraphicFramePr>
        <p:xfrm>
          <a:off x="2254329" y="1472811"/>
          <a:ext cx="7975600" cy="492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文本框 13">
            <a:extLst>
              <a:ext uri="{FF2B5EF4-FFF2-40B4-BE49-F238E27FC236}">
                <a16:creationId xmlns:a16="http://schemas.microsoft.com/office/drawing/2014/main" id="{C9E31F24-9AC3-4C97-B8EA-D8401DD3738A}"/>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Tree>
    <p:extLst>
      <p:ext uri="{BB962C8B-B14F-4D97-AF65-F5344CB8AC3E}">
        <p14:creationId xmlns:p14="http://schemas.microsoft.com/office/powerpoint/2010/main" val="2605246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工作表</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地震数据的散点图</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23" name="图片 22">
            <a:extLst>
              <a:ext uri="{FF2B5EF4-FFF2-40B4-BE49-F238E27FC236}">
                <a16:creationId xmlns:a16="http://schemas.microsoft.com/office/drawing/2014/main" id="{F7705EBC-D9BA-4C77-85B4-6FE00A506BB5}"/>
              </a:ext>
            </a:extLst>
          </p:cNvPr>
          <p:cNvPicPr>
            <a:picLocks noChangeAspect="1"/>
          </p:cNvPicPr>
          <p:nvPr/>
        </p:nvPicPr>
        <p:blipFill>
          <a:blip r:embed="rId5"/>
          <a:stretch>
            <a:fillRect/>
          </a:stretch>
        </p:blipFill>
        <p:spPr>
          <a:xfrm>
            <a:off x="3701707" y="2132452"/>
            <a:ext cx="5123159" cy="3564000"/>
          </a:xfrm>
          <a:prstGeom prst="rect">
            <a:avLst/>
          </a:prstGeom>
        </p:spPr>
      </p:pic>
      <p:sp>
        <p:nvSpPr>
          <p:cNvPr id="24" name="矩形 23">
            <a:extLst>
              <a:ext uri="{FF2B5EF4-FFF2-40B4-BE49-F238E27FC236}">
                <a16:creationId xmlns:a16="http://schemas.microsoft.com/office/drawing/2014/main" id="{8B175569-D205-4F46-BF18-44C4F739C975}"/>
              </a:ext>
            </a:extLst>
          </p:cNvPr>
          <p:cNvSpPr/>
          <p:nvPr/>
        </p:nvSpPr>
        <p:spPr>
          <a:xfrm>
            <a:off x="4785960" y="5818919"/>
            <a:ext cx="2954655"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7- 7</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地震数据的散点图</a:t>
            </a:r>
            <a:endPar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标题 1">
            <a:extLst>
              <a:ext uri="{FF2B5EF4-FFF2-40B4-BE49-F238E27FC236}">
                <a16:creationId xmlns:a16="http://schemas.microsoft.com/office/drawing/2014/main" id="{0593DBF8-6ABF-4737-80AB-BB07BB81FDA5}"/>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a:t>
            </a:r>
            <a:r>
              <a:rPr kumimoji="0" lang="en-US" altLang="zh-CN"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1</a:t>
            </a: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）新建工作表</a:t>
            </a:r>
          </a:p>
        </p:txBody>
      </p:sp>
    </p:spTree>
    <p:extLst>
      <p:ext uri="{BB962C8B-B14F-4D97-AF65-F5344CB8AC3E}">
        <p14:creationId xmlns:p14="http://schemas.microsoft.com/office/powerpoint/2010/main" val="213100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工作表</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地震数据的散点图</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15" name="标题 1">
            <a:extLst>
              <a:ext uri="{FF2B5EF4-FFF2-40B4-BE49-F238E27FC236}">
                <a16:creationId xmlns:a16="http://schemas.microsoft.com/office/drawing/2014/main" id="{4995A78F-771C-4755-AAEF-9B3CC868BAE7}"/>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a:t>
            </a:r>
            <a:r>
              <a:rPr kumimoji="0" lang="en-US" altLang="zh-CN"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2</a:t>
            </a: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）生成视图</a:t>
            </a:r>
          </a:p>
        </p:txBody>
      </p:sp>
      <p:pic>
        <p:nvPicPr>
          <p:cNvPr id="16" name="图片 15">
            <a:extLst>
              <a:ext uri="{FF2B5EF4-FFF2-40B4-BE49-F238E27FC236}">
                <a16:creationId xmlns:a16="http://schemas.microsoft.com/office/drawing/2014/main" id="{B86CE785-107B-4654-A589-A9F1FB966F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2140" y="2348880"/>
            <a:ext cx="5267719" cy="3564000"/>
          </a:xfrm>
          <a:prstGeom prst="rect">
            <a:avLst/>
          </a:prstGeom>
        </p:spPr>
      </p:pic>
      <p:sp>
        <p:nvSpPr>
          <p:cNvPr id="14" name="矩形 13">
            <a:extLst>
              <a:ext uri="{FF2B5EF4-FFF2-40B4-BE49-F238E27FC236}">
                <a16:creationId xmlns:a16="http://schemas.microsoft.com/office/drawing/2014/main" id="{D97B7DCA-3FF1-4471-9ADF-3AB81C1A0162}"/>
              </a:ext>
            </a:extLst>
          </p:cNvPr>
          <p:cNvSpPr/>
          <p:nvPr/>
        </p:nvSpPr>
        <p:spPr>
          <a:xfrm>
            <a:off x="4778871" y="5968412"/>
            <a:ext cx="2954656"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7- 8</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地震数据的散点图</a:t>
            </a:r>
            <a:endPar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09593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工作表</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地震数据的散点图</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18" name="标题 1">
            <a:extLst>
              <a:ext uri="{FF2B5EF4-FFF2-40B4-BE49-F238E27FC236}">
                <a16:creationId xmlns:a16="http://schemas.microsoft.com/office/drawing/2014/main" id="{5BE662D2-502E-4DB9-97DD-93024C224178}"/>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a:t>
            </a:r>
            <a:r>
              <a:rPr kumimoji="0" lang="en-US" altLang="zh-CN"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3</a:t>
            </a: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）修改视图</a:t>
            </a:r>
          </a:p>
        </p:txBody>
      </p:sp>
      <p:pic>
        <p:nvPicPr>
          <p:cNvPr id="20" name="图片 19">
            <a:extLst>
              <a:ext uri="{FF2B5EF4-FFF2-40B4-BE49-F238E27FC236}">
                <a16:creationId xmlns:a16="http://schemas.microsoft.com/office/drawing/2014/main" id="{199A7703-A3F4-4128-A44A-7933A7B971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333" y="2161027"/>
            <a:ext cx="5304628" cy="3708000"/>
          </a:xfrm>
          <a:prstGeom prst="rect">
            <a:avLst/>
          </a:prstGeom>
        </p:spPr>
      </p:pic>
      <p:sp>
        <p:nvSpPr>
          <p:cNvPr id="21" name="矩形 20">
            <a:extLst>
              <a:ext uri="{FF2B5EF4-FFF2-40B4-BE49-F238E27FC236}">
                <a16:creationId xmlns:a16="http://schemas.microsoft.com/office/drawing/2014/main" id="{81E853F5-70F8-43B7-96E9-1E47BE8B10A1}"/>
              </a:ext>
            </a:extLst>
          </p:cNvPr>
          <p:cNvSpPr/>
          <p:nvPr/>
        </p:nvSpPr>
        <p:spPr>
          <a:xfrm>
            <a:off x="1460109" y="6013010"/>
            <a:ext cx="2954655" cy="382477"/>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7- 9 </a:t>
            </a: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修改散点图的视图</a:t>
            </a:r>
          </a:p>
        </p:txBody>
      </p:sp>
      <p:pic>
        <p:nvPicPr>
          <p:cNvPr id="22" name="图片 21">
            <a:extLst>
              <a:ext uri="{FF2B5EF4-FFF2-40B4-BE49-F238E27FC236}">
                <a16:creationId xmlns:a16="http://schemas.microsoft.com/office/drawing/2014/main" id="{78A3BD6F-08B3-40E3-8D4C-166E542576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3664" y="2125564"/>
            <a:ext cx="5553706" cy="3852000"/>
          </a:xfrm>
          <a:prstGeom prst="rect">
            <a:avLst/>
          </a:prstGeom>
        </p:spPr>
      </p:pic>
      <p:sp>
        <p:nvSpPr>
          <p:cNvPr id="23" name="矩形 22">
            <a:extLst>
              <a:ext uri="{FF2B5EF4-FFF2-40B4-BE49-F238E27FC236}">
                <a16:creationId xmlns:a16="http://schemas.microsoft.com/office/drawing/2014/main" id="{A115E564-9FAA-4EC2-97C5-274FB0346C42}"/>
              </a:ext>
            </a:extLst>
          </p:cNvPr>
          <p:cNvSpPr/>
          <p:nvPr/>
        </p:nvSpPr>
        <p:spPr>
          <a:xfrm>
            <a:off x="7346585" y="5985310"/>
            <a:ext cx="3762568"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7- 10</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地震故事标记卡及工作表</a:t>
            </a:r>
            <a:endPar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39651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工作表</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地震数据的散点图</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18" name="标题 1">
            <a:extLst>
              <a:ext uri="{FF2B5EF4-FFF2-40B4-BE49-F238E27FC236}">
                <a16:creationId xmlns:a16="http://schemas.microsoft.com/office/drawing/2014/main" id="{75AB9385-298E-4D92-8A88-4561453C52EE}"/>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a:t>
            </a:r>
            <a:r>
              <a:rPr kumimoji="0" lang="en-US" altLang="zh-CN"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4</a:t>
            </a: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）筛选器新增、设置及显示 </a:t>
            </a:r>
          </a:p>
        </p:txBody>
      </p:sp>
      <p:pic>
        <p:nvPicPr>
          <p:cNvPr id="20" name="图片 19">
            <a:extLst>
              <a:ext uri="{FF2B5EF4-FFF2-40B4-BE49-F238E27FC236}">
                <a16:creationId xmlns:a16="http://schemas.microsoft.com/office/drawing/2014/main" id="{3CE3B592-FA88-44C6-8E4A-9CC0BAEE244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284905" y="2161027"/>
            <a:ext cx="4187190" cy="2918460"/>
          </a:xfrm>
          <a:prstGeom prst="rect">
            <a:avLst/>
          </a:prstGeom>
        </p:spPr>
      </p:pic>
      <p:pic>
        <p:nvPicPr>
          <p:cNvPr id="21" name="图片 20">
            <a:extLst>
              <a:ext uri="{FF2B5EF4-FFF2-40B4-BE49-F238E27FC236}">
                <a16:creationId xmlns:a16="http://schemas.microsoft.com/office/drawing/2014/main" id="{AEF25398-A7B1-4C65-B90E-128AB0D85A3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884654" y="2199005"/>
            <a:ext cx="3826510" cy="3079115"/>
          </a:xfrm>
          <a:prstGeom prst="rect">
            <a:avLst/>
          </a:prstGeom>
        </p:spPr>
      </p:pic>
      <p:sp>
        <p:nvSpPr>
          <p:cNvPr id="22" name="矩形 21">
            <a:extLst>
              <a:ext uri="{FF2B5EF4-FFF2-40B4-BE49-F238E27FC236}">
                <a16:creationId xmlns:a16="http://schemas.microsoft.com/office/drawing/2014/main" id="{87452C49-54C3-4AF7-8E83-49791644C937}"/>
              </a:ext>
            </a:extLst>
          </p:cNvPr>
          <p:cNvSpPr/>
          <p:nvPr/>
        </p:nvSpPr>
        <p:spPr>
          <a:xfrm>
            <a:off x="1343746" y="5526160"/>
            <a:ext cx="4350293" cy="382477"/>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7- 11</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Magnitude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筛选器的生成及设置</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3" name="矩形 22">
            <a:extLst>
              <a:ext uri="{FF2B5EF4-FFF2-40B4-BE49-F238E27FC236}">
                <a16:creationId xmlns:a16="http://schemas.microsoft.com/office/drawing/2014/main" id="{346616F7-D9A5-4088-BDEC-C6CE83879172}"/>
              </a:ext>
            </a:extLst>
          </p:cNvPr>
          <p:cNvSpPr/>
          <p:nvPr/>
        </p:nvSpPr>
        <p:spPr>
          <a:xfrm>
            <a:off x="7612911" y="5526160"/>
            <a:ext cx="2608406" cy="382477"/>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7- 12</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筛选器的显示</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8951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工作表</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地震数据的散点图</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20" name="标题 1">
            <a:extLst>
              <a:ext uri="{FF2B5EF4-FFF2-40B4-BE49-F238E27FC236}">
                <a16:creationId xmlns:a16="http://schemas.microsoft.com/office/drawing/2014/main" id="{AEDD4E41-152D-46A4-8B08-AE0A51FCF626}"/>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a:t>
            </a:r>
            <a:r>
              <a:rPr kumimoji="0" lang="en-US" altLang="zh-CN"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4</a:t>
            </a: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）筛选器新增、设置及显示 </a:t>
            </a:r>
          </a:p>
        </p:txBody>
      </p:sp>
      <p:sp>
        <p:nvSpPr>
          <p:cNvPr id="21" name="矩形 20">
            <a:extLst>
              <a:ext uri="{FF2B5EF4-FFF2-40B4-BE49-F238E27FC236}">
                <a16:creationId xmlns:a16="http://schemas.microsoft.com/office/drawing/2014/main" id="{37D5273D-E559-4624-9D14-7C0809A791CF}"/>
              </a:ext>
            </a:extLst>
          </p:cNvPr>
          <p:cNvSpPr/>
          <p:nvPr/>
        </p:nvSpPr>
        <p:spPr>
          <a:xfrm>
            <a:off x="3067184" y="5514402"/>
            <a:ext cx="2364751" cy="382477"/>
          </a:xfrm>
          <a:prstGeom prst="rect">
            <a:avLst/>
          </a:prstGeom>
        </p:spPr>
        <p:txBody>
          <a:bodyPr wrap="none">
            <a:spAutoFit/>
          </a:bodyPr>
          <a:lstStyle/>
          <a:p>
            <a:pPr indent="266700" algn="ctr" fontAlgn="base">
              <a:lnSpc>
                <a:spcPct val="115000"/>
              </a:lnSpc>
              <a:spcBef>
                <a:spcPct val="0"/>
              </a:spcBef>
              <a:spcAft>
                <a:spcPct val="0"/>
              </a:spcAft>
            </a:pPr>
            <a:r>
              <a:rPr lang="zh-CN" altLang="zh-CN" dirty="0">
                <a:solidFill>
                  <a:prstClr val="black"/>
                </a:solidFill>
                <a:latin typeface="Arial" charset="0"/>
                <a:ea typeface="宋体" pitchFamily="2" charset="-122"/>
              </a:rPr>
              <a:t>标记卡的设置结果 </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2EBF17CA-18A7-4AA1-96F3-5AA21E06638C}"/>
              </a:ext>
            </a:extLst>
          </p:cNvPr>
          <p:cNvSpPr/>
          <p:nvPr/>
        </p:nvSpPr>
        <p:spPr>
          <a:xfrm>
            <a:off x="3908793" y="6015863"/>
            <a:ext cx="3993401" cy="382477"/>
          </a:xfrm>
          <a:prstGeom prst="rect">
            <a:avLst/>
          </a:prstGeom>
        </p:spPr>
        <p:txBody>
          <a:bodyPr wrap="none">
            <a:spAutoFit/>
          </a:bodyPr>
          <a:lstStyle/>
          <a:p>
            <a:pPr indent="266700" algn="ctr" fontAlgn="base">
              <a:lnSpc>
                <a:spcPct val="115000"/>
              </a:lnSpc>
              <a:spcBef>
                <a:spcPct val="0"/>
              </a:spcBef>
              <a:spcAft>
                <a:spcPct val="0"/>
              </a:spcAft>
            </a:pPr>
            <a:r>
              <a:rPr lang="zh-CN" altLang="en-US"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7- 13 </a:t>
            </a:r>
            <a:r>
              <a:rPr lang="zh-CN" altLang="en-US"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标记卡和筛选器的设置结果</a:t>
            </a:r>
          </a:p>
        </p:txBody>
      </p:sp>
      <p:pic>
        <p:nvPicPr>
          <p:cNvPr id="23" name="图片 22">
            <a:extLst>
              <a:ext uri="{FF2B5EF4-FFF2-40B4-BE49-F238E27FC236}">
                <a16:creationId xmlns:a16="http://schemas.microsoft.com/office/drawing/2014/main" id="{F406B963-9938-4C23-A9BB-BFFAD6CBCB59}"/>
              </a:ext>
            </a:extLst>
          </p:cNvPr>
          <p:cNvPicPr>
            <a:picLocks noChangeAspect="1"/>
          </p:cNvPicPr>
          <p:nvPr/>
        </p:nvPicPr>
        <p:blipFill>
          <a:blip r:embed="rId5"/>
          <a:stretch>
            <a:fillRect/>
          </a:stretch>
        </p:blipFill>
        <p:spPr>
          <a:xfrm>
            <a:off x="3624848" y="2129599"/>
            <a:ext cx="1629712" cy="3312000"/>
          </a:xfrm>
          <a:prstGeom prst="rect">
            <a:avLst/>
          </a:prstGeom>
        </p:spPr>
      </p:pic>
      <p:pic>
        <p:nvPicPr>
          <p:cNvPr id="24" name="图片 23">
            <a:extLst>
              <a:ext uri="{FF2B5EF4-FFF2-40B4-BE49-F238E27FC236}">
                <a16:creationId xmlns:a16="http://schemas.microsoft.com/office/drawing/2014/main" id="{FE296047-2C49-4A0C-BA8A-8D4A14B4B952}"/>
              </a:ext>
            </a:extLst>
          </p:cNvPr>
          <p:cNvPicPr>
            <a:picLocks noChangeAspect="1"/>
          </p:cNvPicPr>
          <p:nvPr/>
        </p:nvPicPr>
        <p:blipFill>
          <a:blip r:embed="rId6"/>
          <a:stretch>
            <a:fillRect/>
          </a:stretch>
        </p:blipFill>
        <p:spPr>
          <a:xfrm>
            <a:off x="6024509" y="2111599"/>
            <a:ext cx="1877685" cy="3348000"/>
          </a:xfrm>
          <a:prstGeom prst="rect">
            <a:avLst/>
          </a:prstGeom>
        </p:spPr>
      </p:pic>
      <p:sp>
        <p:nvSpPr>
          <p:cNvPr id="25" name="矩形 24">
            <a:extLst>
              <a:ext uri="{FF2B5EF4-FFF2-40B4-BE49-F238E27FC236}">
                <a16:creationId xmlns:a16="http://schemas.microsoft.com/office/drawing/2014/main" id="{AC8794BD-AFD1-4DF7-AF44-EDD7C81EB87B}"/>
              </a:ext>
            </a:extLst>
          </p:cNvPr>
          <p:cNvSpPr/>
          <p:nvPr/>
        </p:nvSpPr>
        <p:spPr>
          <a:xfrm>
            <a:off x="6016869" y="5527547"/>
            <a:ext cx="2095445" cy="369332"/>
          </a:xfrm>
          <a:prstGeom prst="rect">
            <a:avLst/>
          </a:prstGeom>
        </p:spPr>
        <p:txBody>
          <a:bodyPr wrap="none">
            <a:spAutoFit/>
          </a:bodyPr>
          <a:lstStyle/>
          <a:p>
            <a:pPr fontAlgn="base">
              <a:spcBef>
                <a:spcPct val="0"/>
              </a:spcBef>
              <a:spcAft>
                <a:spcPct val="0"/>
              </a:spcAft>
            </a:pPr>
            <a:r>
              <a:rPr lang="zh-CN" altLang="zh-CN" dirty="0">
                <a:solidFill>
                  <a:srgbClr val="000000"/>
                </a:solidFill>
                <a:latin typeface="Times New Roman" panose="02020603050405020304" pitchFamily="18" charset="0"/>
                <a:ea typeface="宋体" pitchFamily="2" charset="-122"/>
                <a:cs typeface="Times New Roman" panose="02020603050405020304" pitchFamily="18" charset="0"/>
              </a:rPr>
              <a:t>筛选器的设置结果</a:t>
            </a:r>
            <a:r>
              <a:rPr lang="zh-CN" altLang="zh-CN" dirty="0">
                <a:solidFill>
                  <a:prstClr val="black"/>
                </a:solidFill>
                <a:latin typeface="Arial" charset="0"/>
                <a:ea typeface="宋体" pitchFamily="2" charset="-122"/>
              </a:rPr>
              <a:t> </a:t>
            </a:r>
            <a:endParaRPr lang="zh-CN" altLang="en-US" dirty="0">
              <a:solidFill>
                <a:prstClr val="black"/>
              </a:solidFill>
              <a:latin typeface="Arial" charset="0"/>
              <a:ea typeface="宋体" pitchFamily="2" charset="-122"/>
            </a:endParaRPr>
          </a:p>
        </p:txBody>
      </p:sp>
    </p:spTree>
    <p:extLst>
      <p:ext uri="{BB962C8B-B14F-4D97-AF65-F5344CB8AC3E}">
        <p14:creationId xmlns:p14="http://schemas.microsoft.com/office/powerpoint/2010/main" val="3157484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3 </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设计仪表板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graphicFrame>
        <p:nvGraphicFramePr>
          <p:cNvPr id="14" name="图示 13">
            <a:extLst>
              <a:ext uri="{FF2B5EF4-FFF2-40B4-BE49-F238E27FC236}">
                <a16:creationId xmlns:a16="http://schemas.microsoft.com/office/drawing/2014/main" id="{A5D84250-3AE4-4756-9A34-1516D230476C}"/>
              </a:ext>
            </a:extLst>
          </p:cNvPr>
          <p:cNvGraphicFramePr/>
          <p:nvPr>
            <p:extLst>
              <p:ext uri="{D42A27DB-BD31-4B8C-83A1-F6EECF244321}">
                <p14:modId xmlns:p14="http://schemas.microsoft.com/office/powerpoint/2010/main" val="701843073"/>
              </p:ext>
            </p:extLst>
          </p:nvPr>
        </p:nvGraphicFramePr>
        <p:xfrm>
          <a:off x="2254329" y="1472811"/>
          <a:ext cx="7975600" cy="4923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75964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仪表板</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地震数据的显示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20" name="标题 1">
            <a:extLst>
              <a:ext uri="{FF2B5EF4-FFF2-40B4-BE49-F238E27FC236}">
                <a16:creationId xmlns:a16="http://schemas.microsoft.com/office/drawing/2014/main" id="{37019B3F-B526-46AD-B6BB-94D01861D7D8}"/>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a:t>
            </a:r>
            <a:r>
              <a:rPr kumimoji="0" lang="en-US" altLang="zh-CN"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1</a:t>
            </a: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）新建仪表板 </a:t>
            </a:r>
          </a:p>
        </p:txBody>
      </p:sp>
      <p:pic>
        <p:nvPicPr>
          <p:cNvPr id="21" name="图片 20">
            <a:extLst>
              <a:ext uri="{FF2B5EF4-FFF2-40B4-BE49-F238E27FC236}">
                <a16:creationId xmlns:a16="http://schemas.microsoft.com/office/drawing/2014/main" id="{CC8DF32A-F994-4D46-A730-D063D61DC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5720" y="2164450"/>
            <a:ext cx="5434215" cy="3744000"/>
          </a:xfrm>
          <a:prstGeom prst="rect">
            <a:avLst/>
          </a:prstGeom>
        </p:spPr>
      </p:pic>
      <p:sp>
        <p:nvSpPr>
          <p:cNvPr id="22" name="矩形 21">
            <a:extLst>
              <a:ext uri="{FF2B5EF4-FFF2-40B4-BE49-F238E27FC236}">
                <a16:creationId xmlns:a16="http://schemas.microsoft.com/office/drawing/2014/main" id="{C9F01B70-9F05-425F-A4AE-073A1371088E}"/>
              </a:ext>
            </a:extLst>
          </p:cNvPr>
          <p:cNvSpPr/>
          <p:nvPr/>
        </p:nvSpPr>
        <p:spPr>
          <a:xfrm>
            <a:off x="4065293" y="6013010"/>
            <a:ext cx="4455067"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a:cs typeface="Times New Roman" panose="02020603050405020304" pitchFamily="18" charset="0"/>
              </a:rPr>
              <a:t>图</a:t>
            </a:r>
            <a:r>
              <a:rPr lang="en-US" altLang="zh-CN" kern="100" dirty="0">
                <a:solidFill>
                  <a:prstClr val="black"/>
                </a:solidFill>
                <a:latin typeface="Times New Roman" panose="02020603050405020304" pitchFamily="18" charset="0"/>
                <a:ea typeface="宋体"/>
                <a:cs typeface="Times New Roman" panose="02020603050405020304" pitchFamily="18" charset="0"/>
              </a:rPr>
              <a:t>7- 14</a:t>
            </a:r>
            <a:r>
              <a:rPr lang="en-US" altLang="zh-CN" kern="100" dirty="0">
                <a:solidFill>
                  <a:srgbClr val="000000"/>
                </a:solidFill>
                <a:latin typeface="Times New Roman" panose="02020603050405020304" pitchFamily="18" charset="0"/>
                <a:ea typeface="宋体"/>
                <a:cs typeface="Times New Roman" panose="02020603050405020304" pitchFamily="18" charset="0"/>
              </a:rPr>
              <a:t> </a:t>
            </a:r>
            <a:r>
              <a:rPr lang="zh-CN" altLang="zh-CN" kern="100" dirty="0">
                <a:solidFill>
                  <a:srgbClr val="000000"/>
                </a:solidFill>
                <a:latin typeface="Times New Roman" panose="02020603050405020304" pitchFamily="18" charset="0"/>
                <a:ea typeface="宋体"/>
                <a:cs typeface="Times New Roman" panose="02020603050405020304" pitchFamily="18" charset="0"/>
              </a:rPr>
              <a:t>新建仪表板“</a:t>
            </a:r>
            <a:r>
              <a:rPr lang="zh-CN" altLang="zh-CN" kern="100" dirty="0">
                <a:solidFill>
                  <a:prstClr val="black"/>
                </a:solidFill>
                <a:latin typeface="Times New Roman" panose="02020603050405020304" pitchFamily="18" charset="0"/>
                <a:ea typeface="宋体"/>
                <a:cs typeface="Times New Roman" panose="02020603050405020304" pitchFamily="18" charset="0"/>
              </a:rPr>
              <a:t>地震数据的显示”</a:t>
            </a:r>
          </a:p>
        </p:txBody>
      </p:sp>
    </p:spTree>
    <p:extLst>
      <p:ext uri="{BB962C8B-B14F-4D97-AF65-F5344CB8AC3E}">
        <p14:creationId xmlns:p14="http://schemas.microsoft.com/office/powerpoint/2010/main" val="879514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仪表板</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地震数据的显示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16" name="标题 1">
            <a:extLst>
              <a:ext uri="{FF2B5EF4-FFF2-40B4-BE49-F238E27FC236}">
                <a16:creationId xmlns:a16="http://schemas.microsoft.com/office/drawing/2014/main" id="{667B40A9-283A-43A3-97D4-1785E032911F}"/>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a:t>
            </a:r>
            <a:r>
              <a:rPr kumimoji="0" lang="en-US" altLang="zh-CN"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2</a:t>
            </a: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）仪表板的设置 </a:t>
            </a:r>
          </a:p>
        </p:txBody>
      </p:sp>
      <p:pic>
        <p:nvPicPr>
          <p:cNvPr id="17" name="图片 16">
            <a:extLst>
              <a:ext uri="{FF2B5EF4-FFF2-40B4-BE49-F238E27FC236}">
                <a16:creationId xmlns:a16="http://schemas.microsoft.com/office/drawing/2014/main" id="{883D6F72-59F5-4E2C-BAE8-7851C144B2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1969" y="2161027"/>
            <a:ext cx="5874954" cy="3924000"/>
          </a:xfrm>
          <a:prstGeom prst="rect">
            <a:avLst/>
          </a:prstGeom>
        </p:spPr>
      </p:pic>
      <p:sp>
        <p:nvSpPr>
          <p:cNvPr id="18" name="矩形 17">
            <a:extLst>
              <a:ext uri="{FF2B5EF4-FFF2-40B4-BE49-F238E27FC236}">
                <a16:creationId xmlns:a16="http://schemas.microsoft.com/office/drawing/2014/main" id="{92E7631C-B23C-43DE-86ED-6ABFC1B2323B}"/>
              </a:ext>
            </a:extLst>
          </p:cNvPr>
          <p:cNvSpPr/>
          <p:nvPr/>
        </p:nvSpPr>
        <p:spPr>
          <a:xfrm>
            <a:off x="3602169" y="6175983"/>
            <a:ext cx="4685898"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7- 15</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仪表板“</a:t>
            </a: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地震数据的显示</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”的设置</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3046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3</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513315" y="2479812"/>
            <a:ext cx="8219558"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7.1 Tableau</a:t>
            </a:r>
            <a:r>
              <a:rPr lang="zh-CN" altLang="en-US" sz="4800" kern="0" dirty="0">
                <a:ln/>
                <a:solidFill>
                  <a:srgbClr val="44546A"/>
                </a:solidFill>
                <a:effectLst>
                  <a:reflection blurRad="6350" stA="53000" endA="300" endPos="35500" dir="5400000" sy="-90000" algn="bl" rotWithShape="0"/>
                </a:effectLst>
              </a:rPr>
              <a:t>数据故事化流程</a:t>
            </a:r>
          </a:p>
        </p:txBody>
      </p:sp>
      <p:sp>
        <p:nvSpPr>
          <p:cNvPr id="8" name="副标题 6">
            <a:extLst>
              <a:ext uri="{FF2B5EF4-FFF2-40B4-BE49-F238E27FC236}">
                <a16:creationId xmlns:a16="http://schemas.microsoft.com/office/drawing/2014/main" id="{2724FDB5-A93B-4B34-A3A9-FC99B3F92266}"/>
              </a:ext>
            </a:extLst>
          </p:cNvPr>
          <p:cNvSpPr txBox="1">
            <a:spLocks/>
          </p:cNvSpPr>
          <p:nvPr/>
        </p:nvSpPr>
        <p:spPr bwMode="auto">
          <a:xfrm>
            <a:off x="3935760" y="4077072"/>
            <a:ext cx="432048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 </a:t>
            </a: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▼7.2</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 数据故事的需求分析</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3625705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仪表板</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地震数据的显示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18" name="标题 1">
            <a:extLst>
              <a:ext uri="{FF2B5EF4-FFF2-40B4-BE49-F238E27FC236}">
                <a16:creationId xmlns:a16="http://schemas.microsoft.com/office/drawing/2014/main" id="{4CCD809E-756E-4987-98B6-2B6C26590131}"/>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a:t>
            </a:r>
            <a:r>
              <a:rPr kumimoji="0" lang="en-US" altLang="zh-CN"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3</a:t>
            </a:r>
            <a:r>
              <a:rPr kumimoji="0" lang="zh-CN" altLang="en-US" sz="2400" b="0" i="0" u="none" strike="noStrike" kern="0" cap="none" spc="0" normalizeH="0" baseline="0" noProof="0" dirty="0">
                <a:ln>
                  <a:noFill/>
                </a:ln>
                <a:solidFill>
                  <a:srgbClr val="44546A"/>
                </a:solidFill>
                <a:effectLst/>
                <a:uLnTx/>
                <a:uFillTx/>
                <a:latin typeface="华文中宋" pitchFamily="2" charset="-122"/>
                <a:ea typeface="华文中宋" pitchFamily="2" charset="-122"/>
                <a:cs typeface="+mj-cs"/>
              </a:rPr>
              <a:t>）修改仪表板 </a:t>
            </a:r>
          </a:p>
        </p:txBody>
      </p:sp>
      <p:pic>
        <p:nvPicPr>
          <p:cNvPr id="20" name="图片 19">
            <a:extLst>
              <a:ext uri="{FF2B5EF4-FFF2-40B4-BE49-F238E27FC236}">
                <a16:creationId xmlns:a16="http://schemas.microsoft.com/office/drawing/2014/main" id="{2BFFF869-4A03-4280-9E82-7E69EB8667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3172" y="2276872"/>
            <a:ext cx="4607797" cy="3060000"/>
          </a:xfrm>
          <a:prstGeom prst="rect">
            <a:avLst/>
          </a:prstGeom>
        </p:spPr>
      </p:pic>
      <p:pic>
        <p:nvPicPr>
          <p:cNvPr id="21" name="图片 20">
            <a:extLst>
              <a:ext uri="{FF2B5EF4-FFF2-40B4-BE49-F238E27FC236}">
                <a16:creationId xmlns:a16="http://schemas.microsoft.com/office/drawing/2014/main" id="{2E09C016-F13C-498B-828A-81E8400A2370}"/>
              </a:ext>
            </a:extLst>
          </p:cNvPr>
          <p:cNvPicPr/>
          <p:nvPr/>
        </p:nvPicPr>
        <p:blipFill>
          <a:blip r:embed="rId6">
            <a:extLst>
              <a:ext uri="{28A0092B-C50C-407E-A947-70E740481C1C}">
                <a14:useLocalDpi xmlns:a14="http://schemas.microsoft.com/office/drawing/2010/main" val="0"/>
              </a:ext>
            </a:extLst>
          </a:blip>
          <a:stretch>
            <a:fillRect/>
          </a:stretch>
        </p:blipFill>
        <p:spPr>
          <a:xfrm>
            <a:off x="6711866" y="2161027"/>
            <a:ext cx="4417695" cy="3225800"/>
          </a:xfrm>
          <a:prstGeom prst="rect">
            <a:avLst/>
          </a:prstGeom>
        </p:spPr>
      </p:pic>
      <p:sp>
        <p:nvSpPr>
          <p:cNvPr id="22" name="矩形 21">
            <a:extLst>
              <a:ext uri="{FF2B5EF4-FFF2-40B4-BE49-F238E27FC236}">
                <a16:creationId xmlns:a16="http://schemas.microsoft.com/office/drawing/2014/main" id="{F53D2BED-77D7-497F-AEF0-F52295BB17E8}"/>
              </a:ext>
            </a:extLst>
          </p:cNvPr>
          <p:cNvSpPr/>
          <p:nvPr/>
        </p:nvSpPr>
        <p:spPr>
          <a:xfrm>
            <a:off x="1459621" y="5752750"/>
            <a:ext cx="4685898" cy="382477"/>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7- 16</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仪表板“</a:t>
            </a: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地震数据的显示”的修改</a:t>
            </a:r>
          </a:p>
        </p:txBody>
      </p:sp>
      <p:sp>
        <p:nvSpPr>
          <p:cNvPr id="23" name="矩形 22">
            <a:extLst>
              <a:ext uri="{FF2B5EF4-FFF2-40B4-BE49-F238E27FC236}">
                <a16:creationId xmlns:a16="http://schemas.microsoft.com/office/drawing/2014/main" id="{263342D9-5725-45D9-996F-CE6526456E1D}"/>
              </a:ext>
            </a:extLst>
          </p:cNvPr>
          <p:cNvSpPr/>
          <p:nvPr/>
        </p:nvSpPr>
        <p:spPr>
          <a:xfrm>
            <a:off x="6924012" y="5670861"/>
            <a:ext cx="3993401"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7- 17</a:t>
            </a:r>
            <a:r>
              <a:rPr lang="en-US"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仪表板“地震数据的显示”</a:t>
            </a:r>
            <a:endPar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32519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1798" y="451286"/>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4 </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设计故事</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5" name="图片 14">
            <a:extLst>
              <a:ext uri="{FF2B5EF4-FFF2-40B4-BE49-F238E27FC236}">
                <a16:creationId xmlns:a16="http://schemas.microsoft.com/office/drawing/2014/main" id="{77C893E4-79A8-48FC-837F-8A707A9E28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4102" y="1324929"/>
            <a:ext cx="6765924" cy="4383749"/>
          </a:xfrm>
          <a:prstGeom prst="rect">
            <a:avLst/>
          </a:prstGeom>
        </p:spPr>
      </p:pic>
      <p:sp>
        <p:nvSpPr>
          <p:cNvPr id="16" name="矩形 15">
            <a:extLst>
              <a:ext uri="{FF2B5EF4-FFF2-40B4-BE49-F238E27FC236}">
                <a16:creationId xmlns:a16="http://schemas.microsoft.com/office/drawing/2014/main" id="{8DEA1947-B6E3-42D7-8962-F5B081B97468}"/>
              </a:ext>
            </a:extLst>
          </p:cNvPr>
          <p:cNvSpPr/>
          <p:nvPr/>
        </p:nvSpPr>
        <p:spPr>
          <a:xfrm>
            <a:off x="3868465" y="5892546"/>
            <a:ext cx="4455067"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7- 18 </a:t>
            </a: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新建故事“</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地震数据的故事化”</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23840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18886" y="699379"/>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新增故事点</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地球上每年都有上千次</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4.0</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级及以上的地震被记录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5" name="图片 14">
            <a:extLst>
              <a:ext uri="{FF2B5EF4-FFF2-40B4-BE49-F238E27FC236}">
                <a16:creationId xmlns:a16="http://schemas.microsoft.com/office/drawing/2014/main" id="{6931529C-486F-41B8-B1DF-3E30C2AC1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2927" y="1916832"/>
            <a:ext cx="6133038" cy="3816000"/>
          </a:xfrm>
          <a:prstGeom prst="rect">
            <a:avLst/>
          </a:prstGeom>
        </p:spPr>
      </p:pic>
      <p:sp>
        <p:nvSpPr>
          <p:cNvPr id="16" name="矩形 15">
            <a:extLst>
              <a:ext uri="{FF2B5EF4-FFF2-40B4-BE49-F238E27FC236}">
                <a16:creationId xmlns:a16="http://schemas.microsoft.com/office/drawing/2014/main" id="{03F1399D-DFAD-4CE4-8ECF-C69D3BAE5115}"/>
              </a:ext>
            </a:extLst>
          </p:cNvPr>
          <p:cNvSpPr/>
          <p:nvPr/>
        </p:nvSpPr>
        <p:spPr>
          <a:xfrm>
            <a:off x="3048000" y="5853736"/>
            <a:ext cx="6096000" cy="706732"/>
          </a:xfrm>
          <a:prstGeom prst="rect">
            <a:avLst/>
          </a:prstGeom>
        </p:spPr>
        <p:txBody>
          <a:bodyPr>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7- 19 </a:t>
            </a: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新建故事点“</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地球上每年都有上千次</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4.0</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级及以上的地震被记录”</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2217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198461" y="434887"/>
            <a:ext cx="8371142"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新增故事点</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地球上每年的大地震约为</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15</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次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7" name="图片 16">
            <a:extLst>
              <a:ext uri="{FF2B5EF4-FFF2-40B4-BE49-F238E27FC236}">
                <a16:creationId xmlns:a16="http://schemas.microsoft.com/office/drawing/2014/main" id="{3E15403C-4341-482E-87A8-1108E3845B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065" y="1637613"/>
            <a:ext cx="5401287" cy="3858439"/>
          </a:xfrm>
          <a:prstGeom prst="rect">
            <a:avLst/>
          </a:prstGeom>
        </p:spPr>
      </p:pic>
      <p:pic>
        <p:nvPicPr>
          <p:cNvPr id="18" name="图片 17">
            <a:extLst>
              <a:ext uri="{FF2B5EF4-FFF2-40B4-BE49-F238E27FC236}">
                <a16:creationId xmlns:a16="http://schemas.microsoft.com/office/drawing/2014/main" id="{A98AAEA7-08F7-4E7A-BD37-C42051956EC2}"/>
              </a:ext>
            </a:extLst>
          </p:cNvPr>
          <p:cNvPicPr/>
          <p:nvPr/>
        </p:nvPicPr>
        <p:blipFill>
          <a:blip r:embed="rId6">
            <a:extLst>
              <a:ext uri="{28A0092B-C50C-407E-A947-70E740481C1C}">
                <a14:useLocalDpi xmlns:a14="http://schemas.microsoft.com/office/drawing/2010/main" val="0"/>
              </a:ext>
            </a:extLst>
          </a:blip>
          <a:stretch>
            <a:fillRect/>
          </a:stretch>
        </p:blipFill>
        <p:spPr>
          <a:xfrm>
            <a:off x="6361139" y="2178621"/>
            <a:ext cx="5378395" cy="3297047"/>
          </a:xfrm>
          <a:prstGeom prst="rect">
            <a:avLst/>
          </a:prstGeom>
        </p:spPr>
      </p:pic>
      <p:sp>
        <p:nvSpPr>
          <p:cNvPr id="20" name="矩形 19">
            <a:extLst>
              <a:ext uri="{FF2B5EF4-FFF2-40B4-BE49-F238E27FC236}">
                <a16:creationId xmlns:a16="http://schemas.microsoft.com/office/drawing/2014/main" id="{7BE4575A-983A-4756-A892-F957E51D7CE8}"/>
              </a:ext>
            </a:extLst>
          </p:cNvPr>
          <p:cNvSpPr/>
          <p:nvPr/>
        </p:nvSpPr>
        <p:spPr>
          <a:xfrm>
            <a:off x="1435674" y="5818919"/>
            <a:ext cx="3993401"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7- 20</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以复制方式创建新的故事点</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DFB8CFF6-A832-4935-9F0D-292AD47ACF68}"/>
              </a:ext>
            </a:extLst>
          </p:cNvPr>
          <p:cNvSpPr/>
          <p:nvPr/>
        </p:nvSpPr>
        <p:spPr>
          <a:xfrm>
            <a:off x="6466778" y="5720785"/>
            <a:ext cx="5378395" cy="382477"/>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7- 21 </a:t>
            </a: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故事点</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“每年的大地震约为</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15</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次”的修改</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24152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1346904" y="350815"/>
            <a:ext cx="9025084"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新增故事点</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超级大地震往往带来巨大的灾难</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5" name="图片 14">
            <a:extLst>
              <a:ext uri="{FF2B5EF4-FFF2-40B4-BE49-F238E27FC236}">
                <a16:creationId xmlns:a16="http://schemas.microsoft.com/office/drawing/2014/main" id="{4D13DD1A-B575-44BB-A2C8-684AF00111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0223" y="1172728"/>
            <a:ext cx="6802111" cy="4885404"/>
          </a:xfrm>
          <a:prstGeom prst="rect">
            <a:avLst/>
          </a:prstGeom>
        </p:spPr>
      </p:pic>
      <p:sp>
        <p:nvSpPr>
          <p:cNvPr id="16" name="矩形 15">
            <a:extLst>
              <a:ext uri="{FF2B5EF4-FFF2-40B4-BE49-F238E27FC236}">
                <a16:creationId xmlns:a16="http://schemas.microsoft.com/office/drawing/2014/main" id="{949C35B9-3107-4FCD-A284-663FC418F409}"/>
              </a:ext>
            </a:extLst>
          </p:cNvPr>
          <p:cNvSpPr/>
          <p:nvPr/>
        </p:nvSpPr>
        <p:spPr>
          <a:xfrm>
            <a:off x="3054832" y="6013010"/>
            <a:ext cx="5609229"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7- 22</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故事点——超级大地震往往带来巨大的灾难</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03368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109690" y="469148"/>
            <a:ext cx="8250639"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新增故事点</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——2004 </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年的印度洋地震和海啸</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7" name="图片 16">
            <a:extLst>
              <a:ext uri="{FF2B5EF4-FFF2-40B4-BE49-F238E27FC236}">
                <a16:creationId xmlns:a16="http://schemas.microsoft.com/office/drawing/2014/main" id="{BA0315B8-6B08-41B9-871D-8D433C5B2C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546" y="1577499"/>
            <a:ext cx="6074464" cy="4011333"/>
          </a:xfrm>
          <a:prstGeom prst="rect">
            <a:avLst/>
          </a:prstGeom>
        </p:spPr>
      </p:pic>
      <p:sp>
        <p:nvSpPr>
          <p:cNvPr id="18" name="矩形 17">
            <a:extLst>
              <a:ext uri="{FF2B5EF4-FFF2-40B4-BE49-F238E27FC236}">
                <a16:creationId xmlns:a16="http://schemas.microsoft.com/office/drawing/2014/main" id="{B5F13846-D514-433D-BDDB-AA067A55C822}"/>
              </a:ext>
            </a:extLst>
          </p:cNvPr>
          <p:cNvSpPr/>
          <p:nvPr/>
        </p:nvSpPr>
        <p:spPr>
          <a:xfrm>
            <a:off x="505827" y="6013010"/>
            <a:ext cx="5897768"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7- 23</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故事点的创建——</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2004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年的印度洋地震和海啸</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212D58EF-A1AA-4294-A3B8-28357620CF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0042" y="1516912"/>
            <a:ext cx="5594937" cy="3747920"/>
          </a:xfrm>
          <a:prstGeom prst="rect">
            <a:avLst/>
          </a:prstGeom>
        </p:spPr>
      </p:pic>
      <p:sp>
        <p:nvSpPr>
          <p:cNvPr id="21" name="矩形 20">
            <a:extLst>
              <a:ext uri="{FF2B5EF4-FFF2-40B4-BE49-F238E27FC236}">
                <a16:creationId xmlns:a16="http://schemas.microsoft.com/office/drawing/2014/main" id="{A04A4AD5-D090-46B6-A48E-AB4281F2A7C0}"/>
              </a:ext>
            </a:extLst>
          </p:cNvPr>
          <p:cNvSpPr/>
          <p:nvPr/>
        </p:nvSpPr>
        <p:spPr>
          <a:xfrm>
            <a:off x="7355656" y="5694461"/>
            <a:ext cx="4064654" cy="706732"/>
          </a:xfrm>
          <a:prstGeom prst="rect">
            <a:avLst/>
          </a:prstGeom>
        </p:spPr>
        <p:txBody>
          <a:bodyPr wrap="squar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7- 24</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故事点的修改——</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2004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年的印度洋地震和海啸</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98470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04710" y="374701"/>
            <a:ext cx="797658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新增故事点</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——2011 </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年的日本地震和海啸</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27" name="图片 26">
            <a:extLst>
              <a:ext uri="{FF2B5EF4-FFF2-40B4-BE49-F238E27FC236}">
                <a16:creationId xmlns:a16="http://schemas.microsoft.com/office/drawing/2014/main" id="{7479E2D7-48A9-4E77-A0F9-A4C3393A3D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9103" y="1196614"/>
            <a:ext cx="7027798" cy="4439535"/>
          </a:xfrm>
          <a:prstGeom prst="rect">
            <a:avLst/>
          </a:prstGeom>
        </p:spPr>
      </p:pic>
      <p:sp>
        <p:nvSpPr>
          <p:cNvPr id="28" name="矩形 27">
            <a:extLst>
              <a:ext uri="{FF2B5EF4-FFF2-40B4-BE49-F238E27FC236}">
                <a16:creationId xmlns:a16="http://schemas.microsoft.com/office/drawing/2014/main" id="{F2153BFD-3697-40E7-953D-067DB155F6DB}"/>
              </a:ext>
            </a:extLst>
          </p:cNvPr>
          <p:cNvSpPr/>
          <p:nvPr/>
        </p:nvSpPr>
        <p:spPr>
          <a:xfrm>
            <a:off x="2748823" y="5864394"/>
            <a:ext cx="6096000" cy="659604"/>
          </a:xfrm>
          <a:prstGeom prst="rect">
            <a:avLst/>
          </a:prstGeom>
        </p:spPr>
        <p:txBody>
          <a:bodyPr>
            <a:spAutoFit/>
          </a:bodyPr>
          <a:lstStyle/>
          <a:p>
            <a:pPr indent="266700" algn="ctr" fontAlgn="base">
              <a:lnSpc>
                <a:spcPct val="115000"/>
              </a:lnSpc>
              <a:spcBef>
                <a:spcPct val="0"/>
              </a:spcBef>
              <a:spcAft>
                <a:spcPct val="0"/>
              </a:spcAft>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7- 25 </a:t>
            </a: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故事点“</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2011 </a:t>
            </a: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年的日本地震和海啸”</a:t>
            </a:r>
          </a:p>
          <a:p>
            <a:pPr indent="127000" algn="ctr" fontAlgn="base">
              <a:lnSpc>
                <a:spcPct val="110000"/>
              </a:lnSpc>
              <a:spcBef>
                <a:spcPct val="0"/>
              </a:spcBef>
              <a:spcAft>
                <a:spcPct val="0"/>
              </a:spcAft>
            </a:pPr>
            <a:r>
              <a:rPr lang="zh-CN" altLang="zh-CN" sz="1600" i="1"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（照片来源：</a:t>
            </a:r>
            <a:r>
              <a:rPr lang="en-US" altLang="zh-CN" sz="1600" i="1" u="sng" kern="100" dirty="0">
                <a:solidFill>
                  <a:srgbClr val="0563C1"/>
                </a:solidFill>
                <a:latin typeface="Times New Roman" panose="02020603050405020304" pitchFamily="18" charset="0"/>
                <a:ea typeface="SimSun" panose="02010600030101010101" pitchFamily="2" charset="-122"/>
                <a:cs typeface="Times New Roman" panose="02020603050405020304" pitchFamily="18" charset="0"/>
                <a:hlinkClick r:id="rId6"/>
              </a:rPr>
              <a:t>https://www.ncei.noaa.gov/</a:t>
            </a:r>
            <a:r>
              <a:rPr lang="zh-CN" altLang="zh-CN" sz="1600" i="1"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zh-CN" altLang="zh-CN" sz="1600" i="1"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78052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04710" y="374701"/>
            <a:ext cx="797658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新增故事点</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——2013</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年雅安发生大地震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6" name="图片 15">
            <a:extLst>
              <a:ext uri="{FF2B5EF4-FFF2-40B4-BE49-F238E27FC236}">
                <a16:creationId xmlns:a16="http://schemas.microsoft.com/office/drawing/2014/main" id="{24A8C905-8FED-4D8A-B7EF-BECB2ADB7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098" y="1075698"/>
            <a:ext cx="7389648" cy="5088329"/>
          </a:xfrm>
          <a:prstGeom prst="rect">
            <a:avLst/>
          </a:prstGeom>
        </p:spPr>
      </p:pic>
      <p:sp>
        <p:nvSpPr>
          <p:cNvPr id="17" name="矩形 16">
            <a:extLst>
              <a:ext uri="{FF2B5EF4-FFF2-40B4-BE49-F238E27FC236}">
                <a16:creationId xmlns:a16="http://schemas.microsoft.com/office/drawing/2014/main" id="{FFBFAF49-1B09-416F-929D-ECFA2F0630CE}"/>
              </a:ext>
            </a:extLst>
          </p:cNvPr>
          <p:cNvSpPr/>
          <p:nvPr/>
        </p:nvSpPr>
        <p:spPr>
          <a:xfrm>
            <a:off x="3328210" y="6165050"/>
            <a:ext cx="4557658"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7- 26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2013</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年雅安发生大地震</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709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04710" y="374701"/>
            <a:ext cx="797658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zh-CN"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新增故事点——</a:t>
            </a: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雅安地震带来了巨大灾难 </a:t>
            </a: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5" name="图片 14">
            <a:extLst>
              <a:ext uri="{FF2B5EF4-FFF2-40B4-BE49-F238E27FC236}">
                <a16:creationId xmlns:a16="http://schemas.microsoft.com/office/drawing/2014/main" id="{913098ED-1CD6-48AD-953B-0DE78C92F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1736" y="1248343"/>
            <a:ext cx="6925614" cy="4757235"/>
          </a:xfrm>
          <a:prstGeom prst="rect">
            <a:avLst/>
          </a:prstGeom>
        </p:spPr>
      </p:pic>
      <p:sp>
        <p:nvSpPr>
          <p:cNvPr id="16" name="矩形 15">
            <a:extLst>
              <a:ext uri="{FF2B5EF4-FFF2-40B4-BE49-F238E27FC236}">
                <a16:creationId xmlns:a16="http://schemas.microsoft.com/office/drawing/2014/main" id="{65EAC353-2EAD-4F1F-A39D-F0F1C66F320F}"/>
              </a:ext>
            </a:extLst>
          </p:cNvPr>
          <p:cNvSpPr/>
          <p:nvPr/>
        </p:nvSpPr>
        <p:spPr>
          <a:xfrm>
            <a:off x="3527014" y="6083174"/>
            <a:ext cx="4916732"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7- 27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故事点“雅安地震带来了巨大灾难”</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20945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197622" y="566087"/>
            <a:ext cx="797658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新增故事点</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习近平总书记立即对抗震救灾工作做出重要指示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5" name="图片 14">
            <a:extLst>
              <a:ext uri="{FF2B5EF4-FFF2-40B4-BE49-F238E27FC236}">
                <a16:creationId xmlns:a16="http://schemas.microsoft.com/office/drawing/2014/main" id="{CC0B3399-6B8A-4D9B-B20E-45AD5D66A2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099" y="1653930"/>
            <a:ext cx="6451802" cy="4433220"/>
          </a:xfrm>
          <a:prstGeom prst="rect">
            <a:avLst/>
          </a:prstGeom>
        </p:spPr>
      </p:pic>
      <p:sp>
        <p:nvSpPr>
          <p:cNvPr id="16" name="矩形 15">
            <a:extLst>
              <a:ext uri="{FF2B5EF4-FFF2-40B4-BE49-F238E27FC236}">
                <a16:creationId xmlns:a16="http://schemas.microsoft.com/office/drawing/2014/main" id="{08CF1C7D-944C-4DA1-A673-FBFE7BB4C20C}"/>
              </a:ext>
            </a:extLst>
          </p:cNvPr>
          <p:cNvSpPr/>
          <p:nvPr/>
        </p:nvSpPr>
        <p:spPr>
          <a:xfrm>
            <a:off x="2455441" y="6172419"/>
            <a:ext cx="7210234" cy="382477"/>
          </a:xfrm>
          <a:prstGeom prst="rect">
            <a:avLst/>
          </a:prstGeom>
        </p:spPr>
        <p:txBody>
          <a:bodyPr wrap="squar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7- 28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a:t>
            </a:r>
            <a:r>
              <a:rPr lang="zh-CN" altLang="en-US"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习近平总书记</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立即对抗震救灾工作做出重要指示”</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8718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50" y="-7620"/>
            <a:ext cx="2817480"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7.1 Tableau</a:t>
            </a:r>
            <a:r>
              <a:rPr lang="zh-CN" altLang="en-US" sz="1400" dirty="0">
                <a:solidFill>
                  <a:schemeClr val="bg1"/>
                </a:solidFill>
                <a:latin typeface="宋体" panose="02010600030101010101" pitchFamily="2" charset="-122"/>
                <a:ea typeface="宋体" panose="02010600030101010101" pitchFamily="2" charset="-122"/>
                <a:sym typeface="+mn-ea"/>
              </a:rPr>
              <a:t>数据故事化流程 </a:t>
            </a:r>
          </a:p>
        </p:txBody>
      </p:sp>
      <p:sp>
        <p:nvSpPr>
          <p:cNvPr id="18" name="标题 1">
            <a:extLst>
              <a:ext uri="{FF2B5EF4-FFF2-40B4-BE49-F238E27FC236}">
                <a16:creationId xmlns:a16="http://schemas.microsoft.com/office/drawing/2014/main" id="{3202906B-D01F-4161-8DE0-26E435976F0C}"/>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mn-ea"/>
                <a:ea typeface="+mn-ea"/>
                <a:cs typeface="Times New Roman" panose="02020603050405020304" pitchFamily="18" charset="0"/>
              </a:rPr>
              <a:t>Tableau</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数据故事化流程 </a:t>
            </a:r>
          </a:p>
        </p:txBody>
      </p:sp>
      <p:pic>
        <p:nvPicPr>
          <p:cNvPr id="19" name="pic">
            <a:extLst>
              <a:ext uri="{FF2B5EF4-FFF2-40B4-BE49-F238E27FC236}">
                <a16:creationId xmlns:a16="http://schemas.microsoft.com/office/drawing/2014/main" id="{0B9542AF-6738-4F6B-87F4-7A6A55A998E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765856" y="1461092"/>
            <a:ext cx="4696980" cy="4608000"/>
          </a:xfrm>
          <a:prstGeom prst="rect">
            <a:avLst/>
          </a:prstGeom>
        </p:spPr>
      </p:pic>
      <p:sp>
        <p:nvSpPr>
          <p:cNvPr id="22" name="矩形 21">
            <a:extLst>
              <a:ext uri="{FF2B5EF4-FFF2-40B4-BE49-F238E27FC236}">
                <a16:creationId xmlns:a16="http://schemas.microsoft.com/office/drawing/2014/main" id="{3968E966-2BC0-4538-AA05-0B41DBDC1D93}"/>
              </a:ext>
            </a:extLst>
          </p:cNvPr>
          <p:cNvSpPr/>
          <p:nvPr/>
        </p:nvSpPr>
        <p:spPr>
          <a:xfrm>
            <a:off x="4286762" y="6147548"/>
            <a:ext cx="3655167" cy="377796"/>
          </a:xfrm>
          <a:prstGeom prst="rect">
            <a:avLst/>
          </a:prstGeom>
        </p:spPr>
        <p:txBody>
          <a:bodyPr wrap="none">
            <a:spAutoFit/>
          </a:bodyPr>
          <a:lstStyle/>
          <a:p>
            <a:pPr indent="127000" algn="ctr" fontAlgn="base">
              <a:lnSpc>
                <a:spcPct val="110000"/>
              </a:lnSpc>
              <a:spcBef>
                <a:spcPct val="0"/>
              </a:spcBef>
              <a:spcAft>
                <a:spcPct val="0"/>
              </a:spcAft>
            </a:pP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cs typeface="Times New Roman" panose="02020603050405020304" pitchFamily="18" charset="0"/>
              </a:rPr>
              <a:t>7- 1 Tableau</a:t>
            </a:r>
            <a:r>
              <a:rPr lang="zh-CN" altLang="zh-CN" kern="100" dirty="0">
                <a:solidFill>
                  <a:prstClr val="black"/>
                </a:solidFill>
                <a:latin typeface="Times New Roman" panose="02020603050405020304" pitchFamily="18" charset="0"/>
                <a:ea typeface="宋体" pitchFamily="2" charset="-122"/>
                <a:cs typeface="Times New Roman" panose="02020603050405020304" pitchFamily="18" charset="0"/>
              </a:rPr>
              <a:t>数据故事化的流程</a:t>
            </a:r>
            <a:endParaRPr lang="zh-CN" altLang="zh-CN" kern="1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115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04710" y="374701"/>
            <a:ext cx="797658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新增故事点</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武警部队紧急开展救援工作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5" name="图片 14">
            <a:extLst>
              <a:ext uri="{FF2B5EF4-FFF2-40B4-BE49-F238E27FC236}">
                <a16:creationId xmlns:a16="http://schemas.microsoft.com/office/drawing/2014/main" id="{2838E90F-4972-4E48-A3C2-5260AE4E45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0330" y="1289790"/>
            <a:ext cx="6671339" cy="4586889"/>
          </a:xfrm>
          <a:prstGeom prst="rect">
            <a:avLst/>
          </a:prstGeom>
        </p:spPr>
      </p:pic>
      <p:sp>
        <p:nvSpPr>
          <p:cNvPr id="16" name="矩形 15">
            <a:extLst>
              <a:ext uri="{FF2B5EF4-FFF2-40B4-BE49-F238E27FC236}">
                <a16:creationId xmlns:a16="http://schemas.microsoft.com/office/drawing/2014/main" id="{6FD0A980-5A29-405C-9535-B4645A9317D3}"/>
              </a:ext>
            </a:extLst>
          </p:cNvPr>
          <p:cNvSpPr/>
          <p:nvPr/>
        </p:nvSpPr>
        <p:spPr>
          <a:xfrm>
            <a:off x="3522218" y="6015863"/>
            <a:ext cx="5147564"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宋体"/>
                <a:cs typeface="Times New Roman" panose="02020603050405020304" pitchFamily="18" charset="0"/>
              </a:rPr>
              <a:t>图</a:t>
            </a:r>
            <a:r>
              <a:rPr lang="en-US" altLang="zh-CN" kern="100" dirty="0">
                <a:solidFill>
                  <a:prstClr val="black"/>
                </a:solidFill>
                <a:latin typeface="Times New Roman" panose="02020603050405020304" pitchFamily="18" charset="0"/>
                <a:ea typeface="宋体"/>
                <a:cs typeface="Times New Roman" panose="02020603050405020304" pitchFamily="18" charset="0"/>
              </a:rPr>
              <a:t>7- 29 </a:t>
            </a:r>
            <a:r>
              <a:rPr lang="zh-CN" altLang="zh-CN" kern="100" dirty="0">
                <a:solidFill>
                  <a:srgbClr val="000000"/>
                </a:solidFill>
                <a:latin typeface="Times New Roman" panose="02020603050405020304" pitchFamily="18" charset="0"/>
                <a:ea typeface="宋体"/>
                <a:cs typeface="Times New Roman" panose="02020603050405020304" pitchFamily="18" charset="0"/>
              </a:rPr>
              <a:t>故事点“武警部队紧急开展救援工作”</a:t>
            </a:r>
            <a:endParaRPr lang="zh-CN" altLang="zh-CN" kern="100" dirty="0">
              <a:solidFill>
                <a:prstClr val="black"/>
              </a:solidFill>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594426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1" name="标题 1">
            <a:extLst>
              <a:ext uri="{FF2B5EF4-FFF2-40B4-BE49-F238E27FC236}">
                <a16:creationId xmlns:a16="http://schemas.microsoft.com/office/drawing/2014/main" id="{25A6D7D0-75C0-43F8-B37E-BEEB071074DD}"/>
              </a:ext>
            </a:extLst>
          </p:cNvPr>
          <p:cNvSpPr txBox="1">
            <a:spLocks/>
          </p:cNvSpPr>
          <p:nvPr/>
        </p:nvSpPr>
        <p:spPr bwMode="auto">
          <a:xfrm>
            <a:off x="2204710" y="374701"/>
            <a:ext cx="797658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新增故事点</a:t>
            </a:r>
            <a:r>
              <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cs typeface="Times New Roman" panose="02020603050405020304" pitchFamily="18" charset="0"/>
              </a:rPr>
              <a:t>习近平总书记再次对抗震救灾工作做出重要指示 </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pic>
        <p:nvPicPr>
          <p:cNvPr id="15" name="图片 14">
            <a:extLst>
              <a:ext uri="{FF2B5EF4-FFF2-40B4-BE49-F238E27FC236}">
                <a16:creationId xmlns:a16="http://schemas.microsoft.com/office/drawing/2014/main" id="{73D6CF2F-3701-48B1-BA55-DF7A8DBFBD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2118" y="1330302"/>
            <a:ext cx="6654532" cy="4585357"/>
          </a:xfrm>
          <a:prstGeom prst="rect">
            <a:avLst/>
          </a:prstGeom>
        </p:spPr>
      </p:pic>
      <p:sp>
        <p:nvSpPr>
          <p:cNvPr id="16" name="矩形 15">
            <a:extLst>
              <a:ext uri="{FF2B5EF4-FFF2-40B4-BE49-F238E27FC236}">
                <a16:creationId xmlns:a16="http://schemas.microsoft.com/office/drawing/2014/main" id="{9DA63AF1-5613-468C-815F-EBB353C21A29}"/>
              </a:ext>
            </a:extLst>
          </p:cNvPr>
          <p:cNvSpPr/>
          <p:nvPr/>
        </p:nvSpPr>
        <p:spPr>
          <a:xfrm>
            <a:off x="2604070" y="5941524"/>
            <a:ext cx="7177864" cy="382541"/>
          </a:xfrm>
          <a:prstGeom prst="rect">
            <a:avLst/>
          </a:prstGeom>
        </p:spPr>
        <p:txBody>
          <a:bodyPr wrap="squar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7- 30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a:t>
            </a:r>
            <a:r>
              <a:rPr lang="zh-CN" altLang="en-US"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习近平总书记</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再次对抗震救灾工作做出重要指示”</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51440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20" name="标题 1">
            <a:extLst>
              <a:ext uri="{FF2B5EF4-FFF2-40B4-BE49-F238E27FC236}">
                <a16:creationId xmlns:a16="http://schemas.microsoft.com/office/drawing/2014/main" id="{B1940FA6-68B7-4B31-8C01-91F668D9E731}"/>
              </a:ext>
            </a:extLst>
          </p:cNvPr>
          <p:cNvSpPr txBox="1">
            <a:spLocks/>
          </p:cNvSpPr>
          <p:nvPr/>
        </p:nvSpPr>
        <p:spPr bwMode="auto">
          <a:xfrm>
            <a:off x="1672653" y="216060"/>
            <a:ext cx="8121093" cy="9616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zh-CN"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新增故事点——</a:t>
            </a: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习近平总书记</a:t>
            </a:r>
            <a:r>
              <a:rPr lang="zh-CN" altLang="zh-CN"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进行灾区考察 </a:t>
            </a:r>
            <a:endPar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1" name="矩形 20">
            <a:extLst>
              <a:ext uri="{FF2B5EF4-FFF2-40B4-BE49-F238E27FC236}">
                <a16:creationId xmlns:a16="http://schemas.microsoft.com/office/drawing/2014/main" id="{EE734831-8688-404C-9934-5928BB1BF326}"/>
              </a:ext>
            </a:extLst>
          </p:cNvPr>
          <p:cNvSpPr/>
          <p:nvPr/>
        </p:nvSpPr>
        <p:spPr>
          <a:xfrm>
            <a:off x="3493366" y="5802920"/>
            <a:ext cx="5205271"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7- 31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a:t>
            </a:r>
            <a:r>
              <a:rPr lang="zh-CN" altLang="en-US"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习近平总书记</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进行灾区考察” </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2" name="图片 21" descr="图形用户界面, 应用程序, Word&#10;&#10;描述已自动生成">
            <a:extLst>
              <a:ext uri="{FF2B5EF4-FFF2-40B4-BE49-F238E27FC236}">
                <a16:creationId xmlns:a16="http://schemas.microsoft.com/office/drawing/2014/main" id="{BACA79E7-F8F3-4482-9789-C981EDB640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1905" y="1177712"/>
            <a:ext cx="6789043" cy="4509914"/>
          </a:xfrm>
          <a:prstGeom prst="rect">
            <a:avLst/>
          </a:prstGeom>
        </p:spPr>
      </p:pic>
    </p:spTree>
    <p:extLst>
      <p:ext uri="{BB962C8B-B14F-4D97-AF65-F5344CB8AC3E}">
        <p14:creationId xmlns:p14="http://schemas.microsoft.com/office/powerpoint/2010/main" val="491391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20" name="标题 1">
            <a:extLst>
              <a:ext uri="{FF2B5EF4-FFF2-40B4-BE49-F238E27FC236}">
                <a16:creationId xmlns:a16="http://schemas.microsoft.com/office/drawing/2014/main" id="{B1940FA6-68B7-4B31-8C01-91F668D9E731}"/>
              </a:ext>
            </a:extLst>
          </p:cNvPr>
          <p:cNvSpPr txBox="1">
            <a:spLocks/>
          </p:cNvSpPr>
          <p:nvPr/>
        </p:nvSpPr>
        <p:spPr bwMode="auto">
          <a:xfrm>
            <a:off x="1750625" y="434975"/>
            <a:ext cx="8121093" cy="9616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新增故事点</a:t>
            </a:r>
            <a:r>
              <a:rPr lang="en-US" altLang="zh-CN"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a:t>
            </a: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雅安大地震体现了中国的抗震救灾精神 </a:t>
            </a:r>
          </a:p>
        </p:txBody>
      </p:sp>
      <p:pic>
        <p:nvPicPr>
          <p:cNvPr id="16" name="图片 15">
            <a:extLst>
              <a:ext uri="{FF2B5EF4-FFF2-40B4-BE49-F238E27FC236}">
                <a16:creationId xmlns:a16="http://schemas.microsoft.com/office/drawing/2014/main" id="{10701B54-9999-42BD-8ADB-3F0C2526DE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688" y="1458680"/>
            <a:ext cx="6425981" cy="4416032"/>
          </a:xfrm>
          <a:prstGeom prst="rect">
            <a:avLst/>
          </a:prstGeom>
        </p:spPr>
      </p:pic>
      <p:sp>
        <p:nvSpPr>
          <p:cNvPr id="17" name="矩形 16">
            <a:extLst>
              <a:ext uri="{FF2B5EF4-FFF2-40B4-BE49-F238E27FC236}">
                <a16:creationId xmlns:a16="http://schemas.microsoft.com/office/drawing/2014/main" id="{B4FF6493-0D55-419D-BDF5-1CA69AA5B518}"/>
              </a:ext>
            </a:extLst>
          </p:cNvPr>
          <p:cNvSpPr/>
          <p:nvPr/>
        </p:nvSpPr>
        <p:spPr>
          <a:xfrm>
            <a:off x="2772802" y="5911653"/>
            <a:ext cx="6090129" cy="369332"/>
          </a:xfrm>
          <a:prstGeom prst="rect">
            <a:avLst/>
          </a:prstGeom>
        </p:spPr>
        <p:txBody>
          <a:bodyPr wrap="none">
            <a:spAutoFit/>
          </a:bodyPr>
          <a:lstStyle/>
          <a:p>
            <a:pPr fontAlgn="base">
              <a:spcBef>
                <a:spcPct val="0"/>
              </a:spcBef>
              <a:spcAft>
                <a:spcPct val="0"/>
              </a:spcAft>
            </a:pP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图</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7- 32 </a:t>
            </a:r>
            <a:r>
              <a:rPr lang="zh-CN" altLang="zh-CN" dirty="0">
                <a:solidFill>
                  <a:srgbClr val="000000"/>
                </a:solidFill>
                <a:latin typeface="Times New Roman" panose="02020603050405020304" pitchFamily="18" charset="0"/>
                <a:ea typeface="宋体" pitchFamily="2" charset="-122"/>
                <a:cs typeface="Times New Roman" panose="02020603050405020304" pitchFamily="18" charset="0"/>
              </a:rPr>
              <a:t>故事点“雅安大地震体现了中国的抗震救灾精神”</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 </a:t>
            </a:r>
            <a:endParaRPr lang="zh-CN" altLang="en-US" dirty="0">
              <a:solidFill>
                <a:prstClr val="black"/>
              </a:solidFill>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273397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20" name="标题 1">
            <a:extLst>
              <a:ext uri="{FF2B5EF4-FFF2-40B4-BE49-F238E27FC236}">
                <a16:creationId xmlns:a16="http://schemas.microsoft.com/office/drawing/2014/main" id="{B1940FA6-68B7-4B31-8C01-91F668D9E731}"/>
              </a:ext>
            </a:extLst>
          </p:cNvPr>
          <p:cNvSpPr txBox="1">
            <a:spLocks/>
          </p:cNvSpPr>
          <p:nvPr/>
        </p:nvSpPr>
        <p:spPr bwMode="auto">
          <a:xfrm>
            <a:off x="1672653" y="216060"/>
            <a:ext cx="8121093" cy="9616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新增故事点</a:t>
            </a:r>
            <a:r>
              <a:rPr lang="en-US" altLang="zh-CN"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a:t>
            </a: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中国共产党人的精神谱系 </a:t>
            </a:r>
          </a:p>
        </p:txBody>
      </p:sp>
      <p:pic>
        <p:nvPicPr>
          <p:cNvPr id="15" name="图片 14">
            <a:extLst>
              <a:ext uri="{FF2B5EF4-FFF2-40B4-BE49-F238E27FC236}">
                <a16:creationId xmlns:a16="http://schemas.microsoft.com/office/drawing/2014/main" id="{9738B735-7974-4FCF-8DF3-75245F861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1357" y="1039635"/>
            <a:ext cx="6947200" cy="4778730"/>
          </a:xfrm>
          <a:prstGeom prst="rect">
            <a:avLst/>
          </a:prstGeom>
        </p:spPr>
      </p:pic>
      <p:sp>
        <p:nvSpPr>
          <p:cNvPr id="16" name="矩形 15">
            <a:extLst>
              <a:ext uri="{FF2B5EF4-FFF2-40B4-BE49-F238E27FC236}">
                <a16:creationId xmlns:a16="http://schemas.microsoft.com/office/drawing/2014/main" id="{00CE5198-0B73-4D8A-84AB-F54F8A45D10E}"/>
              </a:ext>
            </a:extLst>
          </p:cNvPr>
          <p:cNvSpPr/>
          <p:nvPr/>
        </p:nvSpPr>
        <p:spPr>
          <a:xfrm>
            <a:off x="3664874" y="5997139"/>
            <a:ext cx="4778872" cy="369332"/>
          </a:xfrm>
          <a:prstGeom prst="rect">
            <a:avLst/>
          </a:prstGeom>
        </p:spPr>
        <p:txBody>
          <a:bodyPr wrap="none">
            <a:spAutoFit/>
          </a:bodyPr>
          <a:lstStyle/>
          <a:p>
            <a:pPr fontAlgn="base">
              <a:spcBef>
                <a:spcPct val="0"/>
              </a:spcBef>
              <a:spcAft>
                <a:spcPct val="0"/>
              </a:spcAft>
            </a:pP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图</a:t>
            </a:r>
            <a:r>
              <a:rPr lang="en-US" altLang="zh-CN" dirty="0">
                <a:solidFill>
                  <a:prstClr val="black"/>
                </a:solidFill>
                <a:latin typeface="Times New Roman" panose="02020603050405020304" pitchFamily="18" charset="0"/>
                <a:ea typeface="宋体" pitchFamily="2" charset="-122"/>
                <a:cs typeface="Times New Roman" panose="02020603050405020304" pitchFamily="18" charset="0"/>
              </a:rPr>
              <a:t>7- 33 </a:t>
            </a:r>
            <a:r>
              <a:rPr lang="zh-CN" altLang="zh-CN" dirty="0">
                <a:solidFill>
                  <a:srgbClr val="000000"/>
                </a:solidFill>
                <a:latin typeface="Times New Roman" panose="02020603050405020304" pitchFamily="18" charset="0"/>
                <a:ea typeface="宋体" pitchFamily="2" charset="-122"/>
                <a:cs typeface="Times New Roman" panose="02020603050405020304" pitchFamily="18" charset="0"/>
              </a:rPr>
              <a:t>故事点“中国共产党人的精神谱系”</a:t>
            </a:r>
            <a:r>
              <a:rPr lang="zh-CN" altLang="zh-CN" dirty="0">
                <a:solidFill>
                  <a:prstClr val="black"/>
                </a:solidFill>
                <a:latin typeface="Times New Roman" panose="02020603050405020304" pitchFamily="18" charset="0"/>
                <a:ea typeface="宋体" pitchFamily="2" charset="-122"/>
                <a:cs typeface="Times New Roman" panose="02020603050405020304" pitchFamily="18" charset="0"/>
              </a:rPr>
              <a:t> </a:t>
            </a:r>
            <a:endParaRPr lang="zh-CN" altLang="en-US" dirty="0">
              <a:solidFill>
                <a:prstClr val="black"/>
              </a:solidFill>
              <a:latin typeface="Times New Roman" panose="02020603050405020304" pitchFamily="18" charset="0"/>
              <a:ea typeface="宋体" pitchFamily="2" charset="-122"/>
              <a:cs typeface="Times New Roman" panose="02020603050405020304" pitchFamily="18" charset="0"/>
            </a:endParaRPr>
          </a:p>
        </p:txBody>
      </p:sp>
    </p:spTree>
    <p:extLst>
      <p:ext uri="{BB962C8B-B14F-4D97-AF65-F5344CB8AC3E}">
        <p14:creationId xmlns:p14="http://schemas.microsoft.com/office/powerpoint/2010/main" val="4186490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20" name="标题 1">
            <a:extLst>
              <a:ext uri="{FF2B5EF4-FFF2-40B4-BE49-F238E27FC236}">
                <a16:creationId xmlns:a16="http://schemas.microsoft.com/office/drawing/2014/main" id="{B1940FA6-68B7-4B31-8C01-91F668D9E731}"/>
              </a:ext>
            </a:extLst>
          </p:cNvPr>
          <p:cNvSpPr txBox="1">
            <a:spLocks/>
          </p:cNvSpPr>
          <p:nvPr/>
        </p:nvSpPr>
        <p:spPr bwMode="auto">
          <a:xfrm>
            <a:off x="1460002" y="350815"/>
            <a:ext cx="9087496" cy="9616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新增故事点</a:t>
            </a:r>
            <a:r>
              <a:rPr lang="en-US" altLang="zh-CN"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a:t>
            </a: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每年地震的发生次数呈增长趋势 </a:t>
            </a:r>
          </a:p>
        </p:txBody>
      </p:sp>
      <p:pic>
        <p:nvPicPr>
          <p:cNvPr id="15" name="图片 14">
            <a:extLst>
              <a:ext uri="{FF2B5EF4-FFF2-40B4-BE49-F238E27FC236}">
                <a16:creationId xmlns:a16="http://schemas.microsoft.com/office/drawing/2014/main" id="{08F2C3A8-30FF-4ABA-8857-774C06A44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994" y="1100793"/>
            <a:ext cx="7435657" cy="5004350"/>
          </a:xfrm>
          <a:prstGeom prst="rect">
            <a:avLst/>
          </a:prstGeom>
        </p:spPr>
      </p:pic>
      <p:sp>
        <p:nvSpPr>
          <p:cNvPr id="16" name="矩形 15">
            <a:extLst>
              <a:ext uri="{FF2B5EF4-FFF2-40B4-BE49-F238E27FC236}">
                <a16:creationId xmlns:a16="http://schemas.microsoft.com/office/drawing/2014/main" id="{E1E70F18-D7C9-4211-9EBB-59846108405C}"/>
              </a:ext>
            </a:extLst>
          </p:cNvPr>
          <p:cNvSpPr/>
          <p:nvPr/>
        </p:nvSpPr>
        <p:spPr>
          <a:xfrm>
            <a:off x="3126534" y="6128520"/>
            <a:ext cx="5609229"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7- 34</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故事点——每年地震的发生次数呈增长趋势</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08727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20" name="标题 1">
            <a:extLst>
              <a:ext uri="{FF2B5EF4-FFF2-40B4-BE49-F238E27FC236}">
                <a16:creationId xmlns:a16="http://schemas.microsoft.com/office/drawing/2014/main" id="{B1940FA6-68B7-4B31-8C01-91F668D9E731}"/>
              </a:ext>
            </a:extLst>
          </p:cNvPr>
          <p:cNvSpPr txBox="1">
            <a:spLocks/>
          </p:cNvSpPr>
          <p:nvPr/>
        </p:nvSpPr>
        <p:spPr bwMode="auto">
          <a:xfrm>
            <a:off x="1672653" y="216060"/>
            <a:ext cx="8121093" cy="9616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新增故事点</a:t>
            </a:r>
            <a:r>
              <a:rPr lang="en-US" altLang="zh-CN"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a:t>
            </a: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亚太地区的趋势尤其明显 </a:t>
            </a:r>
          </a:p>
        </p:txBody>
      </p:sp>
      <p:pic>
        <p:nvPicPr>
          <p:cNvPr id="15" name="图片 14">
            <a:extLst>
              <a:ext uri="{FF2B5EF4-FFF2-40B4-BE49-F238E27FC236}">
                <a16:creationId xmlns:a16="http://schemas.microsoft.com/office/drawing/2014/main" id="{5D67F808-8AD5-404D-A132-9F4921B25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966" y="1072829"/>
            <a:ext cx="7043006" cy="4712376"/>
          </a:xfrm>
          <a:prstGeom prst="rect">
            <a:avLst/>
          </a:prstGeom>
        </p:spPr>
      </p:pic>
      <p:sp>
        <p:nvSpPr>
          <p:cNvPr id="16" name="矩形 15">
            <a:extLst>
              <a:ext uri="{FF2B5EF4-FFF2-40B4-BE49-F238E27FC236}">
                <a16:creationId xmlns:a16="http://schemas.microsoft.com/office/drawing/2014/main" id="{1EFD55CA-59D5-45C7-B433-286E2DA01341}"/>
              </a:ext>
            </a:extLst>
          </p:cNvPr>
          <p:cNvSpPr/>
          <p:nvPr/>
        </p:nvSpPr>
        <p:spPr>
          <a:xfrm>
            <a:off x="3397928" y="5968508"/>
            <a:ext cx="4916732"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7- 35</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故事点——亚太地区的趋势尤其明显</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15307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9" name="文本框 18">
            <a:extLst>
              <a:ext uri="{FF2B5EF4-FFF2-40B4-BE49-F238E27FC236}">
                <a16:creationId xmlns:a16="http://schemas.microsoft.com/office/drawing/2014/main" id="{2C6673AE-CE5F-4948-8282-1AE904ACFDE5}"/>
              </a:ext>
            </a:extLst>
          </p:cNvPr>
          <p:cNvSpPr txBox="1"/>
          <p:nvPr/>
        </p:nvSpPr>
        <p:spPr>
          <a:xfrm>
            <a:off x="5454649" y="-7620"/>
            <a:ext cx="286001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7.4 </a:t>
            </a:r>
            <a:r>
              <a:rPr lang="zh-CN" altLang="en-US" sz="1400" dirty="0">
                <a:solidFill>
                  <a:schemeClr val="bg1"/>
                </a:solidFill>
                <a:latin typeface="宋体" panose="02010600030101010101" pitchFamily="2" charset="-122"/>
                <a:ea typeface="宋体" panose="02010600030101010101" pitchFamily="2" charset="-122"/>
                <a:sym typeface="+mn-ea"/>
              </a:rPr>
              <a:t>数据故事的生成</a:t>
            </a:r>
          </a:p>
        </p:txBody>
      </p:sp>
      <p:sp>
        <p:nvSpPr>
          <p:cNvPr id="20" name="标题 1">
            <a:extLst>
              <a:ext uri="{FF2B5EF4-FFF2-40B4-BE49-F238E27FC236}">
                <a16:creationId xmlns:a16="http://schemas.microsoft.com/office/drawing/2014/main" id="{B1940FA6-68B7-4B31-8C01-91F668D9E731}"/>
              </a:ext>
            </a:extLst>
          </p:cNvPr>
          <p:cNvSpPr txBox="1">
            <a:spLocks/>
          </p:cNvSpPr>
          <p:nvPr/>
        </p:nvSpPr>
        <p:spPr bwMode="auto">
          <a:xfrm>
            <a:off x="1672653" y="216060"/>
            <a:ext cx="8121093" cy="9616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新增故事点</a:t>
            </a:r>
            <a:r>
              <a:rPr lang="en-US" altLang="zh-CN"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a:t>
            </a: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大地震的增长趋势不明显 </a:t>
            </a:r>
          </a:p>
        </p:txBody>
      </p:sp>
      <p:pic>
        <p:nvPicPr>
          <p:cNvPr id="17" name="图片 16">
            <a:extLst>
              <a:ext uri="{FF2B5EF4-FFF2-40B4-BE49-F238E27FC236}">
                <a16:creationId xmlns:a16="http://schemas.microsoft.com/office/drawing/2014/main" id="{0ACEA8FF-BEDC-4171-91FC-CBA90EC9CD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8255" y="1229441"/>
            <a:ext cx="6666398" cy="4583023"/>
          </a:xfrm>
          <a:prstGeom prst="rect">
            <a:avLst/>
          </a:prstGeom>
        </p:spPr>
      </p:pic>
      <p:sp>
        <p:nvSpPr>
          <p:cNvPr id="18" name="矩形 17">
            <a:extLst>
              <a:ext uri="{FF2B5EF4-FFF2-40B4-BE49-F238E27FC236}">
                <a16:creationId xmlns:a16="http://schemas.microsoft.com/office/drawing/2014/main" id="{0430C272-8B38-476A-A3EB-4AC0D22E4E9F}"/>
              </a:ext>
            </a:extLst>
          </p:cNvPr>
          <p:cNvSpPr/>
          <p:nvPr/>
        </p:nvSpPr>
        <p:spPr>
          <a:xfrm>
            <a:off x="3736498" y="6059223"/>
            <a:ext cx="3993401"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7- 36</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但大地震的增长趋势不明显</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74564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48</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513315" y="2479812"/>
            <a:ext cx="6879857"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7.5 </a:t>
            </a:r>
            <a:r>
              <a:rPr lang="zh-CN" altLang="en-US" sz="4800" kern="0" dirty="0">
                <a:ln/>
                <a:solidFill>
                  <a:srgbClr val="44546A"/>
                </a:solidFill>
                <a:effectLst>
                  <a:reflection blurRad="6350" stA="53000" endA="300" endPos="35500" dir="5400000" sy="-90000" algn="bl" rotWithShape="0"/>
                </a:effectLst>
              </a:rPr>
              <a:t>发布数据故事的生成</a:t>
            </a:r>
          </a:p>
        </p:txBody>
      </p:sp>
      <p:sp>
        <p:nvSpPr>
          <p:cNvPr id="8" name="副标题 6">
            <a:extLst>
              <a:ext uri="{FF2B5EF4-FFF2-40B4-BE49-F238E27FC236}">
                <a16:creationId xmlns:a16="http://schemas.microsoft.com/office/drawing/2014/main" id="{81F75926-3D94-4AF3-A58B-92A56689555C}"/>
              </a:ext>
            </a:extLst>
          </p:cNvPr>
          <p:cNvSpPr txBox="1">
            <a:spLocks/>
          </p:cNvSpPr>
          <p:nvPr/>
        </p:nvSpPr>
        <p:spPr bwMode="auto">
          <a:xfrm>
            <a:off x="3935760" y="4077072"/>
            <a:ext cx="432048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▲7.4</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 数据故事的生成</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endParaRPr kumimoji="0" lang="en-US" altLang="zh-CN" sz="2000" b="0" i="0" u="none" strike="noStrike" kern="0" cap="none" spc="0" normalizeH="0" baseline="0" noProof="0" dirty="0">
              <a:ln>
                <a:noFill/>
              </a:ln>
              <a:solidFill>
                <a:sysClr val="window" lastClr="FFFFFF">
                  <a:lumMod val="50000"/>
                </a:sysClr>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54029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20" name="标题 1">
            <a:extLst>
              <a:ext uri="{FF2B5EF4-FFF2-40B4-BE49-F238E27FC236}">
                <a16:creationId xmlns:a16="http://schemas.microsoft.com/office/drawing/2014/main" id="{B1940FA6-68B7-4B31-8C01-91F668D9E731}"/>
              </a:ext>
            </a:extLst>
          </p:cNvPr>
          <p:cNvSpPr txBox="1">
            <a:spLocks/>
          </p:cNvSpPr>
          <p:nvPr/>
        </p:nvSpPr>
        <p:spPr bwMode="auto">
          <a:xfrm>
            <a:off x="1672653" y="216060"/>
            <a:ext cx="8121093" cy="9616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发布数据故事</a:t>
            </a:r>
          </a:p>
        </p:txBody>
      </p:sp>
      <p:sp>
        <p:nvSpPr>
          <p:cNvPr id="15" name="文本框 14">
            <a:extLst>
              <a:ext uri="{FF2B5EF4-FFF2-40B4-BE49-F238E27FC236}">
                <a16:creationId xmlns:a16="http://schemas.microsoft.com/office/drawing/2014/main" id="{2B9A9418-3FC4-4D71-9EE5-F70710F396C3}"/>
              </a:ext>
            </a:extLst>
          </p:cNvPr>
          <p:cNvSpPr txBox="1"/>
          <p:nvPr/>
        </p:nvSpPr>
        <p:spPr>
          <a:xfrm>
            <a:off x="5454648" y="-7620"/>
            <a:ext cx="395162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7.5 </a:t>
            </a:r>
            <a:r>
              <a:rPr lang="zh-CN" altLang="en-US" sz="1400" dirty="0">
                <a:solidFill>
                  <a:schemeClr val="bg1"/>
                </a:solidFill>
                <a:latin typeface="宋体" panose="02010600030101010101" pitchFamily="2" charset="-122"/>
                <a:ea typeface="宋体" panose="02010600030101010101" pitchFamily="2" charset="-122"/>
                <a:sym typeface="+mn-ea"/>
              </a:rPr>
              <a:t>发布数据故事的生成</a:t>
            </a:r>
          </a:p>
        </p:txBody>
      </p:sp>
      <p:pic>
        <p:nvPicPr>
          <p:cNvPr id="18" name="图片 17">
            <a:extLst>
              <a:ext uri="{FF2B5EF4-FFF2-40B4-BE49-F238E27FC236}">
                <a16:creationId xmlns:a16="http://schemas.microsoft.com/office/drawing/2014/main" id="{3C1353CD-7B99-45BD-90C1-C63A908FAF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3915" y="1098715"/>
            <a:ext cx="7055907" cy="4903798"/>
          </a:xfrm>
          <a:prstGeom prst="rect">
            <a:avLst/>
          </a:prstGeom>
        </p:spPr>
      </p:pic>
      <p:sp>
        <p:nvSpPr>
          <p:cNvPr id="21" name="矩形 20">
            <a:extLst>
              <a:ext uri="{FF2B5EF4-FFF2-40B4-BE49-F238E27FC236}">
                <a16:creationId xmlns:a16="http://schemas.microsoft.com/office/drawing/2014/main" id="{8160A1E6-8762-467D-9090-92971CBEBB02}"/>
              </a:ext>
            </a:extLst>
          </p:cNvPr>
          <p:cNvSpPr/>
          <p:nvPr/>
        </p:nvSpPr>
        <p:spPr>
          <a:xfrm>
            <a:off x="4083783" y="6055776"/>
            <a:ext cx="4024435" cy="382541"/>
          </a:xfrm>
          <a:prstGeom prst="rect">
            <a:avLst/>
          </a:prstGeom>
        </p:spPr>
        <p:txBody>
          <a:bodyPr wrap="none">
            <a:spAutoFit/>
          </a:bodyPr>
          <a:lstStyle/>
          <a:p>
            <a:pPr indent="266700" algn="ctr" fontAlgn="base">
              <a:lnSpc>
                <a:spcPct val="115000"/>
              </a:lnSpc>
              <a:spcBef>
                <a:spcPct val="0"/>
              </a:spcBef>
              <a:spcAft>
                <a:spcPct val="0"/>
              </a:spcAft>
            </a:pPr>
            <a:r>
              <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7- 37</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Tableau</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数据故事的演示功能</a:t>
            </a:r>
            <a:endParaRPr lang="zh-CN"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8146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2" name="文本框 11">
            <a:extLst>
              <a:ext uri="{FF2B5EF4-FFF2-40B4-BE49-F238E27FC236}">
                <a16:creationId xmlns:a16="http://schemas.microsoft.com/office/drawing/2014/main" id="{8E0E52F1-2512-4364-8FE5-2DC302331050}"/>
              </a:ext>
            </a:extLst>
          </p:cNvPr>
          <p:cNvSpPr txBox="1"/>
          <p:nvPr/>
        </p:nvSpPr>
        <p:spPr>
          <a:xfrm>
            <a:off x="5454650" y="-7620"/>
            <a:ext cx="2817480"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7.1 Tableau</a:t>
            </a:r>
            <a:r>
              <a:rPr lang="zh-CN" altLang="en-US" sz="1400" dirty="0">
                <a:solidFill>
                  <a:schemeClr val="bg1"/>
                </a:solidFill>
                <a:latin typeface="宋体" panose="02010600030101010101" pitchFamily="2" charset="-122"/>
                <a:ea typeface="宋体" panose="02010600030101010101" pitchFamily="2" charset="-122"/>
                <a:sym typeface="+mn-ea"/>
              </a:rPr>
              <a:t>数据故事化流程 </a:t>
            </a:r>
          </a:p>
        </p:txBody>
      </p:sp>
      <p:sp>
        <p:nvSpPr>
          <p:cNvPr id="15" name="标题 1">
            <a:extLst>
              <a:ext uri="{FF2B5EF4-FFF2-40B4-BE49-F238E27FC236}">
                <a16:creationId xmlns:a16="http://schemas.microsoft.com/office/drawing/2014/main" id="{271901BB-06CF-4A0E-84B3-8432D350D036}"/>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mn-ea"/>
                <a:ea typeface="+mn-ea"/>
                <a:cs typeface="Times New Roman" panose="02020603050405020304" pitchFamily="18" charset="0"/>
              </a:rPr>
              <a:t>Tableau</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数据故事化流程 </a:t>
            </a:r>
          </a:p>
        </p:txBody>
      </p:sp>
      <p:sp>
        <p:nvSpPr>
          <p:cNvPr id="8" name="矩形 7">
            <a:extLst>
              <a:ext uri="{FF2B5EF4-FFF2-40B4-BE49-F238E27FC236}">
                <a16:creationId xmlns:a16="http://schemas.microsoft.com/office/drawing/2014/main" id="{7A833855-580D-44CD-ABE8-F73A155DBFB3}"/>
              </a:ext>
            </a:extLst>
          </p:cNvPr>
          <p:cNvSpPr/>
          <p:nvPr/>
        </p:nvSpPr>
        <p:spPr>
          <a:xfrm>
            <a:off x="763988" y="2077516"/>
            <a:ext cx="1716941" cy="552893"/>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96B3367-FD6F-4A32-88D5-F33394CB350E}"/>
              </a:ext>
            </a:extLst>
          </p:cNvPr>
          <p:cNvSpPr/>
          <p:nvPr/>
        </p:nvSpPr>
        <p:spPr>
          <a:xfrm>
            <a:off x="790178" y="4734198"/>
            <a:ext cx="1716941" cy="552893"/>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a:extLst>
              <a:ext uri="{FF2B5EF4-FFF2-40B4-BE49-F238E27FC236}">
                <a16:creationId xmlns:a16="http://schemas.microsoft.com/office/drawing/2014/main" id="{73D3C850-A89C-480F-9EBF-0ADC8A275637}"/>
              </a:ext>
            </a:extLst>
          </p:cNvPr>
          <p:cNvSpPr/>
          <p:nvPr/>
        </p:nvSpPr>
        <p:spPr>
          <a:xfrm>
            <a:off x="2817625" y="1472811"/>
            <a:ext cx="7779491" cy="2609855"/>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D711D65-7B85-4C98-ABF3-5121001661A5}"/>
              </a:ext>
            </a:extLst>
          </p:cNvPr>
          <p:cNvSpPr txBox="1"/>
          <p:nvPr/>
        </p:nvSpPr>
        <p:spPr>
          <a:xfrm>
            <a:off x="3014547" y="1472811"/>
            <a:ext cx="7398272" cy="2532745"/>
          </a:xfrm>
          <a:prstGeom prst="rect">
            <a:avLst/>
          </a:prstGeom>
          <a:noFill/>
        </p:spPr>
        <p:txBody>
          <a:bodyPr wrap="square">
            <a:spAutoFit/>
          </a:bodyPr>
          <a:lstStyle/>
          <a:p>
            <a:pPr marL="0" lvl="0" indent="0" algn="just">
              <a:lnSpc>
                <a:spcPct val="150000"/>
              </a:lnSpc>
              <a:buFontTx/>
              <a:buNone/>
            </a:pP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需求分析是基于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的数据故事化的第一步。通常，数据故事化是面向特定业务需求的，应结合具体业务需求进行数据故事化设计。数据故事化的需求分析包括：</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marL="285750" lvl="0" indent="-285750" algn="l">
              <a:lnSpc>
                <a:spcPct val="150000"/>
              </a:lnSpc>
              <a:buFont typeface="Wingdings" panose="05000000000000000000" pitchFamily="2" charset="2"/>
              <a:buChar char="Ø"/>
            </a:pP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故事化的业务目的 </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marL="285750" lvl="0" indent="-285750" algn="l">
              <a:lnSpc>
                <a:spcPct val="150000"/>
              </a:lnSpc>
              <a:buFont typeface="Wingdings" panose="05000000000000000000" pitchFamily="2" charset="2"/>
              <a:buChar char="Ø"/>
            </a:pP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故事的叙述场景</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a:p>
            <a:pPr marL="285750" lvl="0" indent="-285750" algn="l">
              <a:lnSpc>
                <a:spcPct val="150000"/>
              </a:lnSpc>
              <a:buFont typeface="Wingdings" panose="05000000000000000000" pitchFamily="2" charset="2"/>
              <a:buChar char="Ø"/>
            </a:pPr>
            <a:r>
              <a:rPr lang="zh-CN" altLang="zh-CN" sz="1800" dirty="0">
                <a:latin typeface="Times New Roman" panose="02020603050405020304" pitchFamily="18" charset="0"/>
                <a:ea typeface="宋体" panose="02010600030101010101" pitchFamily="2" charset="-122"/>
                <a:cs typeface="Times New Roman" panose="02020603050405020304" pitchFamily="18" charset="0"/>
              </a:rPr>
              <a:t>受众的类型及特点 </a:t>
            </a:r>
            <a:endParaRPr lang="zh-CN" altLang="en-US" sz="18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a:extLst>
              <a:ext uri="{FF2B5EF4-FFF2-40B4-BE49-F238E27FC236}">
                <a16:creationId xmlns:a16="http://schemas.microsoft.com/office/drawing/2014/main" id="{39CC81CB-D774-41FF-AD00-AFD87915B30A}"/>
              </a:ext>
            </a:extLst>
          </p:cNvPr>
          <p:cNvSpPr txBox="1"/>
          <p:nvPr/>
        </p:nvSpPr>
        <p:spPr>
          <a:xfrm>
            <a:off x="1075269" y="2165308"/>
            <a:ext cx="1169581" cy="369332"/>
          </a:xfrm>
          <a:prstGeom prst="rect">
            <a:avLst/>
          </a:prstGeom>
          <a:noFill/>
        </p:spPr>
        <p:txBody>
          <a:bodyPr wrap="square">
            <a:spAutoFit/>
          </a:bodyPr>
          <a:lstStyle/>
          <a:p>
            <a:pPr lvl="0"/>
            <a:r>
              <a:rPr lang="zh-CN" altLang="zh-CN" sz="1800" dirty="0">
                <a:solidFill>
                  <a:schemeClr val="bg1"/>
                </a:solidFill>
                <a:latin typeface="微软雅黑" panose="020B0503020204020204" pitchFamily="34" charset="-122"/>
                <a:ea typeface="微软雅黑" panose="020B0503020204020204" pitchFamily="34" charset="-122"/>
              </a:rPr>
              <a:t>需求分析</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29E34C4-15B4-45A7-84EE-F98FFF80F4B6}"/>
              </a:ext>
            </a:extLst>
          </p:cNvPr>
          <p:cNvSpPr/>
          <p:nvPr/>
        </p:nvSpPr>
        <p:spPr>
          <a:xfrm>
            <a:off x="2817625" y="4326104"/>
            <a:ext cx="7779491" cy="1259534"/>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610890F-66ED-4819-95CE-1675F84A36B1}"/>
              </a:ext>
            </a:extLst>
          </p:cNvPr>
          <p:cNvSpPr txBox="1"/>
          <p:nvPr/>
        </p:nvSpPr>
        <p:spPr>
          <a:xfrm>
            <a:off x="3566694" y="4510661"/>
            <a:ext cx="3000932" cy="858377"/>
          </a:xfrm>
          <a:prstGeom prst="rect">
            <a:avLst/>
          </a:prstGeom>
          <a:noFill/>
        </p:spPr>
        <p:txBody>
          <a:bodyPr wrap="square">
            <a:spAutoFit/>
          </a:bodyPr>
          <a:lstStyle/>
          <a:p>
            <a:pPr marL="285750" lvl="0" indent="-285750">
              <a:lnSpc>
                <a:spcPct val="150000"/>
              </a:lnSpc>
              <a:buFont typeface="Wingdings" panose="05000000000000000000" pitchFamily="2" charset="2"/>
              <a:buChar char="Ø"/>
            </a:pPr>
            <a:r>
              <a:rPr lang="zh-CN" altLang="zh-CN" sz="1800" dirty="0">
                <a:latin typeface="宋体" panose="02010600030101010101" pitchFamily="2" charset="-122"/>
                <a:ea typeface="宋体" panose="02010600030101010101" pitchFamily="2" charset="-122"/>
              </a:rPr>
              <a:t>故事类型的选择及设计 </a:t>
            </a:r>
            <a:endParaRPr lang="zh-CN" altLang="en-US" sz="1800" dirty="0">
              <a:latin typeface="宋体" panose="02010600030101010101" pitchFamily="2" charset="-122"/>
              <a:ea typeface="宋体" panose="02010600030101010101" pitchFamily="2" charset="-122"/>
            </a:endParaRPr>
          </a:p>
          <a:p>
            <a:pPr marL="285750" lvl="0" indent="-285750">
              <a:lnSpc>
                <a:spcPct val="150000"/>
              </a:lnSpc>
              <a:buFont typeface="Wingdings" panose="05000000000000000000" pitchFamily="2" charset="2"/>
              <a:buChar char="Ø"/>
            </a:pPr>
            <a:r>
              <a:rPr lang="zh-CN" altLang="zh-CN" sz="1800" dirty="0">
                <a:latin typeface="宋体" panose="02010600030101010101" pitchFamily="2" charset="-122"/>
                <a:ea typeface="宋体" panose="02010600030101010101" pitchFamily="2" charset="-122"/>
              </a:rPr>
              <a:t>故事点的设计 </a:t>
            </a:r>
            <a:endParaRPr lang="zh-CN" altLang="en-US" sz="18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42CDD2C7-5C29-43C4-9739-7D8881296C17}"/>
              </a:ext>
            </a:extLst>
          </p:cNvPr>
          <p:cNvSpPr txBox="1"/>
          <p:nvPr/>
        </p:nvSpPr>
        <p:spPr>
          <a:xfrm>
            <a:off x="865381" y="4825978"/>
            <a:ext cx="1566533"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设计数据故事</a:t>
            </a:r>
          </a:p>
        </p:txBody>
      </p:sp>
      <p:sp>
        <p:nvSpPr>
          <p:cNvPr id="34" name="文本框 33">
            <a:extLst>
              <a:ext uri="{FF2B5EF4-FFF2-40B4-BE49-F238E27FC236}">
                <a16:creationId xmlns:a16="http://schemas.microsoft.com/office/drawing/2014/main" id="{1491450B-80D5-4350-ACD1-ECA81A10690F}"/>
              </a:ext>
            </a:extLst>
          </p:cNvPr>
          <p:cNvSpPr txBox="1"/>
          <p:nvPr/>
        </p:nvSpPr>
        <p:spPr>
          <a:xfrm>
            <a:off x="7210370" y="4482245"/>
            <a:ext cx="3118884" cy="85837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故事点的叙述方式的设计 </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与受众交互的设计 </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2444681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20" name="标题 1">
            <a:extLst>
              <a:ext uri="{FF2B5EF4-FFF2-40B4-BE49-F238E27FC236}">
                <a16:creationId xmlns:a16="http://schemas.microsoft.com/office/drawing/2014/main" id="{B1940FA6-68B7-4B31-8C01-91F668D9E731}"/>
              </a:ext>
            </a:extLst>
          </p:cNvPr>
          <p:cNvSpPr txBox="1">
            <a:spLocks/>
          </p:cNvSpPr>
          <p:nvPr/>
        </p:nvSpPr>
        <p:spPr bwMode="auto">
          <a:xfrm>
            <a:off x="1672653" y="216060"/>
            <a:ext cx="8121093" cy="9616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发布数据故事</a:t>
            </a:r>
          </a:p>
        </p:txBody>
      </p:sp>
      <p:sp>
        <p:nvSpPr>
          <p:cNvPr id="15" name="文本框 14">
            <a:extLst>
              <a:ext uri="{FF2B5EF4-FFF2-40B4-BE49-F238E27FC236}">
                <a16:creationId xmlns:a16="http://schemas.microsoft.com/office/drawing/2014/main" id="{2B9A9418-3FC4-4D71-9EE5-F70710F396C3}"/>
              </a:ext>
            </a:extLst>
          </p:cNvPr>
          <p:cNvSpPr txBox="1"/>
          <p:nvPr/>
        </p:nvSpPr>
        <p:spPr>
          <a:xfrm>
            <a:off x="5454648" y="-7620"/>
            <a:ext cx="395162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7.5 </a:t>
            </a:r>
            <a:r>
              <a:rPr lang="zh-CN" altLang="en-US" sz="1400" dirty="0">
                <a:solidFill>
                  <a:schemeClr val="bg1"/>
                </a:solidFill>
                <a:latin typeface="宋体" panose="02010600030101010101" pitchFamily="2" charset="-122"/>
                <a:ea typeface="宋体" panose="02010600030101010101" pitchFamily="2" charset="-122"/>
                <a:sym typeface="+mn-ea"/>
              </a:rPr>
              <a:t>发布数据故事的生成</a:t>
            </a:r>
          </a:p>
        </p:txBody>
      </p:sp>
      <p:sp>
        <p:nvSpPr>
          <p:cNvPr id="17" name="矩形 16">
            <a:extLst>
              <a:ext uri="{FF2B5EF4-FFF2-40B4-BE49-F238E27FC236}">
                <a16:creationId xmlns:a16="http://schemas.microsoft.com/office/drawing/2014/main" id="{91146B43-7FF2-4874-988E-7A27E17936C4}"/>
              </a:ext>
            </a:extLst>
          </p:cNvPr>
          <p:cNvSpPr/>
          <p:nvPr/>
        </p:nvSpPr>
        <p:spPr>
          <a:xfrm>
            <a:off x="4329353" y="6083174"/>
            <a:ext cx="3101106" cy="382541"/>
          </a:xfrm>
          <a:prstGeom prst="rect">
            <a:avLst/>
          </a:prstGeom>
        </p:spPr>
        <p:txBody>
          <a:bodyPr wrap="none">
            <a:spAutoFit/>
          </a:bodyPr>
          <a:lstStyle/>
          <a:p>
            <a:pPr indent="266700" algn="ctr" fontAlgn="base">
              <a:lnSpc>
                <a:spcPct val="115000"/>
              </a:lnSpc>
              <a:spcBef>
                <a:spcPct val="0"/>
              </a:spcBef>
              <a:spcAft>
                <a:spcPct val="0"/>
              </a:spcAft>
            </a:pPr>
            <a:r>
              <a:rPr lang="zh-CN" altLang="en-US"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7- 38 Tableau</a:t>
            </a:r>
            <a:r>
              <a:rPr lang="zh-CN" altLang="en-US"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故事的发布</a:t>
            </a:r>
          </a:p>
        </p:txBody>
      </p:sp>
      <p:pic>
        <p:nvPicPr>
          <p:cNvPr id="19" name="图片 18">
            <a:extLst>
              <a:ext uri="{FF2B5EF4-FFF2-40B4-BE49-F238E27FC236}">
                <a16:creationId xmlns:a16="http://schemas.microsoft.com/office/drawing/2014/main" id="{AA1F9023-DE7B-45C3-A766-F7064CF9F3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9543" y="1177711"/>
            <a:ext cx="6957221" cy="4549694"/>
          </a:xfrm>
          <a:prstGeom prst="rect">
            <a:avLst/>
          </a:prstGeom>
        </p:spPr>
      </p:pic>
    </p:spTree>
    <p:extLst>
      <p:ext uri="{BB962C8B-B14F-4D97-AF65-F5344CB8AC3E}">
        <p14:creationId xmlns:p14="http://schemas.microsoft.com/office/powerpoint/2010/main" val="3079737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20" name="标题 1">
            <a:extLst>
              <a:ext uri="{FF2B5EF4-FFF2-40B4-BE49-F238E27FC236}">
                <a16:creationId xmlns:a16="http://schemas.microsoft.com/office/drawing/2014/main" id="{B1940FA6-68B7-4B31-8C01-91F668D9E731}"/>
              </a:ext>
            </a:extLst>
          </p:cNvPr>
          <p:cNvSpPr txBox="1">
            <a:spLocks/>
          </p:cNvSpPr>
          <p:nvPr/>
        </p:nvSpPr>
        <p:spPr bwMode="auto">
          <a:xfrm>
            <a:off x="1672653" y="216060"/>
            <a:ext cx="8121093" cy="96165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b="1" kern="0" dirty="0">
                <a:solidFill>
                  <a:srgbClr val="44546A"/>
                </a:solidFill>
                <a:latin typeface="黑体" panose="02010609060101010101" pitchFamily="49" charset="-122"/>
                <a:ea typeface="黑体" panose="02010609060101010101" pitchFamily="49" charset="-122"/>
                <a:cs typeface="Times New Roman" panose="02020603050405020304" pitchFamily="18" charset="0"/>
              </a:rPr>
              <a:t>发布数据故事</a:t>
            </a:r>
          </a:p>
        </p:txBody>
      </p:sp>
      <p:sp>
        <p:nvSpPr>
          <p:cNvPr id="15" name="文本框 14">
            <a:extLst>
              <a:ext uri="{FF2B5EF4-FFF2-40B4-BE49-F238E27FC236}">
                <a16:creationId xmlns:a16="http://schemas.microsoft.com/office/drawing/2014/main" id="{2B9A9418-3FC4-4D71-9EE5-F70710F396C3}"/>
              </a:ext>
            </a:extLst>
          </p:cNvPr>
          <p:cNvSpPr txBox="1"/>
          <p:nvPr/>
        </p:nvSpPr>
        <p:spPr>
          <a:xfrm>
            <a:off x="5454648" y="-7620"/>
            <a:ext cx="395162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7.5 </a:t>
            </a:r>
            <a:r>
              <a:rPr lang="zh-CN" altLang="en-US" sz="1400" dirty="0">
                <a:solidFill>
                  <a:schemeClr val="bg1"/>
                </a:solidFill>
                <a:latin typeface="宋体" panose="02010600030101010101" pitchFamily="2" charset="-122"/>
                <a:ea typeface="宋体" panose="02010600030101010101" pitchFamily="2" charset="-122"/>
                <a:sym typeface="+mn-ea"/>
              </a:rPr>
              <a:t>发布数据故事的生成</a:t>
            </a:r>
          </a:p>
        </p:txBody>
      </p:sp>
      <p:sp>
        <p:nvSpPr>
          <p:cNvPr id="16" name="矩形 15">
            <a:extLst>
              <a:ext uri="{FF2B5EF4-FFF2-40B4-BE49-F238E27FC236}">
                <a16:creationId xmlns:a16="http://schemas.microsoft.com/office/drawing/2014/main" id="{48C20FAB-B1F6-4A56-8E79-9881878BE654}"/>
              </a:ext>
            </a:extLst>
          </p:cNvPr>
          <p:cNvSpPr/>
          <p:nvPr/>
        </p:nvSpPr>
        <p:spPr>
          <a:xfrm>
            <a:off x="4342228" y="6132858"/>
            <a:ext cx="4441217" cy="382541"/>
          </a:xfrm>
          <a:prstGeom prst="rect">
            <a:avLst/>
          </a:prstGeom>
        </p:spPr>
        <p:txBody>
          <a:bodyPr wrap="none">
            <a:spAutoFit/>
          </a:bodyPr>
          <a:lstStyle/>
          <a:p>
            <a:pPr indent="266700" algn="ctr" fontAlgn="base">
              <a:lnSpc>
                <a:spcPct val="115000"/>
              </a:lnSpc>
              <a:spcBef>
                <a:spcPct val="0"/>
              </a:spcBef>
              <a:spcAft>
                <a:spcPct val="0"/>
              </a:spcAft>
            </a:pPr>
            <a:r>
              <a:rPr lang="zh-CN" altLang="en-US"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7- 39 Tableau Public</a:t>
            </a:r>
            <a:r>
              <a:rPr lang="zh-CN" altLang="en-US" kern="1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中已发布数据故事</a:t>
            </a:r>
          </a:p>
        </p:txBody>
      </p:sp>
      <p:pic>
        <p:nvPicPr>
          <p:cNvPr id="17" name="图片 16">
            <a:extLst>
              <a:ext uri="{FF2B5EF4-FFF2-40B4-BE49-F238E27FC236}">
                <a16:creationId xmlns:a16="http://schemas.microsoft.com/office/drawing/2014/main" id="{918550F4-F66B-48CA-B9A5-D8C0AB18AB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7203" y="1114231"/>
            <a:ext cx="6348444" cy="4889878"/>
          </a:xfrm>
          <a:prstGeom prst="rect">
            <a:avLst/>
          </a:prstGeom>
        </p:spPr>
      </p:pic>
    </p:spTree>
    <p:extLst>
      <p:ext uri="{BB962C8B-B14F-4D97-AF65-F5344CB8AC3E}">
        <p14:creationId xmlns:p14="http://schemas.microsoft.com/office/powerpoint/2010/main" val="2699415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pic>
        <p:nvPicPr>
          <p:cNvPr id="3" name="图片 2">
            <a:extLst>
              <a:ext uri="{FF2B5EF4-FFF2-40B4-BE49-F238E27FC236}">
                <a16:creationId xmlns:a16="http://schemas.microsoft.com/office/drawing/2014/main" id="{FFC2D0CB-95EF-45AE-B006-F769BF2A5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573" y="476069"/>
            <a:ext cx="8653624" cy="5905862"/>
          </a:xfrm>
          <a:prstGeom prst="rect">
            <a:avLst/>
          </a:prstGeom>
        </p:spPr>
      </p:pic>
      <p:sp>
        <p:nvSpPr>
          <p:cNvPr id="13" name="文本框 12">
            <a:extLst>
              <a:ext uri="{FF2B5EF4-FFF2-40B4-BE49-F238E27FC236}">
                <a16:creationId xmlns:a16="http://schemas.microsoft.com/office/drawing/2014/main" id="{36127F37-0F54-4205-8854-82CE68D29F9E}"/>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Tree>
    <p:extLst>
      <p:ext uri="{BB962C8B-B14F-4D97-AF65-F5344CB8AC3E}">
        <p14:creationId xmlns:p14="http://schemas.microsoft.com/office/powerpoint/2010/main" val="2384512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4" name="文本框 13">
            <a:extLst>
              <a:ext uri="{FF2B5EF4-FFF2-40B4-BE49-F238E27FC236}">
                <a16:creationId xmlns:a16="http://schemas.microsoft.com/office/drawing/2014/main" id="{66F46C49-52B7-410A-B2F6-C0AFE17F947A}"/>
              </a:ext>
            </a:extLst>
          </p:cNvPr>
          <p:cNvSpPr txBox="1"/>
          <p:nvPr/>
        </p:nvSpPr>
        <p:spPr>
          <a:xfrm>
            <a:off x="5454649" y="-8692"/>
            <a:ext cx="1796753"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结束</a:t>
            </a:r>
          </a:p>
        </p:txBody>
      </p:sp>
      <p:pic>
        <p:nvPicPr>
          <p:cNvPr id="21" name="Picture 20" descr="thankyou">
            <a:extLst>
              <a:ext uri="{FF2B5EF4-FFF2-40B4-BE49-F238E27FC236}">
                <a16:creationId xmlns:a16="http://schemas.microsoft.com/office/drawing/2014/main" id="{70D2A9BA-02AF-46A8-BA86-DE976D0902AB}"/>
              </a:ext>
            </a:extLst>
          </p:cNvPr>
          <p:cNvPicPr>
            <a:picLocks noChangeAspect="1" noChangeArrowheads="1"/>
          </p:cNvPicPr>
          <p:nvPr/>
        </p:nvPicPr>
        <p:blipFill>
          <a:blip r:embed="rId5"/>
          <a:srcRect/>
          <a:stretch>
            <a:fillRect/>
          </a:stretch>
        </p:blipFill>
        <p:spPr bwMode="auto">
          <a:xfrm>
            <a:off x="3863752" y="692696"/>
            <a:ext cx="3960043" cy="2658574"/>
          </a:xfrm>
          <a:prstGeom prst="rect">
            <a:avLst/>
          </a:prstGeom>
          <a:noFill/>
          <a:ln w="9525">
            <a:noFill/>
            <a:miter lim="800000"/>
            <a:headEnd/>
            <a:tailEnd/>
          </a:ln>
        </p:spPr>
      </p:pic>
      <p:pic>
        <p:nvPicPr>
          <p:cNvPr id="22" name="图片 21">
            <a:extLst>
              <a:ext uri="{FF2B5EF4-FFF2-40B4-BE49-F238E27FC236}">
                <a16:creationId xmlns:a16="http://schemas.microsoft.com/office/drawing/2014/main" id="{EBD0C072-B7BF-4181-96ED-605FA04822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3" name="文本框 22">
            <a:extLst>
              <a:ext uri="{FF2B5EF4-FFF2-40B4-BE49-F238E27FC236}">
                <a16:creationId xmlns:a16="http://schemas.microsoft.com/office/drawing/2014/main" id="{0AC51716-CB74-4D19-B1E5-33CDF89A1938}"/>
              </a:ext>
            </a:extLst>
          </p:cNvPr>
          <p:cNvSpPr txBox="1"/>
          <p:nvPr/>
        </p:nvSpPr>
        <p:spPr>
          <a:xfrm>
            <a:off x="6776976" y="4122127"/>
            <a:ext cx="2093637" cy="1754326"/>
          </a:xfrm>
          <a:prstGeom prst="rect">
            <a:avLst/>
          </a:prstGeom>
          <a:solidFill>
            <a:srgbClr val="4472C4">
              <a:lumMod val="25000"/>
            </a:srgbClr>
          </a:solidFill>
          <a:ln w="48000" cap="flat" cmpd="thickThin"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err="1">
                <a:ln>
                  <a:noFill/>
                </a:ln>
                <a:solidFill>
                  <a:prstClr val="white"/>
                </a:solidFill>
                <a:effectLst/>
                <a:uLnTx/>
                <a:uFillTx/>
                <a:latin typeface="Arial"/>
                <a:ea typeface="宋体"/>
                <a:cs typeface="+mn-cs"/>
              </a:rPr>
              <a:t>chaolemen</a:t>
            </a: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宋体"/>
                <a:cs typeface="+mn-cs"/>
              </a:rPr>
              <a:t>@</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宋体"/>
                <a:cs typeface="+mn-cs"/>
              </a:rPr>
              <a:t>ruc.edu.cn</a:t>
            </a:r>
          </a:p>
        </p:txBody>
      </p:sp>
      <p:graphicFrame>
        <p:nvGraphicFramePr>
          <p:cNvPr id="24" name="内容占位符 9">
            <a:extLst>
              <a:ext uri="{FF2B5EF4-FFF2-40B4-BE49-F238E27FC236}">
                <a16:creationId xmlns:a16="http://schemas.microsoft.com/office/drawing/2014/main" id="{6CC93A7E-F4B8-4801-9568-6BDA2406B79A}"/>
              </a:ext>
            </a:extLst>
          </p:cNvPr>
          <p:cNvGraphicFramePr>
            <a:graphicFrameLocks/>
          </p:cNvGraphicFramePr>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5" name="图片 24">
            <a:extLst>
              <a:ext uri="{FF2B5EF4-FFF2-40B4-BE49-F238E27FC236}">
                <a16:creationId xmlns:a16="http://schemas.microsoft.com/office/drawing/2014/main" id="{3B33673F-74F7-4394-97C4-F756A3207F4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1962" t="40550" r="21962" b="27951"/>
          <a:stretch>
            <a:fillRect/>
          </a:stretch>
        </p:blipFill>
        <p:spPr>
          <a:xfrm>
            <a:off x="9480376" y="4021715"/>
            <a:ext cx="1926242" cy="1926241"/>
          </a:xfrm>
          <a:prstGeom prst="rect">
            <a:avLst/>
          </a:prstGeom>
        </p:spPr>
      </p:pic>
      <p:sp>
        <p:nvSpPr>
          <p:cNvPr id="26" name="文本框 25">
            <a:extLst>
              <a:ext uri="{FF2B5EF4-FFF2-40B4-BE49-F238E27FC236}">
                <a16:creationId xmlns:a16="http://schemas.microsoft.com/office/drawing/2014/main" id="{816A45EF-62F7-4DFA-9CBC-9E2F2CFCE3C1}"/>
              </a:ext>
            </a:extLst>
          </p:cNvPr>
          <p:cNvSpPr txBox="1"/>
          <p:nvPr/>
        </p:nvSpPr>
        <p:spPr>
          <a:xfrm flipH="1">
            <a:off x="9710640" y="6108433"/>
            <a:ext cx="1575916" cy="276999"/>
          </a:xfrm>
          <a:prstGeom prst="rect">
            <a:avLst/>
          </a:prstGeom>
          <a:noFill/>
        </p:spPr>
        <p:txBody>
          <a:bodyPr wrap="square" rtlCol="0">
            <a:spAutoFit/>
          </a:bodyPr>
          <a:lstStyle/>
          <a:p>
            <a:pPr algn="ctr" fontAlgn="base">
              <a:spcBef>
                <a:spcPct val="0"/>
              </a:spcBef>
              <a:spcAft>
                <a:spcPct val="0"/>
              </a:spcAft>
            </a:pPr>
            <a:r>
              <a:rPr lang="zh-CN" altLang="en-US" sz="1200" dirty="0">
                <a:solidFill>
                  <a:prstClr val="black"/>
                </a:solidFill>
                <a:ea typeface="宋体" panose="02010600030101010101" pitchFamily="2" charset="-122"/>
              </a:rPr>
              <a:t>主讲人微信</a:t>
            </a:r>
          </a:p>
        </p:txBody>
      </p:sp>
      <p:sp>
        <p:nvSpPr>
          <p:cNvPr id="27" name="文本框 26">
            <a:extLst>
              <a:ext uri="{FF2B5EF4-FFF2-40B4-BE49-F238E27FC236}">
                <a16:creationId xmlns:a16="http://schemas.microsoft.com/office/drawing/2014/main" id="{4829D0D7-BFD3-458B-8EC0-B114A39BE9AD}"/>
              </a:ext>
            </a:extLst>
          </p:cNvPr>
          <p:cNvSpPr txBox="1"/>
          <p:nvPr/>
        </p:nvSpPr>
        <p:spPr>
          <a:xfrm>
            <a:off x="976918" y="4124484"/>
            <a:ext cx="1944216" cy="1815882"/>
          </a:xfrm>
          <a:prstGeom prst="rect">
            <a:avLst/>
          </a:prstGeom>
          <a:gradFill rotWithShape="1">
            <a:gsLst>
              <a:gs pos="0">
                <a:srgbClr val="5B9BD5">
                  <a:shade val="47500"/>
                  <a:satMod val="137000"/>
                </a:srgbClr>
              </a:gs>
              <a:gs pos="55000">
                <a:srgbClr val="5B9BD5">
                  <a:shade val="69000"/>
                  <a:satMod val="137000"/>
                </a:srgbClr>
              </a:gs>
              <a:gs pos="100000">
                <a:srgbClr val="5B9BD5">
                  <a:shade val="98000"/>
                  <a:satMod val="137000"/>
                </a:srgbClr>
              </a:gs>
            </a:gsLst>
            <a:lin ang="16200000" scaled="0"/>
          </a:gradFill>
          <a:ln w="6350" cap="rnd" cmpd="sng" algn="ctr">
            <a:solidFill>
              <a:srgbClr val="5B9BD5">
                <a:shade val="95000"/>
                <a:satMod val="105000"/>
              </a:srgbClr>
            </a:solidFill>
            <a:prstDash val="solid"/>
          </a:ln>
          <a:effectLst>
            <a:outerShdw blurRad="39000" dist="25400" dir="5400000" rotWithShape="0">
              <a:srgbClr val="000000">
                <a:alpha val="38000"/>
              </a:srgbClr>
            </a:outerShdw>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Arial"/>
                <a:ea typeface="宋体"/>
                <a:cs typeface="+mn-cs"/>
              </a:rPr>
              <a:t>数据故事化</a:t>
            </a: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zh-CN" sz="1400" b="0" i="0" u="none" strike="noStrike" kern="0" cap="none" spc="0" normalizeH="0" baseline="0" noProof="0" dirty="0">
                <a:ln>
                  <a:noFill/>
                </a:ln>
                <a:solidFill>
                  <a:prstClr val="white"/>
                </a:solidFill>
                <a:effectLst/>
                <a:uLnTx/>
                <a:uFillTx/>
                <a:latin typeface="Arial"/>
                <a:ea typeface="宋体"/>
                <a:cs typeface="+mn-cs"/>
              </a:rPr>
              <a:t>朝乐门</a:t>
            </a: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Arial"/>
                <a:ea typeface="宋体"/>
                <a:cs typeface="+mn-cs"/>
              </a:rPr>
              <a:t>电子工业出版社</a:t>
            </a: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a:ea typeface="宋体"/>
                <a:cs typeface="+mn-cs"/>
              </a:rPr>
              <a:t>2022</a:t>
            </a:r>
            <a:endParaRPr kumimoji="0" lang="zh-CN"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宋体"/>
              <a:cs typeface="+mn-cs"/>
            </a:endParaRPr>
          </a:p>
        </p:txBody>
      </p:sp>
      <p:sp>
        <p:nvSpPr>
          <p:cNvPr id="19" name="文本框 18">
            <a:extLst>
              <a:ext uri="{FF2B5EF4-FFF2-40B4-BE49-F238E27FC236}">
                <a16:creationId xmlns:a16="http://schemas.microsoft.com/office/drawing/2014/main" id="{3EE5684E-0B3A-441D-8747-F626C0FA7901}"/>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Tree>
    <p:extLst>
      <p:ext uri="{BB962C8B-B14F-4D97-AF65-F5344CB8AC3E}">
        <p14:creationId xmlns:p14="http://schemas.microsoft.com/office/powerpoint/2010/main" val="3769865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489888" y="442826"/>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2" name="文本框 11">
            <a:extLst>
              <a:ext uri="{FF2B5EF4-FFF2-40B4-BE49-F238E27FC236}">
                <a16:creationId xmlns:a16="http://schemas.microsoft.com/office/drawing/2014/main" id="{8E0E52F1-2512-4364-8FE5-2DC302331050}"/>
              </a:ext>
            </a:extLst>
          </p:cNvPr>
          <p:cNvSpPr txBox="1"/>
          <p:nvPr/>
        </p:nvSpPr>
        <p:spPr>
          <a:xfrm>
            <a:off x="5454650" y="-7620"/>
            <a:ext cx="2817480"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7.1 Tableau</a:t>
            </a:r>
            <a:r>
              <a:rPr lang="zh-CN" altLang="en-US" sz="1400" dirty="0">
                <a:solidFill>
                  <a:schemeClr val="bg1"/>
                </a:solidFill>
                <a:latin typeface="宋体" panose="02010600030101010101" pitchFamily="2" charset="-122"/>
                <a:ea typeface="宋体" panose="02010600030101010101" pitchFamily="2" charset="-122"/>
                <a:sym typeface="+mn-ea"/>
              </a:rPr>
              <a:t>数据故事化流程 </a:t>
            </a:r>
          </a:p>
        </p:txBody>
      </p:sp>
      <p:sp>
        <p:nvSpPr>
          <p:cNvPr id="15" name="标题 1">
            <a:extLst>
              <a:ext uri="{FF2B5EF4-FFF2-40B4-BE49-F238E27FC236}">
                <a16:creationId xmlns:a16="http://schemas.microsoft.com/office/drawing/2014/main" id="{271901BB-06CF-4A0E-84B3-8432D350D036}"/>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mn-ea"/>
                <a:ea typeface="+mn-ea"/>
                <a:cs typeface="Times New Roman" panose="02020603050405020304" pitchFamily="18" charset="0"/>
              </a:rPr>
              <a:t>Tableau</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数据故事化流程 </a:t>
            </a:r>
          </a:p>
        </p:txBody>
      </p:sp>
      <p:sp>
        <p:nvSpPr>
          <p:cNvPr id="8" name="矩形 7">
            <a:extLst>
              <a:ext uri="{FF2B5EF4-FFF2-40B4-BE49-F238E27FC236}">
                <a16:creationId xmlns:a16="http://schemas.microsoft.com/office/drawing/2014/main" id="{7A833855-580D-44CD-ABE8-F73A155DBFB3}"/>
              </a:ext>
            </a:extLst>
          </p:cNvPr>
          <p:cNvSpPr/>
          <p:nvPr/>
        </p:nvSpPr>
        <p:spPr>
          <a:xfrm>
            <a:off x="617684" y="2272636"/>
            <a:ext cx="1716941" cy="552893"/>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96B3367-FD6F-4A32-88D5-F33394CB350E}"/>
              </a:ext>
            </a:extLst>
          </p:cNvPr>
          <p:cNvSpPr/>
          <p:nvPr/>
        </p:nvSpPr>
        <p:spPr>
          <a:xfrm>
            <a:off x="617684" y="5227938"/>
            <a:ext cx="1716941" cy="552893"/>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a:extLst>
              <a:ext uri="{FF2B5EF4-FFF2-40B4-BE49-F238E27FC236}">
                <a16:creationId xmlns:a16="http://schemas.microsoft.com/office/drawing/2014/main" id="{73D3C850-A89C-480F-9EBF-0ADC8A275637}"/>
              </a:ext>
            </a:extLst>
          </p:cNvPr>
          <p:cNvSpPr/>
          <p:nvPr/>
        </p:nvSpPr>
        <p:spPr>
          <a:xfrm>
            <a:off x="2520780" y="1525684"/>
            <a:ext cx="8310253" cy="2609855"/>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D711D65-7B85-4C98-ABF3-5121001661A5}"/>
              </a:ext>
            </a:extLst>
          </p:cNvPr>
          <p:cNvSpPr txBox="1"/>
          <p:nvPr/>
        </p:nvSpPr>
        <p:spPr>
          <a:xfrm>
            <a:off x="2666473" y="1525684"/>
            <a:ext cx="8065321" cy="2532745"/>
          </a:xfrm>
          <a:prstGeom prst="rect">
            <a:avLst/>
          </a:prstGeom>
          <a:noFill/>
        </p:spPr>
        <p:txBody>
          <a:bodyPr wrap="square">
            <a:spAutoFit/>
          </a:bodyPr>
          <a:lstStyle/>
          <a:p>
            <a:pPr marL="0" lvl="0" indent="0" algn="just">
              <a:lnSpc>
                <a:spcPct val="150000"/>
              </a:lnSpc>
              <a:buFontTx/>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的数据故事化中，数据源可以存放在本地，也可以直接调用服务器端的数据源。因此，</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中的数据导入功能称为“连接数据源”。</a:t>
            </a:r>
          </a:p>
          <a:p>
            <a:pPr marL="0" lvl="0" indent="0" algn="just">
              <a:lnSpc>
                <a:spcPct val="150000"/>
              </a:lnSpc>
              <a:buFontTx/>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的“连接数据源”的功能支持对不同格式的数据源，不仅包括</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Excel</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JSON</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、文本、</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PDF</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、空间和地理文件等常用文件格式，而且还可以支持</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Access</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SQL Server</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Oracle</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DB2</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等传统关系数据库以及</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MongoDB</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HBase</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等新兴</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NoSQL</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数据库。</a:t>
            </a:r>
          </a:p>
        </p:txBody>
      </p:sp>
      <p:sp>
        <p:nvSpPr>
          <p:cNvPr id="23" name="文本框 22">
            <a:extLst>
              <a:ext uri="{FF2B5EF4-FFF2-40B4-BE49-F238E27FC236}">
                <a16:creationId xmlns:a16="http://schemas.microsoft.com/office/drawing/2014/main" id="{39CC81CB-D774-41FF-AD00-AFD87915B30A}"/>
              </a:ext>
            </a:extLst>
          </p:cNvPr>
          <p:cNvSpPr txBox="1"/>
          <p:nvPr/>
        </p:nvSpPr>
        <p:spPr>
          <a:xfrm>
            <a:off x="803839" y="2349254"/>
            <a:ext cx="1344627" cy="369332"/>
          </a:xfrm>
          <a:prstGeom prst="rect">
            <a:avLst/>
          </a:prstGeom>
          <a:noFill/>
        </p:spPr>
        <p:txBody>
          <a:bodyPr wrap="square">
            <a:spAutoFit/>
          </a:bodyPr>
          <a:lstStyle/>
          <a:p>
            <a:pPr lvl="0"/>
            <a:r>
              <a:rPr lang="zh-CN" altLang="en-US" sz="1800" dirty="0">
                <a:solidFill>
                  <a:schemeClr val="bg1"/>
                </a:solidFill>
                <a:latin typeface="微软雅黑" panose="020B0503020204020204" pitchFamily="34" charset="-122"/>
                <a:ea typeface="微软雅黑" panose="020B0503020204020204" pitchFamily="34" charset="-122"/>
              </a:rPr>
              <a:t>连接数据源</a:t>
            </a:r>
          </a:p>
        </p:txBody>
      </p:sp>
      <p:sp>
        <p:nvSpPr>
          <p:cNvPr id="24" name="矩形 23">
            <a:extLst>
              <a:ext uri="{FF2B5EF4-FFF2-40B4-BE49-F238E27FC236}">
                <a16:creationId xmlns:a16="http://schemas.microsoft.com/office/drawing/2014/main" id="{529E34C4-15B4-45A7-84EE-F98FFF80F4B6}"/>
              </a:ext>
            </a:extLst>
          </p:cNvPr>
          <p:cNvSpPr/>
          <p:nvPr/>
        </p:nvSpPr>
        <p:spPr>
          <a:xfrm>
            <a:off x="2520780" y="4378976"/>
            <a:ext cx="8310253" cy="1966324"/>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610890F-66ED-4819-95CE-1675F84A36B1}"/>
              </a:ext>
            </a:extLst>
          </p:cNvPr>
          <p:cNvSpPr txBox="1"/>
          <p:nvPr/>
        </p:nvSpPr>
        <p:spPr>
          <a:xfrm>
            <a:off x="2666473" y="4545485"/>
            <a:ext cx="8065321" cy="1689373"/>
          </a:xfrm>
          <a:prstGeom prst="rect">
            <a:avLst/>
          </a:prstGeom>
          <a:noFill/>
        </p:spPr>
        <p:txBody>
          <a:bodyPr wrap="square">
            <a:spAutoFit/>
          </a:bodyPr>
          <a:lstStyle/>
          <a:p>
            <a:pPr marL="285750" lvl="0" indent="-285750">
              <a:lnSpc>
                <a:spcPct val="150000"/>
              </a:lnSpc>
              <a:buFont typeface="Wingdings" panose="05000000000000000000" pitchFamily="2" charset="2"/>
              <a:buChar char="Ø"/>
            </a:pPr>
            <a:r>
              <a:rPr lang="en-US" altLang="zh-CN" sz="1800" dirty="0">
                <a:latin typeface="宋体" panose="02010600030101010101" pitchFamily="2" charset="-122"/>
                <a:ea typeface="宋体" panose="02010600030101010101" pitchFamily="2" charset="-122"/>
              </a:rPr>
              <a:t>Tableau</a:t>
            </a:r>
            <a:r>
              <a:rPr lang="zh-CN" altLang="en-US" sz="1800" dirty="0">
                <a:latin typeface="宋体" panose="02010600030101010101" pitchFamily="2" charset="-122"/>
                <a:ea typeface="宋体" panose="02010600030101010101" pitchFamily="2" charset="-122"/>
              </a:rPr>
              <a:t>故事化平台及</a:t>
            </a:r>
            <a:r>
              <a:rPr lang="en-US" altLang="zh-CN" sz="1800" dirty="0">
                <a:latin typeface="宋体" panose="02010600030101010101" pitchFamily="2" charset="-122"/>
                <a:ea typeface="宋体" panose="02010600030101010101" pitchFamily="2" charset="-122"/>
              </a:rPr>
              <a:t>Tableau</a:t>
            </a:r>
            <a:r>
              <a:rPr lang="zh-CN" altLang="en-US" sz="1800" dirty="0">
                <a:latin typeface="宋体" panose="02010600030101010101" pitchFamily="2" charset="-122"/>
                <a:ea typeface="宋体" panose="02010600030101010101" pitchFamily="2" charset="-122"/>
              </a:rPr>
              <a:t>专用数据准备工具</a:t>
            </a:r>
            <a:r>
              <a:rPr lang="en-US" altLang="zh-CN" sz="1800" dirty="0">
                <a:latin typeface="宋体" panose="02010600030101010101" pitchFamily="2" charset="-122"/>
                <a:ea typeface="宋体" panose="02010600030101010101" pitchFamily="2" charset="-122"/>
              </a:rPr>
              <a:t>——Tableau Prep Builder</a:t>
            </a:r>
            <a:r>
              <a:rPr lang="zh-CN" altLang="en-US" sz="1800" dirty="0">
                <a:latin typeface="宋体" panose="02010600030101010101" pitchFamily="2" charset="-122"/>
                <a:ea typeface="宋体" panose="02010600030101010101" pitchFamily="2" charset="-122"/>
              </a:rPr>
              <a:t>；</a:t>
            </a:r>
          </a:p>
          <a:p>
            <a:pPr marL="285750" lvl="0" indent="-285750">
              <a:lnSpc>
                <a:spcPct val="150000"/>
              </a:lnSpc>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rPr>
              <a:t>第三方数据预处理工具，包括</a:t>
            </a:r>
            <a:r>
              <a:rPr lang="en-US" altLang="zh-CN" sz="1800" dirty="0">
                <a:latin typeface="宋体" panose="02010600030101010101" pitchFamily="2" charset="-122"/>
                <a:ea typeface="宋体" panose="02010600030101010101" pitchFamily="2" charset="-122"/>
              </a:rPr>
              <a:t>Python</a:t>
            </a:r>
            <a:r>
              <a:rPr lang="zh-CN" altLang="en-US" sz="1800" dirty="0">
                <a:latin typeface="宋体" panose="02010600030101010101" pitchFamily="2" charset="-122"/>
                <a:ea typeface="宋体" panose="02010600030101010101" pitchFamily="2" charset="-122"/>
              </a:rPr>
              <a:t>与</a:t>
            </a:r>
            <a:r>
              <a:rPr lang="en-US" altLang="zh-CN" sz="1800" dirty="0">
                <a:latin typeface="宋体" panose="02010600030101010101" pitchFamily="2" charset="-122"/>
                <a:ea typeface="宋体" panose="02010600030101010101" pitchFamily="2" charset="-122"/>
              </a:rPr>
              <a:t>R</a:t>
            </a:r>
            <a:r>
              <a:rPr lang="zh-CN" altLang="en-US" sz="1800" dirty="0">
                <a:latin typeface="宋体" panose="02010600030101010101" pitchFamily="2" charset="-122"/>
                <a:ea typeface="宋体" panose="02010600030101010101" pitchFamily="2" charset="-122"/>
              </a:rPr>
              <a:t>语言及其第三方扩展包、关系数据库及数据仓库中常用的数据预处理工具，如</a:t>
            </a:r>
            <a:r>
              <a:rPr lang="en-US" altLang="zh-CN" sz="1800" dirty="0">
                <a:latin typeface="宋体" panose="02010600030101010101" pitchFamily="2" charset="-122"/>
                <a:ea typeface="宋体" panose="02010600030101010101" pitchFamily="2" charset="-122"/>
              </a:rPr>
              <a:t>Weka</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Rapid Miner</a:t>
            </a:r>
            <a:r>
              <a:rPr lang="zh-CN" altLang="en-US" sz="1800" dirty="0">
                <a:latin typeface="宋体" panose="02010600030101010101" pitchFamily="2" charset="-122"/>
                <a:ea typeface="宋体" panose="02010600030101010101" pitchFamily="2" charset="-122"/>
              </a:rPr>
              <a:t>、</a:t>
            </a:r>
            <a:r>
              <a:rPr lang="en-US" altLang="zh-CN" sz="1800" dirty="0" err="1">
                <a:latin typeface="宋体" panose="02010600030101010101" pitchFamily="2" charset="-122"/>
                <a:ea typeface="宋体" panose="02010600030101010101" pitchFamily="2" charset="-122"/>
              </a:rPr>
              <a:t>Knime</a:t>
            </a:r>
            <a:r>
              <a:rPr lang="zh-CN" altLang="en-US" sz="1800" dirty="0">
                <a:latin typeface="宋体" panose="02010600030101010101" pitchFamily="2" charset="-122"/>
                <a:ea typeface="宋体" panose="02010600030101010101" pitchFamily="2" charset="-122"/>
              </a:rPr>
              <a:t>和</a:t>
            </a:r>
            <a:r>
              <a:rPr lang="en-US" altLang="zh-CN" sz="1800" dirty="0">
                <a:latin typeface="宋体" panose="02010600030101010101" pitchFamily="2" charset="-122"/>
                <a:ea typeface="宋体" panose="02010600030101010101" pitchFamily="2" charset="-122"/>
              </a:rPr>
              <a:t>Orange</a:t>
            </a:r>
            <a:r>
              <a:rPr lang="zh-CN" altLang="en-US" sz="1800" dirty="0">
                <a:latin typeface="宋体" panose="02010600030101010101" pitchFamily="2" charset="-122"/>
                <a:ea typeface="宋体" panose="02010600030101010101" pitchFamily="2" charset="-122"/>
              </a:rPr>
              <a:t>。</a:t>
            </a:r>
          </a:p>
        </p:txBody>
      </p:sp>
      <p:sp>
        <p:nvSpPr>
          <p:cNvPr id="31" name="文本框 30">
            <a:extLst>
              <a:ext uri="{FF2B5EF4-FFF2-40B4-BE49-F238E27FC236}">
                <a16:creationId xmlns:a16="http://schemas.microsoft.com/office/drawing/2014/main" id="{42CDD2C7-5C29-43C4-9739-7D8881296C17}"/>
              </a:ext>
            </a:extLst>
          </p:cNvPr>
          <p:cNvSpPr txBox="1"/>
          <p:nvPr/>
        </p:nvSpPr>
        <p:spPr>
          <a:xfrm>
            <a:off x="883386" y="5317790"/>
            <a:ext cx="1185532"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数据准备</a:t>
            </a:r>
          </a:p>
        </p:txBody>
      </p:sp>
    </p:spTree>
    <p:extLst>
      <p:ext uri="{BB962C8B-B14F-4D97-AF65-F5344CB8AC3E}">
        <p14:creationId xmlns:p14="http://schemas.microsoft.com/office/powerpoint/2010/main" val="2854281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2" name="文本框 11">
            <a:extLst>
              <a:ext uri="{FF2B5EF4-FFF2-40B4-BE49-F238E27FC236}">
                <a16:creationId xmlns:a16="http://schemas.microsoft.com/office/drawing/2014/main" id="{8E0E52F1-2512-4364-8FE5-2DC302331050}"/>
              </a:ext>
            </a:extLst>
          </p:cNvPr>
          <p:cNvSpPr txBox="1"/>
          <p:nvPr/>
        </p:nvSpPr>
        <p:spPr>
          <a:xfrm>
            <a:off x="5454650" y="-7620"/>
            <a:ext cx="2817480"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7.1 Tableau</a:t>
            </a:r>
            <a:r>
              <a:rPr lang="zh-CN" altLang="en-US" sz="1400" dirty="0">
                <a:solidFill>
                  <a:schemeClr val="bg1"/>
                </a:solidFill>
                <a:latin typeface="宋体" panose="02010600030101010101" pitchFamily="2" charset="-122"/>
                <a:ea typeface="宋体" panose="02010600030101010101" pitchFamily="2" charset="-122"/>
                <a:sym typeface="+mn-ea"/>
              </a:rPr>
              <a:t>数据故事化流程 </a:t>
            </a:r>
          </a:p>
        </p:txBody>
      </p:sp>
      <p:sp>
        <p:nvSpPr>
          <p:cNvPr id="15" name="标题 1">
            <a:extLst>
              <a:ext uri="{FF2B5EF4-FFF2-40B4-BE49-F238E27FC236}">
                <a16:creationId xmlns:a16="http://schemas.microsoft.com/office/drawing/2014/main" id="{271901BB-06CF-4A0E-84B3-8432D350D036}"/>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mn-ea"/>
                <a:ea typeface="+mn-ea"/>
                <a:cs typeface="Times New Roman" panose="02020603050405020304" pitchFamily="18" charset="0"/>
              </a:rPr>
              <a:t>Tableau</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数据故事化流程 </a:t>
            </a:r>
          </a:p>
        </p:txBody>
      </p:sp>
      <p:sp>
        <p:nvSpPr>
          <p:cNvPr id="8" name="矩形 7">
            <a:extLst>
              <a:ext uri="{FF2B5EF4-FFF2-40B4-BE49-F238E27FC236}">
                <a16:creationId xmlns:a16="http://schemas.microsoft.com/office/drawing/2014/main" id="{7A833855-580D-44CD-ABE8-F73A155DBFB3}"/>
              </a:ext>
            </a:extLst>
          </p:cNvPr>
          <p:cNvSpPr/>
          <p:nvPr/>
        </p:nvSpPr>
        <p:spPr>
          <a:xfrm>
            <a:off x="442860" y="2695280"/>
            <a:ext cx="1951853" cy="552893"/>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96B3367-FD6F-4A32-88D5-F33394CB350E}"/>
              </a:ext>
            </a:extLst>
          </p:cNvPr>
          <p:cNvSpPr/>
          <p:nvPr/>
        </p:nvSpPr>
        <p:spPr>
          <a:xfrm>
            <a:off x="629536" y="4769195"/>
            <a:ext cx="1716941" cy="552893"/>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a:extLst>
              <a:ext uri="{FF2B5EF4-FFF2-40B4-BE49-F238E27FC236}">
                <a16:creationId xmlns:a16="http://schemas.microsoft.com/office/drawing/2014/main" id="{73D3C850-A89C-480F-9EBF-0ADC8A275637}"/>
              </a:ext>
            </a:extLst>
          </p:cNvPr>
          <p:cNvSpPr/>
          <p:nvPr/>
        </p:nvSpPr>
        <p:spPr>
          <a:xfrm>
            <a:off x="2612928" y="1847965"/>
            <a:ext cx="8310253" cy="2313146"/>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D711D65-7B85-4C98-ABF3-5121001661A5}"/>
              </a:ext>
            </a:extLst>
          </p:cNvPr>
          <p:cNvSpPr txBox="1"/>
          <p:nvPr/>
        </p:nvSpPr>
        <p:spPr>
          <a:xfrm>
            <a:off x="2758621" y="1847964"/>
            <a:ext cx="8065321" cy="2117246"/>
          </a:xfrm>
          <a:prstGeom prst="rect">
            <a:avLst/>
          </a:prstGeom>
          <a:noFill/>
        </p:spPr>
        <p:txBody>
          <a:bodyPr wrap="square">
            <a:spAutoFit/>
          </a:bodyPr>
          <a:lstStyle/>
          <a:p>
            <a:pPr marL="0" lvl="0" indent="0" algn="just">
              <a:lnSpc>
                <a:spcPct val="150000"/>
              </a:lnSpc>
              <a:buFontTx/>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工作表是</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故事化中定义的临时关系表，用户可以通过将字段从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数据窗格</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拖动至</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行功能架</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列功能架</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的方式定义。</a:t>
            </a:r>
          </a:p>
          <a:p>
            <a:pPr marL="0" lvl="0" indent="0" algn="just">
              <a:lnSpc>
                <a:spcPct val="150000"/>
              </a:lnSpc>
              <a:buFontTx/>
              <a:buNone/>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视图是基于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工作表生成的图表，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为视图提供了</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智能推荐</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功能，用户可以在</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的智能推荐功能区，改变视图的表现形式，如柱状图改为折线图等。</a:t>
            </a:r>
          </a:p>
        </p:txBody>
      </p:sp>
      <p:sp>
        <p:nvSpPr>
          <p:cNvPr id="23" name="文本框 22">
            <a:extLst>
              <a:ext uri="{FF2B5EF4-FFF2-40B4-BE49-F238E27FC236}">
                <a16:creationId xmlns:a16="http://schemas.microsoft.com/office/drawing/2014/main" id="{39CC81CB-D774-41FF-AD00-AFD87915B30A}"/>
              </a:ext>
            </a:extLst>
          </p:cNvPr>
          <p:cNvSpPr txBox="1"/>
          <p:nvPr/>
        </p:nvSpPr>
        <p:spPr>
          <a:xfrm>
            <a:off x="393241" y="2771898"/>
            <a:ext cx="2088388" cy="369332"/>
          </a:xfrm>
          <a:prstGeom prst="rect">
            <a:avLst/>
          </a:prstGeom>
          <a:noFill/>
        </p:spPr>
        <p:txBody>
          <a:bodyPr wrap="square">
            <a:spAutoFit/>
          </a:bodyPr>
          <a:lstStyle/>
          <a:p>
            <a:pPr lvl="0"/>
            <a:r>
              <a:rPr lang="zh-CN" altLang="en-US" sz="1800" dirty="0">
                <a:solidFill>
                  <a:schemeClr val="bg1"/>
                </a:solidFill>
                <a:latin typeface="微软雅黑" panose="020B0503020204020204" pitchFamily="34" charset="-122"/>
                <a:ea typeface="微软雅黑" panose="020B0503020204020204" pitchFamily="34" charset="-122"/>
              </a:rPr>
              <a:t>生成工作表及视图</a:t>
            </a:r>
          </a:p>
        </p:txBody>
      </p:sp>
      <p:sp>
        <p:nvSpPr>
          <p:cNvPr id="24" name="矩形 23">
            <a:extLst>
              <a:ext uri="{FF2B5EF4-FFF2-40B4-BE49-F238E27FC236}">
                <a16:creationId xmlns:a16="http://schemas.microsoft.com/office/drawing/2014/main" id="{529E34C4-15B4-45A7-84EE-F98FFF80F4B6}"/>
              </a:ext>
            </a:extLst>
          </p:cNvPr>
          <p:cNvSpPr/>
          <p:nvPr/>
        </p:nvSpPr>
        <p:spPr>
          <a:xfrm>
            <a:off x="2589700" y="4498174"/>
            <a:ext cx="8310253" cy="1154645"/>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610890F-66ED-4819-95CE-1675F84A36B1}"/>
              </a:ext>
            </a:extLst>
          </p:cNvPr>
          <p:cNvSpPr txBox="1"/>
          <p:nvPr/>
        </p:nvSpPr>
        <p:spPr>
          <a:xfrm>
            <a:off x="2735393" y="4664683"/>
            <a:ext cx="8065321" cy="858377"/>
          </a:xfrm>
          <a:prstGeom prst="rect">
            <a:avLst/>
          </a:prstGeom>
          <a:noFill/>
        </p:spPr>
        <p:txBody>
          <a:bodyPr wrap="square">
            <a:spAutoFit/>
          </a:bodyPr>
          <a:lstStyle/>
          <a:p>
            <a:pPr lvl="0">
              <a:lnSpc>
                <a:spcPct val="150000"/>
              </a:lnSpc>
            </a:pPr>
            <a:r>
              <a:rPr lang="en-US" altLang="zh-CN" sz="1800" dirty="0">
                <a:latin typeface="宋体" panose="02010600030101010101" pitchFamily="2" charset="-122"/>
                <a:ea typeface="宋体" panose="02010600030101010101" pitchFamily="2" charset="-122"/>
              </a:rPr>
              <a:t>Tableau</a:t>
            </a:r>
            <a:r>
              <a:rPr lang="zh-CN" altLang="en-US" sz="1800" dirty="0">
                <a:latin typeface="宋体" panose="02010600030101010101" pitchFamily="2" charset="-122"/>
                <a:ea typeface="宋体" panose="02010600030101010101" pitchFamily="2" charset="-122"/>
              </a:rPr>
              <a:t>的仪表板实现了类似于目前官方应用于企业宣传和成果展示的“看板”功能。</a:t>
            </a:r>
          </a:p>
        </p:txBody>
      </p:sp>
      <p:sp>
        <p:nvSpPr>
          <p:cNvPr id="31" name="文本框 30">
            <a:extLst>
              <a:ext uri="{FF2B5EF4-FFF2-40B4-BE49-F238E27FC236}">
                <a16:creationId xmlns:a16="http://schemas.microsoft.com/office/drawing/2014/main" id="{42CDD2C7-5C29-43C4-9739-7D8881296C17}"/>
              </a:ext>
            </a:extLst>
          </p:cNvPr>
          <p:cNvSpPr txBox="1"/>
          <p:nvPr/>
        </p:nvSpPr>
        <p:spPr>
          <a:xfrm>
            <a:off x="788473" y="4859047"/>
            <a:ext cx="1367169"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生成仪表板</a:t>
            </a:r>
          </a:p>
        </p:txBody>
      </p:sp>
    </p:spTree>
    <p:extLst>
      <p:ext uri="{BB962C8B-B14F-4D97-AF65-F5344CB8AC3E}">
        <p14:creationId xmlns:p14="http://schemas.microsoft.com/office/powerpoint/2010/main" val="3002266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6379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7</a:t>
            </a:r>
            <a:r>
              <a:rPr lang="zh-CN" altLang="en-US" sz="1400" dirty="0">
                <a:solidFill>
                  <a:schemeClr val="bg1"/>
                </a:solidFill>
                <a:latin typeface="宋体" panose="02010600030101010101" pitchFamily="2" charset="-122"/>
                <a:ea typeface="宋体" panose="02010600030101010101" pitchFamily="2" charset="-122"/>
                <a:sym typeface="+mn-ea"/>
              </a:rPr>
              <a:t>章 基于</a:t>
            </a:r>
            <a:r>
              <a:rPr lang="en-US" altLang="zh-CN" sz="1400" dirty="0">
                <a:solidFill>
                  <a:schemeClr val="bg1"/>
                </a:solidFill>
                <a:latin typeface="宋体" panose="02010600030101010101" pitchFamily="2" charset="-122"/>
                <a:ea typeface="宋体" panose="02010600030101010101" pitchFamily="2" charset="-122"/>
                <a:sym typeface="+mn-ea"/>
              </a:rPr>
              <a:t>Tableau</a:t>
            </a:r>
            <a:r>
              <a:rPr lang="zh-CN" altLang="en-US" sz="1400" dirty="0">
                <a:solidFill>
                  <a:schemeClr val="bg1"/>
                </a:solidFill>
                <a:latin typeface="宋体" panose="02010600030101010101" pitchFamily="2" charset="-122"/>
                <a:ea typeface="宋体" panose="02010600030101010101" pitchFamily="2" charset="-122"/>
                <a:sym typeface="+mn-ea"/>
              </a:rPr>
              <a:t>的数据故事化 </a:t>
            </a:r>
          </a:p>
        </p:txBody>
      </p:sp>
      <p:sp>
        <p:nvSpPr>
          <p:cNvPr id="12" name="文本框 11">
            <a:extLst>
              <a:ext uri="{FF2B5EF4-FFF2-40B4-BE49-F238E27FC236}">
                <a16:creationId xmlns:a16="http://schemas.microsoft.com/office/drawing/2014/main" id="{8E0E52F1-2512-4364-8FE5-2DC302331050}"/>
              </a:ext>
            </a:extLst>
          </p:cNvPr>
          <p:cNvSpPr txBox="1"/>
          <p:nvPr/>
        </p:nvSpPr>
        <p:spPr>
          <a:xfrm>
            <a:off x="5454650" y="-7620"/>
            <a:ext cx="2817480"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7.1 Tableau</a:t>
            </a:r>
            <a:r>
              <a:rPr lang="zh-CN" altLang="en-US" sz="1400" dirty="0">
                <a:solidFill>
                  <a:schemeClr val="bg1"/>
                </a:solidFill>
                <a:latin typeface="宋体" panose="02010600030101010101" pitchFamily="2" charset="-122"/>
                <a:ea typeface="宋体" panose="02010600030101010101" pitchFamily="2" charset="-122"/>
                <a:sym typeface="+mn-ea"/>
              </a:rPr>
              <a:t>数据故事化流程 </a:t>
            </a:r>
          </a:p>
        </p:txBody>
      </p:sp>
      <p:sp>
        <p:nvSpPr>
          <p:cNvPr id="15" name="标题 1">
            <a:extLst>
              <a:ext uri="{FF2B5EF4-FFF2-40B4-BE49-F238E27FC236}">
                <a16:creationId xmlns:a16="http://schemas.microsoft.com/office/drawing/2014/main" id="{271901BB-06CF-4A0E-84B3-8432D350D036}"/>
              </a:ext>
            </a:extLst>
          </p:cNvPr>
          <p:cNvSpPr txBox="1">
            <a:spLocks/>
          </p:cNvSpPr>
          <p:nvPr/>
        </p:nvSpPr>
        <p:spPr bwMode="auto">
          <a:xfrm>
            <a:off x="2254329" y="650898"/>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44546A"/>
                </a:solidFill>
                <a:effectLst/>
                <a:uLnTx/>
                <a:uFillTx/>
                <a:latin typeface="+mn-ea"/>
                <a:ea typeface="+mn-ea"/>
                <a:cs typeface="Times New Roman" panose="02020603050405020304" pitchFamily="18" charset="0"/>
              </a:rPr>
              <a:t>Tableau</a:t>
            </a:r>
            <a:r>
              <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数据故事化流程 </a:t>
            </a:r>
          </a:p>
        </p:txBody>
      </p:sp>
      <p:sp>
        <p:nvSpPr>
          <p:cNvPr id="8" name="矩形 7">
            <a:extLst>
              <a:ext uri="{FF2B5EF4-FFF2-40B4-BE49-F238E27FC236}">
                <a16:creationId xmlns:a16="http://schemas.microsoft.com/office/drawing/2014/main" id="{7A833855-580D-44CD-ABE8-F73A155DBFB3}"/>
              </a:ext>
            </a:extLst>
          </p:cNvPr>
          <p:cNvSpPr/>
          <p:nvPr/>
        </p:nvSpPr>
        <p:spPr>
          <a:xfrm>
            <a:off x="544476" y="2624735"/>
            <a:ext cx="1765177" cy="552893"/>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96B3367-FD6F-4A32-88D5-F33394CB350E}"/>
              </a:ext>
            </a:extLst>
          </p:cNvPr>
          <p:cNvSpPr/>
          <p:nvPr/>
        </p:nvSpPr>
        <p:spPr>
          <a:xfrm>
            <a:off x="544476" y="4960920"/>
            <a:ext cx="1716941" cy="552893"/>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a:extLst>
              <a:ext uri="{FF2B5EF4-FFF2-40B4-BE49-F238E27FC236}">
                <a16:creationId xmlns:a16="http://schemas.microsoft.com/office/drawing/2014/main" id="{73D3C850-A89C-480F-9EBF-0ADC8A275637}"/>
              </a:ext>
            </a:extLst>
          </p:cNvPr>
          <p:cNvSpPr/>
          <p:nvPr/>
        </p:nvSpPr>
        <p:spPr>
          <a:xfrm>
            <a:off x="2527868" y="1777420"/>
            <a:ext cx="8310253" cy="2313146"/>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D711D65-7B85-4C98-ABF3-5121001661A5}"/>
              </a:ext>
            </a:extLst>
          </p:cNvPr>
          <p:cNvSpPr txBox="1"/>
          <p:nvPr/>
        </p:nvSpPr>
        <p:spPr>
          <a:xfrm>
            <a:off x="2673561" y="1777419"/>
            <a:ext cx="8065321" cy="2117246"/>
          </a:xfrm>
          <a:prstGeom prst="rect">
            <a:avLst/>
          </a:prstGeom>
          <a:noFill/>
        </p:spPr>
        <p:txBody>
          <a:bodyPr wrap="square">
            <a:spAutoFit/>
          </a:bodyPr>
          <a:lstStyle/>
          <a:p>
            <a:pPr marL="0" lvl="0" indent="0" algn="just">
              <a:lnSpc>
                <a:spcPct val="150000"/>
              </a:lnSpc>
              <a:buFontTx/>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的数据故事由故事点组成，而每个故事点是基于</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工作表视图和仪表板生成。故事生成通常涉及故事的生成、预览和调试等活动，而</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较好地支持了上述三类活动。</a:t>
            </a:r>
          </a:p>
          <a:p>
            <a:pPr marL="0" lvl="0" indent="0" algn="just">
              <a:lnSpc>
                <a:spcPct val="150000"/>
              </a:lnSpc>
              <a:buFontTx/>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Tableau</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故事点的设计不仅包括相应工作表视图和仪表板的选择，而且还需要指定故事点的标题、故事点的说明、故事点的布局、故事点的文字解读等要素。</a:t>
            </a:r>
          </a:p>
        </p:txBody>
      </p:sp>
      <p:sp>
        <p:nvSpPr>
          <p:cNvPr id="23" name="文本框 22">
            <a:extLst>
              <a:ext uri="{FF2B5EF4-FFF2-40B4-BE49-F238E27FC236}">
                <a16:creationId xmlns:a16="http://schemas.microsoft.com/office/drawing/2014/main" id="{39CC81CB-D774-41FF-AD00-AFD87915B30A}"/>
              </a:ext>
            </a:extLst>
          </p:cNvPr>
          <p:cNvSpPr txBox="1"/>
          <p:nvPr/>
        </p:nvSpPr>
        <p:spPr>
          <a:xfrm>
            <a:off x="623338" y="2716515"/>
            <a:ext cx="1655298" cy="369332"/>
          </a:xfrm>
          <a:prstGeom prst="rect">
            <a:avLst/>
          </a:prstGeom>
          <a:noFill/>
        </p:spPr>
        <p:txBody>
          <a:bodyPr wrap="square">
            <a:spAutoFit/>
          </a:bodyPr>
          <a:lstStyle/>
          <a:p>
            <a:pPr lvl="0"/>
            <a:r>
              <a:rPr lang="zh-CN" altLang="en-US" sz="1800" dirty="0">
                <a:solidFill>
                  <a:schemeClr val="bg1"/>
                </a:solidFill>
                <a:latin typeface="微软雅黑" panose="020B0503020204020204" pitchFamily="34" charset="-122"/>
                <a:ea typeface="微软雅黑" panose="020B0503020204020204" pitchFamily="34" charset="-122"/>
              </a:rPr>
              <a:t>生成数据故事</a:t>
            </a:r>
          </a:p>
        </p:txBody>
      </p:sp>
      <p:sp>
        <p:nvSpPr>
          <p:cNvPr id="24" name="矩形 23">
            <a:extLst>
              <a:ext uri="{FF2B5EF4-FFF2-40B4-BE49-F238E27FC236}">
                <a16:creationId xmlns:a16="http://schemas.microsoft.com/office/drawing/2014/main" id="{529E34C4-15B4-45A7-84EE-F98FFF80F4B6}"/>
              </a:ext>
            </a:extLst>
          </p:cNvPr>
          <p:cNvSpPr/>
          <p:nvPr/>
        </p:nvSpPr>
        <p:spPr>
          <a:xfrm>
            <a:off x="2504640" y="4427629"/>
            <a:ext cx="8310253" cy="1707549"/>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610890F-66ED-4819-95CE-1675F84A36B1}"/>
              </a:ext>
            </a:extLst>
          </p:cNvPr>
          <p:cNvSpPr txBox="1"/>
          <p:nvPr/>
        </p:nvSpPr>
        <p:spPr>
          <a:xfrm>
            <a:off x="2650333" y="4594138"/>
            <a:ext cx="8065321" cy="1273875"/>
          </a:xfrm>
          <a:prstGeom prst="rect">
            <a:avLst/>
          </a:prstGeom>
          <a:noFill/>
        </p:spPr>
        <p:txBody>
          <a:bodyPr wrap="square">
            <a:spAutoFit/>
          </a:bodyPr>
          <a:lstStyle/>
          <a:p>
            <a:pPr lvl="0">
              <a:lnSpc>
                <a:spcPct val="150000"/>
              </a:lnSpc>
            </a:pPr>
            <a:r>
              <a:rPr lang="en-US" altLang="zh-CN" sz="1800" dirty="0">
                <a:latin typeface="宋体" panose="02010600030101010101" pitchFamily="2" charset="-122"/>
                <a:ea typeface="宋体" panose="02010600030101010101" pitchFamily="2" charset="-122"/>
              </a:rPr>
              <a:t>Tableau</a:t>
            </a:r>
            <a:r>
              <a:rPr lang="zh-CN" altLang="en-US" sz="1800" dirty="0">
                <a:latin typeface="宋体" panose="02010600030101010101" pitchFamily="2" charset="-122"/>
                <a:ea typeface="宋体" panose="02010600030101010101" pitchFamily="2" charset="-122"/>
              </a:rPr>
              <a:t>支持数据故事的在线发布功能，用户可以将自己在</a:t>
            </a:r>
            <a:r>
              <a:rPr lang="en-US" altLang="zh-CN" sz="1800" dirty="0">
                <a:latin typeface="宋体" panose="02010600030101010101" pitchFamily="2" charset="-122"/>
                <a:ea typeface="宋体" panose="02010600030101010101" pitchFamily="2" charset="-122"/>
              </a:rPr>
              <a:t>Tableau</a:t>
            </a:r>
            <a:r>
              <a:rPr lang="zh-CN" altLang="en-US" sz="1800" dirty="0">
                <a:latin typeface="宋体" panose="02010600030101010101" pitchFamily="2" charset="-122"/>
                <a:ea typeface="宋体" panose="02010600030101010101" pitchFamily="2" charset="-122"/>
              </a:rPr>
              <a:t>平台中研发的数据故事发布到</a:t>
            </a:r>
            <a:r>
              <a:rPr lang="en-US" altLang="zh-CN" sz="1800" dirty="0">
                <a:latin typeface="宋体" panose="02010600030101010101" pitchFamily="2" charset="-122"/>
                <a:ea typeface="宋体" panose="02010600030101010101" pitchFamily="2" charset="-122"/>
              </a:rPr>
              <a:t>Tableau</a:t>
            </a:r>
            <a:r>
              <a:rPr lang="zh-CN" altLang="en-US" sz="1800" dirty="0">
                <a:latin typeface="宋体" panose="02010600030101010101" pitchFamily="2" charset="-122"/>
                <a:ea typeface="宋体" panose="02010600030101010101" pitchFamily="2" charset="-122"/>
              </a:rPr>
              <a:t>的服务器，以便进行团队合作、成果展示和作品展示。</a:t>
            </a:r>
          </a:p>
        </p:txBody>
      </p:sp>
      <p:sp>
        <p:nvSpPr>
          <p:cNvPr id="31" name="文本框 30">
            <a:extLst>
              <a:ext uri="{FF2B5EF4-FFF2-40B4-BE49-F238E27FC236}">
                <a16:creationId xmlns:a16="http://schemas.microsoft.com/office/drawing/2014/main" id="{42CDD2C7-5C29-43C4-9739-7D8881296C17}"/>
              </a:ext>
            </a:extLst>
          </p:cNvPr>
          <p:cNvSpPr txBox="1"/>
          <p:nvPr/>
        </p:nvSpPr>
        <p:spPr>
          <a:xfrm>
            <a:off x="623338" y="5050772"/>
            <a:ext cx="1581371"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发布数据故事</a:t>
            </a:r>
          </a:p>
        </p:txBody>
      </p:sp>
    </p:spTree>
    <p:extLst>
      <p:ext uri="{BB962C8B-B14F-4D97-AF65-F5344CB8AC3E}">
        <p14:creationId xmlns:p14="http://schemas.microsoft.com/office/powerpoint/2010/main" val="3262399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9</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513315" y="2479812"/>
            <a:ext cx="7227187"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7.2 </a:t>
            </a:r>
            <a:r>
              <a:rPr lang="zh-CN" altLang="en-US" sz="4800" kern="0" dirty="0">
                <a:ln/>
                <a:solidFill>
                  <a:srgbClr val="44546A"/>
                </a:solidFill>
                <a:effectLst>
                  <a:reflection blurRad="6350" stA="53000" endA="300" endPos="35500" dir="5400000" sy="-90000" algn="bl" rotWithShape="0"/>
                </a:effectLst>
              </a:rPr>
              <a:t>数据故事的需求分析</a:t>
            </a:r>
          </a:p>
        </p:txBody>
      </p:sp>
      <p:sp>
        <p:nvSpPr>
          <p:cNvPr id="9" name="副标题 6">
            <a:extLst>
              <a:ext uri="{FF2B5EF4-FFF2-40B4-BE49-F238E27FC236}">
                <a16:creationId xmlns:a16="http://schemas.microsoft.com/office/drawing/2014/main" id="{D10D7101-F575-49DF-9BA5-B5FF3D2B635A}"/>
              </a:ext>
            </a:extLst>
          </p:cNvPr>
          <p:cNvSpPr txBox="1">
            <a:spLocks/>
          </p:cNvSpPr>
          <p:nvPr/>
        </p:nvSpPr>
        <p:spPr bwMode="auto">
          <a:xfrm>
            <a:off x="3935760" y="4077072"/>
            <a:ext cx="432048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▲7.1</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 </a:t>
            </a: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Tableau</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数据故事化流程</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 </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▼7.3</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 数据故事的设计</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36738311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xml><?xml version="1.0" encoding="utf-8"?>
<p:tagLst xmlns:a="http://schemas.openxmlformats.org/drawingml/2006/main" xmlns:r="http://schemas.openxmlformats.org/officeDocument/2006/relationships" xmlns:p="http://schemas.openxmlformats.org/presentationml/2006/main">
  <p:tag name="ISLIDE.DIAGRAM" val="088e85d3-12a4-42bc-bd8e-8108a27b6b87"/>
</p:tagLst>
</file>

<file path=ppt/tags/tag5.xml><?xml version="1.0" encoding="utf-8"?>
<p:tagLst xmlns:a="http://schemas.openxmlformats.org/drawingml/2006/main" xmlns:r="http://schemas.openxmlformats.org/officeDocument/2006/relationships" xmlns:p="http://schemas.openxmlformats.org/presentationml/2006/main">
  <p:tag name="ISLIDE.DIAGRAM" val="2c609717-2a1b-40cf-ba34-bc8fd6ca0252"/>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3998</Words>
  <Application>Microsoft Office PowerPoint</Application>
  <PresentationFormat>宽屏</PresentationFormat>
  <Paragraphs>526</Paragraphs>
  <Slides>53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53</vt:i4>
      </vt:variant>
    </vt:vector>
  </HeadingPairs>
  <TitlesOfParts>
    <vt:vector size="65" baseType="lpstr">
      <vt:lpstr>DengXian</vt:lpstr>
      <vt:lpstr>DengXian</vt:lpstr>
      <vt:lpstr>等线 Light</vt:lpstr>
      <vt:lpstr>黑体</vt:lpstr>
      <vt:lpstr>华文仿宋</vt:lpstr>
      <vt:lpstr>华文中宋</vt:lpstr>
      <vt:lpstr>宋体</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sun12345678916@outlook.com</dc:creator>
  <cp:lastModifiedBy>sun12345678916@outlook.com</cp:lastModifiedBy>
  <cp:revision>36</cp:revision>
  <dcterms:created xsi:type="dcterms:W3CDTF">2025-01-23T02:03:29Z</dcterms:created>
  <dcterms:modified xsi:type="dcterms:W3CDTF">2025-02-03T04:46:54Z</dcterms:modified>
</cp:coreProperties>
</file>